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7"/>
  </p:notesMasterIdLst>
  <p:sldIdLst>
    <p:sldId id="331" r:id="rId2"/>
    <p:sldId id="356" r:id="rId3"/>
    <p:sldId id="328" r:id="rId4"/>
    <p:sldId id="316" r:id="rId5"/>
    <p:sldId id="330" r:id="rId6"/>
    <p:sldId id="365" r:id="rId7"/>
    <p:sldId id="344" r:id="rId8"/>
    <p:sldId id="362" r:id="rId9"/>
    <p:sldId id="363" r:id="rId10"/>
    <p:sldId id="345" r:id="rId11"/>
    <p:sldId id="350" r:id="rId12"/>
    <p:sldId id="310" r:id="rId13"/>
    <p:sldId id="261" r:id="rId14"/>
    <p:sldId id="340" r:id="rId15"/>
    <p:sldId id="312" r:id="rId16"/>
    <p:sldId id="358" r:id="rId17"/>
    <p:sldId id="335" r:id="rId18"/>
    <p:sldId id="357" r:id="rId19"/>
    <p:sldId id="360" r:id="rId20"/>
    <p:sldId id="361" r:id="rId21"/>
    <p:sldId id="364" r:id="rId22"/>
    <p:sldId id="359" r:id="rId23"/>
    <p:sldId id="355" r:id="rId24"/>
    <p:sldId id="298" r:id="rId25"/>
    <p:sldId id="336" r:id="rId26"/>
  </p:sldIdLst>
  <p:sldSz cx="9144000" cy="6858000" type="screen4x3"/>
  <p:notesSz cx="6789738" cy="9929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09" autoAdjust="0"/>
    <p:restoredTop sz="99605" autoAdjust="0"/>
  </p:normalViewPr>
  <p:slideViewPr>
    <p:cSldViewPr>
      <p:cViewPr>
        <p:scale>
          <a:sx n="120" d="100"/>
          <a:sy n="120" d="100"/>
        </p:scale>
        <p:origin x="-832" y="5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8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14" d="100"/>
        <a:sy n="214" d="100"/>
      </p:scale>
      <p:origin x="0" y="600"/>
    </p:cViewPr>
  </p:sorterViewPr>
  <p:notesViewPr>
    <p:cSldViewPr snapToGrid="0" snapToObjects="1">
      <p:cViewPr varScale="1">
        <p:scale>
          <a:sx n="69" d="100"/>
          <a:sy n="69" d="100"/>
        </p:scale>
        <p:origin x="-3584" y="-104"/>
      </p:cViewPr>
      <p:guideLst>
        <p:guide orient="horz" pos="3127"/>
        <p:guide pos="213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\\ARC-MC02\shared$\Stakeholder%20Relations\CEO%20Briefs%20and%20Presentations\Source%20Materials\SRIBudgetTable2013-14%20-%20alexs%20chart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4525699912511"/>
          <c:y val="0.0315911705377042"/>
          <c:w val="0.550845144356955"/>
          <c:h val="0.842385731055325"/>
        </c:manualLayout>
      </c:layout>
      <c:areaChart>
        <c:grouping val="stacked"/>
        <c:varyColors val="0"/>
        <c:ser>
          <c:idx val="0"/>
          <c:order val="0"/>
          <c:tx>
            <c:strRef>
              <c:f>'Table 1 (p1) (+charts)'!$A$5</c:f>
              <c:strCache>
                <c:ptCount val="1"/>
                <c:pt idx="0">
                  <c:v>CSIRO</c:v>
                </c:pt>
              </c:strCache>
            </c:strRef>
          </c:tx>
          <c:cat>
            <c:strRef>
              <c:f>'Table 1 (p1) (+charts)'!$C$2:$M$2</c:f>
              <c:strCache>
                <c:ptCount val="11"/>
                <c:pt idx="0">
                  <c:v>2003-04</c:v>
                </c:pt>
                <c:pt idx="1">
                  <c:v>2004-05</c:v>
                </c:pt>
                <c:pt idx="2">
                  <c:v>2005-06</c:v>
                </c:pt>
                <c:pt idx="3">
                  <c:v>2006-07</c:v>
                </c:pt>
                <c:pt idx="4">
                  <c:v>2007-08</c:v>
                </c:pt>
                <c:pt idx="5">
                  <c:v>2008-09</c:v>
                </c:pt>
                <c:pt idx="6">
                  <c:v>2009-10</c:v>
                </c:pt>
                <c:pt idx="7">
                  <c:v>2010-11</c:v>
                </c:pt>
                <c:pt idx="8">
                  <c:v>2011-12</c:v>
                </c:pt>
                <c:pt idx="9">
                  <c:v>2012-13</c:v>
                </c:pt>
                <c:pt idx="10">
                  <c:v>2013-14</c:v>
                </c:pt>
              </c:strCache>
            </c:strRef>
          </c:cat>
          <c:val>
            <c:numRef>
              <c:f>'Table 1 (p1) (+charts)'!$C$5:$M$5</c:f>
              <c:numCache>
                <c:formatCode>#,##0.0</c:formatCode>
                <c:ptCount val="11"/>
                <c:pt idx="0">
                  <c:v>568.646</c:v>
                </c:pt>
                <c:pt idx="1">
                  <c:v>577.1</c:v>
                </c:pt>
                <c:pt idx="2">
                  <c:v>593.9</c:v>
                </c:pt>
                <c:pt idx="3">
                  <c:v>610.1</c:v>
                </c:pt>
                <c:pt idx="4">
                  <c:v>663.1</c:v>
                </c:pt>
                <c:pt idx="5">
                  <c:v>675.79</c:v>
                </c:pt>
                <c:pt idx="6">
                  <c:v>714.804</c:v>
                </c:pt>
                <c:pt idx="7">
                  <c:v>730.3149999999994</c:v>
                </c:pt>
                <c:pt idx="8">
                  <c:v>724.939</c:v>
                </c:pt>
                <c:pt idx="9">
                  <c:v>733.8169999999983</c:v>
                </c:pt>
                <c:pt idx="10">
                  <c:v>757.077</c:v>
                </c:pt>
              </c:numCache>
            </c:numRef>
          </c:val>
        </c:ser>
        <c:ser>
          <c:idx val="1"/>
          <c:order val="1"/>
          <c:tx>
            <c:strRef>
              <c:f>'Table 1 (p1) (+charts)'!$A$6</c:f>
              <c:strCache>
                <c:ptCount val="1"/>
                <c:pt idx="0">
                  <c:v>DSTO    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cat>
            <c:strRef>
              <c:f>'Table 1 (p1) (+charts)'!$C$2:$M$2</c:f>
              <c:strCache>
                <c:ptCount val="11"/>
                <c:pt idx="0">
                  <c:v>2003-04</c:v>
                </c:pt>
                <c:pt idx="1">
                  <c:v>2004-05</c:v>
                </c:pt>
                <c:pt idx="2">
                  <c:v>2005-06</c:v>
                </c:pt>
                <c:pt idx="3">
                  <c:v>2006-07</c:v>
                </c:pt>
                <c:pt idx="4">
                  <c:v>2007-08</c:v>
                </c:pt>
                <c:pt idx="5">
                  <c:v>2008-09</c:v>
                </c:pt>
                <c:pt idx="6">
                  <c:v>2009-10</c:v>
                </c:pt>
                <c:pt idx="7">
                  <c:v>2010-11</c:v>
                </c:pt>
                <c:pt idx="8">
                  <c:v>2011-12</c:v>
                </c:pt>
                <c:pt idx="9">
                  <c:v>2012-13</c:v>
                </c:pt>
                <c:pt idx="10">
                  <c:v>2013-14</c:v>
                </c:pt>
              </c:strCache>
            </c:strRef>
          </c:cat>
          <c:val>
            <c:numRef>
              <c:f>'Table 1 (p1) (+charts)'!$C$6:$M$6</c:f>
              <c:numCache>
                <c:formatCode>#,##0.0</c:formatCode>
                <c:ptCount val="11"/>
                <c:pt idx="0">
                  <c:v>293.8999999999999</c:v>
                </c:pt>
                <c:pt idx="1">
                  <c:v>315.3999999999999</c:v>
                </c:pt>
                <c:pt idx="2">
                  <c:v>351.1309999999999</c:v>
                </c:pt>
                <c:pt idx="3">
                  <c:v>408.1</c:v>
                </c:pt>
                <c:pt idx="4">
                  <c:v>406.04</c:v>
                </c:pt>
                <c:pt idx="5">
                  <c:v>379.546</c:v>
                </c:pt>
                <c:pt idx="6">
                  <c:v>407.606</c:v>
                </c:pt>
                <c:pt idx="7">
                  <c:v>421.7149999999999</c:v>
                </c:pt>
                <c:pt idx="8">
                  <c:v>450.9119999999986</c:v>
                </c:pt>
                <c:pt idx="9">
                  <c:v>441.3</c:v>
                </c:pt>
                <c:pt idx="10">
                  <c:v>427.1</c:v>
                </c:pt>
              </c:numCache>
            </c:numRef>
          </c:val>
        </c:ser>
        <c:ser>
          <c:idx val="2"/>
          <c:order val="2"/>
          <c:tx>
            <c:strRef>
              <c:f>'Table 1 (p1) (+charts)'!$A$7</c:f>
              <c:strCache>
                <c:ptCount val="1"/>
                <c:pt idx="0">
                  <c:v>Govt R&amp;D Activities     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cat>
            <c:strRef>
              <c:f>'Table 1 (p1) (+charts)'!$C$2:$M$2</c:f>
              <c:strCache>
                <c:ptCount val="11"/>
                <c:pt idx="0">
                  <c:v>2003-04</c:v>
                </c:pt>
                <c:pt idx="1">
                  <c:v>2004-05</c:v>
                </c:pt>
                <c:pt idx="2">
                  <c:v>2005-06</c:v>
                </c:pt>
                <c:pt idx="3">
                  <c:v>2006-07</c:v>
                </c:pt>
                <c:pt idx="4">
                  <c:v>2007-08</c:v>
                </c:pt>
                <c:pt idx="5">
                  <c:v>2008-09</c:v>
                </c:pt>
                <c:pt idx="6">
                  <c:v>2009-10</c:v>
                </c:pt>
                <c:pt idx="7">
                  <c:v>2010-11</c:v>
                </c:pt>
                <c:pt idx="8">
                  <c:v>2011-12</c:v>
                </c:pt>
                <c:pt idx="9">
                  <c:v>2012-13</c:v>
                </c:pt>
                <c:pt idx="10">
                  <c:v>2013-14</c:v>
                </c:pt>
              </c:strCache>
            </c:strRef>
          </c:cat>
          <c:val>
            <c:numRef>
              <c:f>'Table 1 (p1) (+charts)'!$C$7:$M$7</c:f>
              <c:numCache>
                <c:formatCode>#,##0.0</c:formatCode>
                <c:ptCount val="11"/>
                <c:pt idx="0">
                  <c:v>568.5873851046282</c:v>
                </c:pt>
                <c:pt idx="1">
                  <c:v>485.2937599999985</c:v>
                </c:pt>
                <c:pt idx="2">
                  <c:v>467.4059349999989</c:v>
                </c:pt>
                <c:pt idx="3">
                  <c:v>485.2729709999999</c:v>
                </c:pt>
                <c:pt idx="4">
                  <c:v>565.4157290000001</c:v>
                </c:pt>
                <c:pt idx="5">
                  <c:v>555.9954180000001</c:v>
                </c:pt>
                <c:pt idx="6">
                  <c:v>565.128768</c:v>
                </c:pt>
                <c:pt idx="7">
                  <c:v>582.893042</c:v>
                </c:pt>
                <c:pt idx="8">
                  <c:v>578.163</c:v>
                </c:pt>
                <c:pt idx="9">
                  <c:v>655.497</c:v>
                </c:pt>
                <c:pt idx="10">
                  <c:v>640.4140000000001</c:v>
                </c:pt>
              </c:numCache>
            </c:numRef>
          </c:val>
        </c:ser>
        <c:ser>
          <c:idx val="3"/>
          <c:order val="3"/>
          <c:tx>
            <c:strRef>
              <c:f>'Table 1 (p1) (+charts)'!$A$8</c:f>
              <c:strCache>
                <c:ptCount val="1"/>
                <c:pt idx="0">
                  <c:v>Industry R&amp;D Tax Measures  </c:v>
                </c:pt>
              </c:strCache>
            </c:strRef>
          </c:tx>
          <c:cat>
            <c:strRef>
              <c:f>'Table 1 (p1) (+charts)'!$C$2:$M$2</c:f>
              <c:strCache>
                <c:ptCount val="11"/>
                <c:pt idx="0">
                  <c:v>2003-04</c:v>
                </c:pt>
                <c:pt idx="1">
                  <c:v>2004-05</c:v>
                </c:pt>
                <c:pt idx="2">
                  <c:v>2005-06</c:v>
                </c:pt>
                <c:pt idx="3">
                  <c:v>2006-07</c:v>
                </c:pt>
                <c:pt idx="4">
                  <c:v>2007-08</c:v>
                </c:pt>
                <c:pt idx="5">
                  <c:v>2008-09</c:v>
                </c:pt>
                <c:pt idx="6">
                  <c:v>2009-10</c:v>
                </c:pt>
                <c:pt idx="7">
                  <c:v>2010-11</c:v>
                </c:pt>
                <c:pt idx="8">
                  <c:v>2011-12</c:v>
                </c:pt>
                <c:pt idx="9">
                  <c:v>2012-13</c:v>
                </c:pt>
                <c:pt idx="10">
                  <c:v>2013-14</c:v>
                </c:pt>
              </c:strCache>
            </c:strRef>
          </c:cat>
          <c:val>
            <c:numRef>
              <c:f>'Table 1 (p1) (+charts)'!$C$8:$M$8</c:f>
              <c:numCache>
                <c:formatCode>#,##0.0</c:formatCode>
                <c:ptCount val="11"/>
                <c:pt idx="0">
                  <c:v>665.0</c:v>
                </c:pt>
                <c:pt idx="1">
                  <c:v>729.0</c:v>
                </c:pt>
                <c:pt idx="2">
                  <c:v>897.0</c:v>
                </c:pt>
                <c:pt idx="3">
                  <c:v>1005.0</c:v>
                </c:pt>
                <c:pt idx="4">
                  <c:v>1236.0</c:v>
                </c:pt>
                <c:pt idx="5">
                  <c:v>1619.0</c:v>
                </c:pt>
                <c:pt idx="6">
                  <c:v>1655.0</c:v>
                </c:pt>
                <c:pt idx="7">
                  <c:v>1585.0</c:v>
                </c:pt>
                <c:pt idx="8">
                  <c:v>2011.9</c:v>
                </c:pt>
                <c:pt idx="9">
                  <c:v>2004.557</c:v>
                </c:pt>
                <c:pt idx="10">
                  <c:v>1680.441</c:v>
                </c:pt>
              </c:numCache>
            </c:numRef>
          </c:val>
        </c:ser>
        <c:ser>
          <c:idx val="4"/>
          <c:order val="4"/>
          <c:tx>
            <c:strRef>
              <c:f>'Table 1 (p1) (+charts)'!$A$9</c:f>
              <c:strCache>
                <c:ptCount val="1"/>
                <c:pt idx="0">
                  <c:v>Other Business R&amp;D Support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cat>
            <c:strRef>
              <c:f>'Table 1 (p1) (+charts)'!$C$2:$M$2</c:f>
              <c:strCache>
                <c:ptCount val="11"/>
                <c:pt idx="0">
                  <c:v>2003-04</c:v>
                </c:pt>
                <c:pt idx="1">
                  <c:v>2004-05</c:v>
                </c:pt>
                <c:pt idx="2">
                  <c:v>2005-06</c:v>
                </c:pt>
                <c:pt idx="3">
                  <c:v>2006-07</c:v>
                </c:pt>
                <c:pt idx="4">
                  <c:v>2007-08</c:v>
                </c:pt>
                <c:pt idx="5">
                  <c:v>2008-09</c:v>
                </c:pt>
                <c:pt idx="6">
                  <c:v>2009-10</c:v>
                </c:pt>
                <c:pt idx="7">
                  <c:v>2010-11</c:v>
                </c:pt>
                <c:pt idx="8">
                  <c:v>2011-12</c:v>
                </c:pt>
                <c:pt idx="9">
                  <c:v>2012-13</c:v>
                </c:pt>
                <c:pt idx="10">
                  <c:v>2013-14</c:v>
                </c:pt>
              </c:strCache>
            </c:strRef>
          </c:cat>
          <c:val>
            <c:numRef>
              <c:f>'Table 1 (p1) (+charts)'!$C$9:$M$9</c:f>
              <c:numCache>
                <c:formatCode>#,##0.0</c:formatCode>
                <c:ptCount val="11"/>
                <c:pt idx="0">
                  <c:v>219.5</c:v>
                </c:pt>
                <c:pt idx="1">
                  <c:v>175.0</c:v>
                </c:pt>
                <c:pt idx="2">
                  <c:v>191.1</c:v>
                </c:pt>
                <c:pt idx="3">
                  <c:v>212.2</c:v>
                </c:pt>
                <c:pt idx="4">
                  <c:v>234.017</c:v>
                </c:pt>
                <c:pt idx="5">
                  <c:v>179.26</c:v>
                </c:pt>
                <c:pt idx="6">
                  <c:v>64.464</c:v>
                </c:pt>
                <c:pt idx="7">
                  <c:v>43.801</c:v>
                </c:pt>
                <c:pt idx="8">
                  <c:v>16.61800000000001</c:v>
                </c:pt>
                <c:pt idx="9">
                  <c:v>13.705</c:v>
                </c:pt>
                <c:pt idx="10">
                  <c:v>4.4</c:v>
                </c:pt>
              </c:numCache>
            </c:numRef>
          </c:val>
        </c:ser>
        <c:ser>
          <c:idx val="5"/>
          <c:order val="5"/>
          <c:tx>
            <c:strRef>
              <c:f>'Table 1 (p1) (+charts)'!$A$10</c:f>
              <c:strCache>
                <c:ptCount val="1"/>
                <c:pt idx="0">
                  <c:v>Other Innovation Support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cat>
            <c:strRef>
              <c:f>'Table 1 (p1) (+charts)'!$C$2:$M$2</c:f>
              <c:strCache>
                <c:ptCount val="11"/>
                <c:pt idx="0">
                  <c:v>2003-04</c:v>
                </c:pt>
                <c:pt idx="1">
                  <c:v>2004-05</c:v>
                </c:pt>
                <c:pt idx="2">
                  <c:v>2005-06</c:v>
                </c:pt>
                <c:pt idx="3">
                  <c:v>2006-07</c:v>
                </c:pt>
                <c:pt idx="4">
                  <c:v>2007-08</c:v>
                </c:pt>
                <c:pt idx="5">
                  <c:v>2008-09</c:v>
                </c:pt>
                <c:pt idx="6">
                  <c:v>2009-10</c:v>
                </c:pt>
                <c:pt idx="7">
                  <c:v>2010-11</c:v>
                </c:pt>
                <c:pt idx="8">
                  <c:v>2011-12</c:v>
                </c:pt>
                <c:pt idx="9">
                  <c:v>2012-13</c:v>
                </c:pt>
                <c:pt idx="10">
                  <c:v>2013-14</c:v>
                </c:pt>
              </c:strCache>
            </c:strRef>
          </c:cat>
          <c:val>
            <c:numRef>
              <c:f>'Table 1 (p1) (+charts)'!$C$10:$M$10</c:f>
              <c:numCache>
                <c:formatCode>#,##0.0</c:formatCode>
                <c:ptCount val="11"/>
                <c:pt idx="0">
                  <c:v>266.8869999999989</c:v>
                </c:pt>
                <c:pt idx="1">
                  <c:v>214.92</c:v>
                </c:pt>
                <c:pt idx="2">
                  <c:v>232.521</c:v>
                </c:pt>
                <c:pt idx="3">
                  <c:v>245.236</c:v>
                </c:pt>
                <c:pt idx="4">
                  <c:v>255.717</c:v>
                </c:pt>
                <c:pt idx="5">
                  <c:v>266.937</c:v>
                </c:pt>
                <c:pt idx="6">
                  <c:v>534.2429999999994</c:v>
                </c:pt>
                <c:pt idx="7">
                  <c:v>432.778</c:v>
                </c:pt>
                <c:pt idx="8">
                  <c:v>411.6199999999999</c:v>
                </c:pt>
                <c:pt idx="9">
                  <c:v>430.3440000000001</c:v>
                </c:pt>
                <c:pt idx="10">
                  <c:v>432.3879999999999</c:v>
                </c:pt>
              </c:numCache>
            </c:numRef>
          </c:val>
        </c:ser>
        <c:ser>
          <c:idx val="6"/>
          <c:order val="6"/>
          <c:tx>
            <c:strRef>
              <c:f>'Table 1 (p1) (+charts)'!$A$11</c:f>
              <c:strCache>
                <c:ptCount val="1"/>
                <c:pt idx="0">
                  <c:v>ARC </c:v>
                </c:pt>
              </c:strCache>
            </c:strRef>
          </c:tx>
          <c:cat>
            <c:strRef>
              <c:f>'Table 1 (p1) (+charts)'!$C$2:$M$2</c:f>
              <c:strCache>
                <c:ptCount val="11"/>
                <c:pt idx="0">
                  <c:v>2003-04</c:v>
                </c:pt>
                <c:pt idx="1">
                  <c:v>2004-05</c:v>
                </c:pt>
                <c:pt idx="2">
                  <c:v>2005-06</c:v>
                </c:pt>
                <c:pt idx="3">
                  <c:v>2006-07</c:v>
                </c:pt>
                <c:pt idx="4">
                  <c:v>2007-08</c:v>
                </c:pt>
                <c:pt idx="5">
                  <c:v>2008-09</c:v>
                </c:pt>
                <c:pt idx="6">
                  <c:v>2009-10</c:v>
                </c:pt>
                <c:pt idx="7">
                  <c:v>2010-11</c:v>
                </c:pt>
                <c:pt idx="8">
                  <c:v>2011-12</c:v>
                </c:pt>
                <c:pt idx="9">
                  <c:v>2012-13</c:v>
                </c:pt>
                <c:pt idx="10">
                  <c:v>2013-14</c:v>
                </c:pt>
              </c:strCache>
            </c:strRef>
          </c:cat>
          <c:val>
            <c:numRef>
              <c:f>'Table 1 (p1) (+charts)'!$C$11:$M$11</c:f>
              <c:numCache>
                <c:formatCode>#,##0.0</c:formatCode>
                <c:ptCount val="11"/>
                <c:pt idx="0">
                  <c:v>399.6</c:v>
                </c:pt>
                <c:pt idx="1">
                  <c:v>480.88</c:v>
                </c:pt>
                <c:pt idx="2">
                  <c:v>544.395</c:v>
                </c:pt>
                <c:pt idx="3">
                  <c:v>570.3019999999983</c:v>
                </c:pt>
                <c:pt idx="4">
                  <c:v>571.8</c:v>
                </c:pt>
                <c:pt idx="5">
                  <c:v>585.884</c:v>
                </c:pt>
                <c:pt idx="6">
                  <c:v>652.8309999999983</c:v>
                </c:pt>
                <c:pt idx="7">
                  <c:v>708.7329999999994</c:v>
                </c:pt>
                <c:pt idx="8">
                  <c:v>808.8369999999981</c:v>
                </c:pt>
                <c:pt idx="9">
                  <c:v>879.107</c:v>
                </c:pt>
                <c:pt idx="10">
                  <c:v>883.9589999999994</c:v>
                </c:pt>
              </c:numCache>
            </c:numRef>
          </c:val>
        </c:ser>
        <c:ser>
          <c:idx val="9"/>
          <c:order val="7"/>
          <c:tx>
            <c:strRef>
              <c:f>'Table 1 (p1) (+charts)'!$A$34</c:f>
              <c:strCache>
                <c:ptCount val="1"/>
                <c:pt idx="0">
                  <c:v>NHMRC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cat>
            <c:strRef>
              <c:f>'Table 1 (p1) (+charts)'!$C$2:$M$2</c:f>
              <c:strCache>
                <c:ptCount val="11"/>
                <c:pt idx="0">
                  <c:v>2003-04</c:v>
                </c:pt>
                <c:pt idx="1">
                  <c:v>2004-05</c:v>
                </c:pt>
                <c:pt idx="2">
                  <c:v>2005-06</c:v>
                </c:pt>
                <c:pt idx="3">
                  <c:v>2006-07</c:v>
                </c:pt>
                <c:pt idx="4">
                  <c:v>2007-08</c:v>
                </c:pt>
                <c:pt idx="5">
                  <c:v>2008-09</c:v>
                </c:pt>
                <c:pt idx="6">
                  <c:v>2009-10</c:v>
                </c:pt>
                <c:pt idx="7">
                  <c:v>2010-11</c:v>
                </c:pt>
                <c:pt idx="8">
                  <c:v>2011-12</c:v>
                </c:pt>
                <c:pt idx="9">
                  <c:v>2012-13</c:v>
                </c:pt>
                <c:pt idx="10">
                  <c:v>2013-14</c:v>
                </c:pt>
              </c:strCache>
            </c:strRef>
          </c:cat>
          <c:val>
            <c:numRef>
              <c:f>'Table 1 (p1) (+charts)'!$C$34:$M$34</c:f>
              <c:numCache>
                <c:formatCode>#,##0.0</c:formatCode>
                <c:ptCount val="11"/>
                <c:pt idx="0" formatCode="0.0">
                  <c:v>332.408294</c:v>
                </c:pt>
                <c:pt idx="1">
                  <c:v>378.2239999999989</c:v>
                </c:pt>
                <c:pt idx="2">
                  <c:v>424.555</c:v>
                </c:pt>
                <c:pt idx="3">
                  <c:v>471.6929999999999</c:v>
                </c:pt>
                <c:pt idx="4">
                  <c:v>560.731</c:v>
                </c:pt>
                <c:pt idx="5">
                  <c:v>699.2569999999994</c:v>
                </c:pt>
                <c:pt idx="6">
                  <c:v>707.0679999999981</c:v>
                </c:pt>
                <c:pt idx="7">
                  <c:v>754.184</c:v>
                </c:pt>
                <c:pt idx="8">
                  <c:v>811.8109999999994</c:v>
                </c:pt>
                <c:pt idx="9">
                  <c:v>761.008</c:v>
                </c:pt>
                <c:pt idx="10">
                  <c:v>858.576</c:v>
                </c:pt>
              </c:numCache>
            </c:numRef>
          </c:val>
        </c:ser>
        <c:ser>
          <c:idx val="14"/>
          <c:order val="8"/>
          <c:tx>
            <c:strRef>
              <c:f>'Table 1 (p1) (+charts)'!$A$35</c:f>
              <c:strCache>
                <c:ptCount val="1"/>
                <c:pt idx="0">
                  <c:v>Other health</c:v>
                </c:pt>
              </c:strCache>
            </c:strRef>
          </c:tx>
          <c:spPr>
            <a:solidFill>
              <a:srgbClr val="C00000"/>
            </a:solidFill>
            <a:ln w="25400">
              <a:noFill/>
            </a:ln>
          </c:spPr>
          <c:cat>
            <c:strRef>
              <c:f>'Table 1 (p1) (+charts)'!$C$2:$M$2</c:f>
              <c:strCache>
                <c:ptCount val="11"/>
                <c:pt idx="0">
                  <c:v>2003-04</c:v>
                </c:pt>
                <c:pt idx="1">
                  <c:v>2004-05</c:v>
                </c:pt>
                <c:pt idx="2">
                  <c:v>2005-06</c:v>
                </c:pt>
                <c:pt idx="3">
                  <c:v>2006-07</c:v>
                </c:pt>
                <c:pt idx="4">
                  <c:v>2007-08</c:v>
                </c:pt>
                <c:pt idx="5">
                  <c:v>2008-09</c:v>
                </c:pt>
                <c:pt idx="6">
                  <c:v>2009-10</c:v>
                </c:pt>
                <c:pt idx="7">
                  <c:v>2010-11</c:v>
                </c:pt>
                <c:pt idx="8">
                  <c:v>2011-12</c:v>
                </c:pt>
                <c:pt idx="9">
                  <c:v>2012-13</c:v>
                </c:pt>
                <c:pt idx="10">
                  <c:v>2013-14</c:v>
                </c:pt>
              </c:strCache>
            </c:strRef>
          </c:cat>
          <c:val>
            <c:numRef>
              <c:f>'Table 1 (p1) (+charts)'!$C$35:$M$35</c:f>
              <c:numCache>
                <c:formatCode>#,##0.00</c:formatCode>
                <c:ptCount val="11"/>
                <c:pt idx="0" formatCode="0.0">
                  <c:v>33.315</c:v>
                </c:pt>
                <c:pt idx="1">
                  <c:v>2.38299999999998</c:v>
                </c:pt>
                <c:pt idx="2">
                  <c:v>250.3390000000001</c:v>
                </c:pt>
                <c:pt idx="3">
                  <c:v>490.79</c:v>
                </c:pt>
                <c:pt idx="4">
                  <c:v>57.66199999999992</c:v>
                </c:pt>
                <c:pt idx="5">
                  <c:v>113.144</c:v>
                </c:pt>
                <c:pt idx="6">
                  <c:v>90.27800000000001</c:v>
                </c:pt>
                <c:pt idx="7">
                  <c:v>156.247</c:v>
                </c:pt>
                <c:pt idx="8">
                  <c:v>273.3839999999996</c:v>
                </c:pt>
                <c:pt idx="9">
                  <c:v>112.0920000000002</c:v>
                </c:pt>
                <c:pt idx="10">
                  <c:v>86.7660000000002</c:v>
                </c:pt>
              </c:numCache>
            </c:numRef>
          </c:val>
        </c:ser>
        <c:ser>
          <c:idx val="7"/>
          <c:order val="9"/>
          <c:tx>
            <c:strRef>
              <c:f>'Table 1 (p1) (+charts)'!$A$12</c:f>
              <c:strCache>
                <c:ptCount val="1"/>
                <c:pt idx="0">
                  <c:v>Block Funding to HE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cat>
            <c:strRef>
              <c:f>'Table 1 (p1) (+charts)'!$C$2:$M$2</c:f>
              <c:strCache>
                <c:ptCount val="11"/>
                <c:pt idx="0">
                  <c:v>2003-04</c:v>
                </c:pt>
                <c:pt idx="1">
                  <c:v>2004-05</c:v>
                </c:pt>
                <c:pt idx="2">
                  <c:v>2005-06</c:v>
                </c:pt>
                <c:pt idx="3">
                  <c:v>2006-07</c:v>
                </c:pt>
                <c:pt idx="4">
                  <c:v>2007-08</c:v>
                </c:pt>
                <c:pt idx="5">
                  <c:v>2008-09</c:v>
                </c:pt>
                <c:pt idx="6">
                  <c:v>2009-10</c:v>
                </c:pt>
                <c:pt idx="7">
                  <c:v>2010-11</c:v>
                </c:pt>
                <c:pt idx="8">
                  <c:v>2011-12</c:v>
                </c:pt>
                <c:pt idx="9">
                  <c:v>2012-13</c:v>
                </c:pt>
                <c:pt idx="10">
                  <c:v>2013-14</c:v>
                </c:pt>
              </c:strCache>
            </c:strRef>
          </c:cat>
          <c:val>
            <c:numRef>
              <c:f>'Table 1 (p1) (+charts)'!$C$12:$M$12</c:f>
              <c:numCache>
                <c:formatCode>#,##0.0</c:formatCode>
                <c:ptCount val="11"/>
                <c:pt idx="0">
                  <c:v>1322.478</c:v>
                </c:pt>
                <c:pt idx="1">
                  <c:v>1332.957</c:v>
                </c:pt>
                <c:pt idx="2">
                  <c:v>1383.25</c:v>
                </c:pt>
                <c:pt idx="3">
                  <c:v>1400.399</c:v>
                </c:pt>
                <c:pt idx="4">
                  <c:v>1391.678</c:v>
                </c:pt>
                <c:pt idx="5">
                  <c:v>1408.428</c:v>
                </c:pt>
                <c:pt idx="6">
                  <c:v>1513.962</c:v>
                </c:pt>
                <c:pt idx="7">
                  <c:v>1661.433</c:v>
                </c:pt>
                <c:pt idx="8">
                  <c:v>1774.615</c:v>
                </c:pt>
                <c:pt idx="9">
                  <c:v>1807.464</c:v>
                </c:pt>
                <c:pt idx="10">
                  <c:v>1889.296</c:v>
                </c:pt>
              </c:numCache>
            </c:numRef>
          </c:val>
        </c:ser>
        <c:ser>
          <c:idx val="8"/>
          <c:order val="10"/>
          <c:tx>
            <c:strRef>
              <c:f>'Table 1 (p1) (+charts)'!$A$13</c:f>
              <c:strCache>
                <c:ptCount val="1"/>
                <c:pt idx="0">
                  <c:v>Higher Ed R&amp;D Support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</c:spPr>
          <c:cat>
            <c:strRef>
              <c:f>'Table 1 (p1) (+charts)'!$C$2:$M$2</c:f>
              <c:strCache>
                <c:ptCount val="11"/>
                <c:pt idx="0">
                  <c:v>2003-04</c:v>
                </c:pt>
                <c:pt idx="1">
                  <c:v>2004-05</c:v>
                </c:pt>
                <c:pt idx="2">
                  <c:v>2005-06</c:v>
                </c:pt>
                <c:pt idx="3">
                  <c:v>2006-07</c:v>
                </c:pt>
                <c:pt idx="4">
                  <c:v>2007-08</c:v>
                </c:pt>
                <c:pt idx="5">
                  <c:v>2008-09</c:v>
                </c:pt>
                <c:pt idx="6">
                  <c:v>2009-10</c:v>
                </c:pt>
                <c:pt idx="7">
                  <c:v>2010-11</c:v>
                </c:pt>
                <c:pt idx="8">
                  <c:v>2011-12</c:v>
                </c:pt>
                <c:pt idx="9">
                  <c:v>2012-13</c:v>
                </c:pt>
                <c:pt idx="10">
                  <c:v>2013-14</c:v>
                </c:pt>
              </c:strCache>
            </c:strRef>
          </c:cat>
          <c:val>
            <c:numRef>
              <c:f>'Table 1 (p1) (+charts)'!$C$13:$M$13</c:f>
              <c:numCache>
                <c:formatCode>#,##0.0</c:formatCode>
                <c:ptCount val="11"/>
                <c:pt idx="0">
                  <c:v>449.0919999999986</c:v>
                </c:pt>
                <c:pt idx="1">
                  <c:v>8.197000000000001</c:v>
                </c:pt>
                <c:pt idx="2">
                  <c:v>139.794</c:v>
                </c:pt>
                <c:pt idx="3">
                  <c:v>9.575</c:v>
                </c:pt>
                <c:pt idx="4">
                  <c:v>12.122</c:v>
                </c:pt>
                <c:pt idx="5">
                  <c:v>15.688</c:v>
                </c:pt>
                <c:pt idx="6">
                  <c:v>205.1240000000001</c:v>
                </c:pt>
                <c:pt idx="7">
                  <c:v>226.748</c:v>
                </c:pt>
                <c:pt idx="8">
                  <c:v>176.255</c:v>
                </c:pt>
                <c:pt idx="9">
                  <c:v>84.31</c:v>
                </c:pt>
                <c:pt idx="10">
                  <c:v>81.944</c:v>
                </c:pt>
              </c:numCache>
            </c:numRef>
          </c:val>
        </c:ser>
        <c:ser>
          <c:idx val="10"/>
          <c:order val="11"/>
          <c:tx>
            <c:strRef>
              <c:f>'Table 1 (p1) (+charts)'!$A$15</c:f>
              <c:strCache>
                <c:ptCount val="1"/>
                <c:pt idx="0">
                  <c:v>CRCs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cat>
            <c:strRef>
              <c:f>'Table 1 (p1) (+charts)'!$C$2:$M$2</c:f>
              <c:strCache>
                <c:ptCount val="11"/>
                <c:pt idx="0">
                  <c:v>2003-04</c:v>
                </c:pt>
                <c:pt idx="1">
                  <c:v>2004-05</c:v>
                </c:pt>
                <c:pt idx="2">
                  <c:v>2005-06</c:v>
                </c:pt>
                <c:pt idx="3">
                  <c:v>2006-07</c:v>
                </c:pt>
                <c:pt idx="4">
                  <c:v>2007-08</c:v>
                </c:pt>
                <c:pt idx="5">
                  <c:v>2008-09</c:v>
                </c:pt>
                <c:pt idx="6">
                  <c:v>2009-10</c:v>
                </c:pt>
                <c:pt idx="7">
                  <c:v>2010-11</c:v>
                </c:pt>
                <c:pt idx="8">
                  <c:v>2011-12</c:v>
                </c:pt>
                <c:pt idx="9">
                  <c:v>2012-13</c:v>
                </c:pt>
                <c:pt idx="10">
                  <c:v>2013-14</c:v>
                </c:pt>
              </c:strCache>
            </c:strRef>
          </c:cat>
          <c:val>
            <c:numRef>
              <c:f>'Table 1 (p1) (+charts)'!$C$15:$M$15</c:f>
              <c:numCache>
                <c:formatCode>#,##0.0</c:formatCode>
                <c:ptCount val="11"/>
                <c:pt idx="0">
                  <c:v>201.776</c:v>
                </c:pt>
                <c:pt idx="1">
                  <c:v>194.515</c:v>
                </c:pt>
                <c:pt idx="2">
                  <c:v>208.109</c:v>
                </c:pt>
                <c:pt idx="3">
                  <c:v>189.343</c:v>
                </c:pt>
                <c:pt idx="4">
                  <c:v>211.938</c:v>
                </c:pt>
                <c:pt idx="5">
                  <c:v>182.276</c:v>
                </c:pt>
                <c:pt idx="6">
                  <c:v>178.874</c:v>
                </c:pt>
                <c:pt idx="7">
                  <c:v>172.638</c:v>
                </c:pt>
                <c:pt idx="8">
                  <c:v>165.474</c:v>
                </c:pt>
                <c:pt idx="9">
                  <c:v>155.645</c:v>
                </c:pt>
                <c:pt idx="10">
                  <c:v>144.091</c:v>
                </c:pt>
              </c:numCache>
            </c:numRef>
          </c:val>
        </c:ser>
        <c:ser>
          <c:idx val="11"/>
          <c:order val="12"/>
          <c:tx>
            <c:strRef>
              <c:f>'Table 1 (p1) (+charts)'!$A$16</c:f>
              <c:strCache>
                <c:ptCount val="1"/>
                <c:pt idx="0">
                  <c:v>Rural</c:v>
                </c:pt>
              </c:strCache>
            </c:strRef>
          </c:tx>
          <c:spPr>
            <a:ln w="25400">
              <a:noFill/>
            </a:ln>
          </c:spPr>
          <c:cat>
            <c:strRef>
              <c:f>'Table 1 (p1) (+charts)'!$C$2:$M$2</c:f>
              <c:strCache>
                <c:ptCount val="11"/>
                <c:pt idx="0">
                  <c:v>2003-04</c:v>
                </c:pt>
                <c:pt idx="1">
                  <c:v>2004-05</c:v>
                </c:pt>
                <c:pt idx="2">
                  <c:v>2005-06</c:v>
                </c:pt>
                <c:pt idx="3">
                  <c:v>2006-07</c:v>
                </c:pt>
                <c:pt idx="4">
                  <c:v>2007-08</c:v>
                </c:pt>
                <c:pt idx="5">
                  <c:v>2008-09</c:v>
                </c:pt>
                <c:pt idx="6">
                  <c:v>2009-10</c:v>
                </c:pt>
                <c:pt idx="7">
                  <c:v>2010-11</c:v>
                </c:pt>
                <c:pt idx="8">
                  <c:v>2011-12</c:v>
                </c:pt>
                <c:pt idx="9">
                  <c:v>2012-13</c:v>
                </c:pt>
                <c:pt idx="10">
                  <c:v>2013-14</c:v>
                </c:pt>
              </c:strCache>
            </c:strRef>
          </c:cat>
          <c:val>
            <c:numRef>
              <c:f>'Table 1 (p1) (+charts)'!$C$16:$M$16</c:f>
              <c:numCache>
                <c:formatCode>#,##0.0</c:formatCode>
                <c:ptCount val="11"/>
                <c:pt idx="0">
                  <c:v>226.28917204</c:v>
                </c:pt>
                <c:pt idx="1">
                  <c:v>229.499</c:v>
                </c:pt>
                <c:pt idx="2">
                  <c:v>237.162</c:v>
                </c:pt>
                <c:pt idx="3">
                  <c:v>241.59</c:v>
                </c:pt>
                <c:pt idx="4">
                  <c:v>244.506</c:v>
                </c:pt>
                <c:pt idx="5">
                  <c:v>248.8860000000001</c:v>
                </c:pt>
                <c:pt idx="6">
                  <c:v>232.565</c:v>
                </c:pt>
                <c:pt idx="7">
                  <c:v>222.438</c:v>
                </c:pt>
                <c:pt idx="8">
                  <c:v>274.445</c:v>
                </c:pt>
                <c:pt idx="9">
                  <c:v>267.009</c:v>
                </c:pt>
                <c:pt idx="10">
                  <c:v>340.5050000000001</c:v>
                </c:pt>
              </c:numCache>
            </c:numRef>
          </c:val>
        </c:ser>
        <c:ser>
          <c:idx val="12"/>
          <c:order val="13"/>
          <c:tx>
            <c:strRef>
              <c:f>'Table 1 (p1) (+charts)'!$A$17</c:f>
              <c:strCache>
                <c:ptCount val="1"/>
                <c:pt idx="0">
                  <c:v>Energy and the Environment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25400">
              <a:noFill/>
            </a:ln>
          </c:spPr>
          <c:cat>
            <c:strRef>
              <c:f>'Table 1 (p1) (+charts)'!$C$2:$M$2</c:f>
              <c:strCache>
                <c:ptCount val="11"/>
                <c:pt idx="0">
                  <c:v>2003-04</c:v>
                </c:pt>
                <c:pt idx="1">
                  <c:v>2004-05</c:v>
                </c:pt>
                <c:pt idx="2">
                  <c:v>2005-06</c:v>
                </c:pt>
                <c:pt idx="3">
                  <c:v>2006-07</c:v>
                </c:pt>
                <c:pt idx="4">
                  <c:v>2007-08</c:v>
                </c:pt>
                <c:pt idx="5">
                  <c:v>2008-09</c:v>
                </c:pt>
                <c:pt idx="6">
                  <c:v>2009-10</c:v>
                </c:pt>
                <c:pt idx="7">
                  <c:v>2010-11</c:v>
                </c:pt>
                <c:pt idx="8">
                  <c:v>2011-12</c:v>
                </c:pt>
                <c:pt idx="9">
                  <c:v>2012-13</c:v>
                </c:pt>
                <c:pt idx="10">
                  <c:v>2013-14</c:v>
                </c:pt>
              </c:strCache>
            </c:strRef>
          </c:cat>
          <c:val>
            <c:numRef>
              <c:f>'Table 1 (p1) (+charts)'!$C$17:$M$17</c:f>
              <c:numCache>
                <c:formatCode>#,##0.0</c:formatCode>
                <c:ptCount val="11"/>
                <c:pt idx="0">
                  <c:v>63.60000000000001</c:v>
                </c:pt>
                <c:pt idx="1">
                  <c:v>43.7</c:v>
                </c:pt>
                <c:pt idx="2">
                  <c:v>47.085</c:v>
                </c:pt>
                <c:pt idx="3">
                  <c:v>73.988</c:v>
                </c:pt>
                <c:pt idx="4">
                  <c:v>83.3615</c:v>
                </c:pt>
                <c:pt idx="5">
                  <c:v>185.71</c:v>
                </c:pt>
                <c:pt idx="6">
                  <c:v>262.8929999999999</c:v>
                </c:pt>
                <c:pt idx="7">
                  <c:v>252.012</c:v>
                </c:pt>
                <c:pt idx="8">
                  <c:v>242.323</c:v>
                </c:pt>
                <c:pt idx="9">
                  <c:v>205.39</c:v>
                </c:pt>
                <c:pt idx="10">
                  <c:v>206.672</c:v>
                </c:pt>
              </c:numCache>
            </c:numRef>
          </c:val>
        </c:ser>
        <c:ser>
          <c:idx val="13"/>
          <c:order val="14"/>
          <c:tx>
            <c:strRef>
              <c:f>'Table 1 (p1) (+charts)'!$A$18</c:f>
              <c:strCache>
                <c:ptCount val="1"/>
                <c:pt idx="0">
                  <c:v>Other Science Support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 w="25400">
              <a:noFill/>
            </a:ln>
          </c:spPr>
          <c:cat>
            <c:strRef>
              <c:f>'Table 1 (p1) (+charts)'!$C$2:$M$2</c:f>
              <c:strCache>
                <c:ptCount val="11"/>
                <c:pt idx="0">
                  <c:v>2003-04</c:v>
                </c:pt>
                <c:pt idx="1">
                  <c:v>2004-05</c:v>
                </c:pt>
                <c:pt idx="2">
                  <c:v>2005-06</c:v>
                </c:pt>
                <c:pt idx="3">
                  <c:v>2006-07</c:v>
                </c:pt>
                <c:pt idx="4">
                  <c:v>2007-08</c:v>
                </c:pt>
                <c:pt idx="5">
                  <c:v>2008-09</c:v>
                </c:pt>
                <c:pt idx="6">
                  <c:v>2009-10</c:v>
                </c:pt>
                <c:pt idx="7">
                  <c:v>2010-11</c:v>
                </c:pt>
                <c:pt idx="8">
                  <c:v>2011-12</c:v>
                </c:pt>
                <c:pt idx="9">
                  <c:v>2012-13</c:v>
                </c:pt>
                <c:pt idx="10">
                  <c:v>2013-14</c:v>
                </c:pt>
              </c:strCache>
            </c:strRef>
          </c:cat>
          <c:val>
            <c:numRef>
              <c:f>'Table 1 (p1) (+charts)'!$C$18:$M$18</c:f>
              <c:numCache>
                <c:formatCode>#,##0.0</c:formatCode>
                <c:ptCount val="11"/>
                <c:pt idx="0">
                  <c:v>60.315</c:v>
                </c:pt>
                <c:pt idx="1">
                  <c:v>71.66599999999998</c:v>
                </c:pt>
                <c:pt idx="2">
                  <c:v>93.8</c:v>
                </c:pt>
                <c:pt idx="3">
                  <c:v>172.758</c:v>
                </c:pt>
                <c:pt idx="4">
                  <c:v>175.315</c:v>
                </c:pt>
                <c:pt idx="5">
                  <c:v>197.583</c:v>
                </c:pt>
                <c:pt idx="6">
                  <c:v>401.647</c:v>
                </c:pt>
                <c:pt idx="7">
                  <c:v>579.814</c:v>
                </c:pt>
                <c:pt idx="8">
                  <c:v>392.9349999999989</c:v>
                </c:pt>
                <c:pt idx="9">
                  <c:v>422.5109999999999</c:v>
                </c:pt>
                <c:pt idx="10">
                  <c:v>210.748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1840040"/>
        <c:axId val="2141843048"/>
      </c:areaChart>
      <c:catAx>
        <c:axId val="2141840040"/>
        <c:scaling>
          <c:orientation val="minMax"/>
        </c:scaling>
        <c:delete val="0"/>
        <c:axPos val="b"/>
        <c:majorTickMark val="out"/>
        <c:minorTickMark val="none"/>
        <c:tickLblPos val="low"/>
        <c:txPr>
          <a:bodyPr rot="-2940000" vert="horz" anchor="t" anchorCtr="0"/>
          <a:lstStyle/>
          <a:p>
            <a:pPr>
              <a:defRPr sz="1200"/>
            </a:pPr>
            <a:endParaRPr lang="en-US"/>
          </a:p>
        </c:txPr>
        <c:crossAx val="2141843048"/>
        <c:crosses val="autoZero"/>
        <c:auto val="1"/>
        <c:lblAlgn val="ctr"/>
        <c:lblOffset val="100"/>
        <c:tickLblSkip val="1"/>
        <c:noMultiLvlLbl val="0"/>
      </c:catAx>
      <c:valAx>
        <c:axId val="2141843048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41840040"/>
        <c:crossesAt val="1.0"/>
        <c:crossBetween val="midCat"/>
      </c:valAx>
    </c:plotArea>
    <c:legend>
      <c:legendPos val="r"/>
      <c:legendEntry>
        <c:idx val="8"/>
        <c:txPr>
          <a:bodyPr/>
          <a:lstStyle/>
          <a:p>
            <a:pPr>
              <a:defRPr sz="1400" b="1"/>
            </a:pPr>
            <a:endParaRPr lang="en-US"/>
          </a:p>
        </c:txPr>
      </c:legendEntry>
      <c:layout>
        <c:manualLayout>
          <c:xMode val="edge"/>
          <c:yMode val="edge"/>
          <c:x val="0.679777012248469"/>
          <c:y val="0.0126543715808385"/>
          <c:w val="0.318900371828521"/>
          <c:h val="0.975920459044209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zero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5947" y="0"/>
            <a:ext cx="2942220" cy="49649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973B05BF-A62E-4DFE-99D6-20E40635A939}" type="datetimeFigureOut">
              <a:rPr lang="en-AU"/>
              <a:pPr>
                <a:defRPr/>
              </a:pPr>
              <a:t>19/08/2014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974" y="4716661"/>
            <a:ext cx="5431790" cy="446841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5947" y="9431599"/>
            <a:ext cx="2942220" cy="49649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C5D14366-58F0-417B-B191-3C76DBD3219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17332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B30232-AC7B-4C9A-8318-E479D520462F}" type="slidenum">
              <a:rPr lang="en-US" smtClean="0">
                <a:ea typeface="ＭＳ Ｐゴシック" pitchFamily="34" charset="-128"/>
              </a:rPr>
              <a:pPr/>
              <a:t>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D14366-58F0-417B-B191-3C76DBD32199}" type="slidenum">
              <a:rPr lang="en-AU" smtClean="0"/>
              <a:pPr>
                <a:defRPr/>
              </a:pPr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333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AU">
                <a:latin typeface="Calibri" charset="0"/>
              </a:rPr>
              <a:t>Could we make a plot normalised to total in each year?  Ie look at realtive shift and plot forward to 2030</a:t>
            </a:r>
          </a:p>
          <a:p>
            <a:pPr>
              <a:spcBef>
                <a:spcPct val="0"/>
              </a:spcBef>
            </a:pPr>
            <a:endParaRPr lang="en-AU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25F08D5-4819-D142-A2DA-14AD2D3D8B2A}" type="slidenum">
              <a:rPr lang="en-AU">
                <a:solidFill>
                  <a:srgbClr val="000000"/>
                </a:solidFill>
                <a:latin typeface="Arial" charset="0"/>
                <a:cs typeface="Geneva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AU">
              <a:solidFill>
                <a:srgbClr val="000000"/>
              </a:solidFill>
              <a:latin typeface="Arial" charset="0"/>
              <a:cs typeface="Geneva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1812925" y="107950"/>
            <a:ext cx="0" cy="86201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5" name="Line 5"/>
          <p:cNvSpPr>
            <a:spLocks noChangeShapeType="1"/>
          </p:cNvSpPr>
          <p:nvPr userDrawn="1"/>
        </p:nvSpPr>
        <p:spPr bwMode="auto">
          <a:xfrm>
            <a:off x="2743200" y="107950"/>
            <a:ext cx="1588" cy="51911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pic>
        <p:nvPicPr>
          <p:cNvPr id="6" name="Picture 9" descr="5011_PPT_BG_EndPag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3144838" y="1785938"/>
            <a:ext cx="1587" cy="13128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pic>
        <p:nvPicPr>
          <p:cNvPr id="8" name="Picture 13" descr="UOM-Rev3D_S_sm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546225" y="1752600"/>
            <a:ext cx="1347788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3352800" y="1905000"/>
            <a:ext cx="5486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23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609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"/>
            <a:ext cx="2019300" cy="60198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905500" cy="6019800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1812925" y="107950"/>
            <a:ext cx="0" cy="86201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pic>
        <p:nvPicPr>
          <p:cNvPr id="1027" name="Picture 9" descr="UOM-Rev3D_S_sm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33400" y="119063"/>
            <a:ext cx="860425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00336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AU">
              <a:ea typeface="+mn-ea"/>
              <a:cs typeface="+mn-cs"/>
            </a:endParaRPr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2743200" y="107950"/>
            <a:ext cx="1588" cy="51911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pic>
        <p:nvPicPr>
          <p:cNvPr id="1030" name="Picture 13" descr="UOM-Rev3D_H_sm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2400" y="107950"/>
            <a:ext cx="23622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9525">
            <a:solidFill>
              <a:srgbClr val="003368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838200"/>
            <a:ext cx="9144000" cy="76200"/>
          </a:xfrm>
          <a:prstGeom prst="rect">
            <a:avLst/>
          </a:prstGeom>
          <a:solidFill>
            <a:srgbClr val="759FB8"/>
          </a:solidFill>
          <a:ln w="9525">
            <a:noFill/>
            <a:miter lim="800000"/>
            <a:headEnd/>
            <a:tailEnd/>
          </a:ln>
          <a:effectLst>
            <a:outerShdw algn="ctr" rotWithShape="0">
              <a:srgbClr val="808080">
                <a:alpha val="45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AU">
              <a:ea typeface="+mn-ea"/>
              <a:cs typeface="+mn-cs"/>
            </a:endParaRPr>
          </a:p>
        </p:txBody>
      </p:sp>
      <p:sp>
        <p:nvSpPr>
          <p:cNvPr id="1033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2971800" y="76200"/>
            <a:ext cx="5791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8"/>
          <p:cNvSpPr>
            <a:spLocks noChangeArrowheads="1"/>
          </p:cNvSpPr>
          <p:nvPr/>
        </p:nvSpPr>
        <p:spPr bwMode="auto">
          <a:xfrm>
            <a:off x="6423025" y="-369888"/>
            <a:ext cx="184150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4338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3124200" y="381000"/>
            <a:ext cx="5943600" cy="2971800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AU" dirty="0" smtClean="0"/>
              <a:t/>
            </a:r>
            <a:br>
              <a:rPr lang="en-AU" dirty="0" smtClean="0"/>
            </a:br>
            <a:r>
              <a:rPr lang="en-AU" sz="1800" dirty="0" smtClean="0"/>
              <a:t>Workshop </a:t>
            </a:r>
            <a:r>
              <a:rPr lang="en-AU" sz="1800" dirty="0"/>
              <a:t>de </a:t>
            </a:r>
            <a:r>
              <a:rPr lang="en-AU" sz="1800" dirty="0" err="1"/>
              <a:t>Atração</a:t>
            </a:r>
            <a:r>
              <a:rPr lang="en-AU" sz="1800" dirty="0"/>
              <a:t> de </a:t>
            </a:r>
            <a:r>
              <a:rPr lang="en-AU" sz="1800" dirty="0" err="1"/>
              <a:t>Centros</a:t>
            </a:r>
            <a:r>
              <a:rPr lang="en-AU" sz="1800" dirty="0"/>
              <a:t> de P&amp;D - </a:t>
            </a:r>
            <a:r>
              <a:rPr lang="en-AU" sz="1800" dirty="0" err="1"/>
              <a:t>Relacionamento</a:t>
            </a:r>
            <a:r>
              <a:rPr lang="en-AU" sz="1800" dirty="0"/>
              <a:t> </a:t>
            </a:r>
            <a:r>
              <a:rPr lang="en-AU" sz="1800" dirty="0" err="1"/>
              <a:t>Universidade</a:t>
            </a:r>
            <a:r>
              <a:rPr lang="en-AU" sz="1800" dirty="0"/>
              <a:t> X </a:t>
            </a:r>
            <a:r>
              <a:rPr lang="en-AU" sz="1800" dirty="0" err="1"/>
              <a:t>Empresa</a:t>
            </a:r>
            <a:r>
              <a:rPr lang="en-AU" sz="1800" dirty="0" smtClean="0"/>
              <a:t/>
            </a:r>
            <a:br>
              <a:rPr lang="en-AU" sz="1800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sz="2200" dirty="0" smtClean="0"/>
              <a:t>IBM </a:t>
            </a:r>
            <a:r>
              <a:rPr lang="en-AU" sz="2200" dirty="0"/>
              <a:t>University of Melbourne Partnership</a:t>
            </a:r>
            <a:br>
              <a:rPr lang="en-AU" sz="2200" dirty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A </a:t>
            </a:r>
            <a:r>
              <a:rPr lang="en-AU" i="1" dirty="0" smtClean="0"/>
              <a:t>whole</a:t>
            </a:r>
            <a:r>
              <a:rPr lang="en-AU" i="1" dirty="0"/>
              <a:t>-of-institution </a:t>
            </a:r>
            <a:r>
              <a:rPr lang="en-AU" dirty="0"/>
              <a:t>relationship </a:t>
            </a:r>
            <a:br>
              <a:rPr lang="en-AU" dirty="0"/>
            </a:br>
            <a:r>
              <a:rPr lang="en-AU" dirty="0"/>
              <a:t>case </a:t>
            </a:r>
            <a:r>
              <a:rPr lang="en-AU" dirty="0" smtClean="0"/>
              <a:t>study between </a:t>
            </a:r>
            <a:r>
              <a:rPr lang="en-AU" dirty="0"/>
              <a:t>industry and academia</a:t>
            </a:r>
            <a:br>
              <a:rPr lang="en-AU" dirty="0"/>
            </a:br>
            <a:endParaRPr lang="en-US" dirty="0" smtClean="0"/>
          </a:p>
        </p:txBody>
      </p:sp>
      <p:sp>
        <p:nvSpPr>
          <p:cNvPr id="14339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81000" y="3352800"/>
            <a:ext cx="8458200" cy="2971800"/>
          </a:xfrm>
        </p:spPr>
        <p:txBody>
          <a:bodyPr/>
          <a:lstStyle/>
          <a:p>
            <a:pPr algn="l">
              <a:spcBef>
                <a:spcPct val="0"/>
              </a:spcBef>
            </a:pPr>
            <a:endParaRPr lang="en-US" sz="1800" dirty="0" smtClean="0">
              <a:solidFill>
                <a:srgbClr val="DAEDEF"/>
              </a:solidFill>
            </a:endParaRPr>
          </a:p>
          <a:p>
            <a:pPr algn="l">
              <a:spcBef>
                <a:spcPct val="0"/>
              </a:spcBef>
            </a:pPr>
            <a:r>
              <a:rPr lang="en-US" sz="1800" dirty="0" smtClean="0">
                <a:solidFill>
                  <a:srgbClr val="DAEDEF"/>
                </a:solidFill>
              </a:rPr>
              <a:t>                                     </a:t>
            </a:r>
            <a:endParaRPr lang="en-US" sz="800" dirty="0" smtClean="0">
              <a:solidFill>
                <a:srgbClr val="DAEDEF"/>
              </a:solidFill>
            </a:endParaRPr>
          </a:p>
          <a:p>
            <a:pPr algn="l">
              <a:spcBef>
                <a:spcPct val="0"/>
              </a:spcBef>
            </a:pPr>
            <a:r>
              <a:rPr lang="en-US" sz="1800" dirty="0" smtClean="0">
                <a:solidFill>
                  <a:srgbClr val="DAEDEF"/>
                </a:solidFill>
              </a:rPr>
              <a:t>    Winsome McCaughey  AO,    </a:t>
            </a:r>
            <a:r>
              <a:rPr lang="en-AU" sz="1800" dirty="0" smtClean="0"/>
              <a:t>Senior </a:t>
            </a:r>
            <a:r>
              <a:rPr lang="en-AU" sz="1800" dirty="0"/>
              <a:t>Strategic Advisor (Research Partnerships</a:t>
            </a:r>
            <a:r>
              <a:rPr lang="en-AU" sz="1800" dirty="0" smtClean="0"/>
              <a:t>)</a:t>
            </a:r>
          </a:p>
          <a:p>
            <a:pPr algn="l">
              <a:spcBef>
                <a:spcPct val="0"/>
              </a:spcBef>
            </a:pPr>
            <a:r>
              <a:rPr lang="en-AU" sz="1800" dirty="0" smtClean="0"/>
              <a:t>          </a:t>
            </a:r>
            <a:r>
              <a:rPr lang="en-AU" sz="1600" dirty="0" smtClean="0"/>
              <a:t>Office </a:t>
            </a:r>
            <a:r>
              <a:rPr lang="en-AU" sz="1600" dirty="0"/>
              <a:t>of the Deputy Vice Chancellor </a:t>
            </a:r>
            <a:r>
              <a:rPr lang="en-AU" sz="1600" dirty="0" smtClean="0"/>
              <a:t>Research, University </a:t>
            </a:r>
            <a:r>
              <a:rPr lang="en-AU" sz="1600" dirty="0"/>
              <a:t>of Melbourne</a:t>
            </a:r>
            <a:endParaRPr lang="en-US" sz="1600" dirty="0">
              <a:solidFill>
                <a:srgbClr val="DAEDEF"/>
              </a:solidFill>
            </a:endParaRPr>
          </a:p>
          <a:p>
            <a:pPr algn="l">
              <a:spcBef>
                <a:spcPct val="0"/>
              </a:spcBef>
            </a:pPr>
            <a:endParaRPr lang="en-AU" sz="1700" dirty="0" smtClean="0"/>
          </a:p>
          <a:p>
            <a:pPr>
              <a:spcBef>
                <a:spcPct val="0"/>
              </a:spcBef>
            </a:pPr>
            <a:r>
              <a:rPr lang="en-AU" sz="1600" dirty="0"/>
              <a:t>i</a:t>
            </a:r>
            <a:r>
              <a:rPr lang="en-AU" sz="1600" dirty="0" smtClean="0"/>
              <a:t>n association with</a:t>
            </a:r>
          </a:p>
          <a:p>
            <a:pPr>
              <a:spcBef>
                <a:spcPct val="0"/>
              </a:spcBef>
            </a:pPr>
            <a:endParaRPr lang="en-AU" sz="1700" dirty="0"/>
          </a:p>
          <a:p>
            <a:pPr algn="l">
              <a:spcBef>
                <a:spcPct val="0"/>
              </a:spcBef>
            </a:pPr>
            <a:r>
              <a:rPr lang="en-AU" sz="1600" dirty="0" smtClean="0"/>
              <a:t>                   Professor Edward (Snow) Barlow, FTSE, FAIAST,  University </a:t>
            </a:r>
            <a:r>
              <a:rPr lang="en-AU" sz="1600" dirty="0"/>
              <a:t>of Melbourne</a:t>
            </a:r>
            <a:endParaRPr lang="en-US" sz="1600" dirty="0">
              <a:solidFill>
                <a:srgbClr val="DAEDEF"/>
              </a:solidFill>
            </a:endParaRPr>
          </a:p>
          <a:p>
            <a:pPr>
              <a:spcBef>
                <a:spcPct val="0"/>
              </a:spcBef>
            </a:pPr>
            <a:endParaRPr lang="en-AU" sz="1800" dirty="0" smtClean="0"/>
          </a:p>
          <a:p>
            <a:pPr>
              <a:spcBef>
                <a:spcPct val="0"/>
              </a:spcBef>
            </a:pPr>
            <a:r>
              <a:rPr lang="en-AU" sz="1600" dirty="0" smtClean="0"/>
              <a:t>The support of FAPESP </a:t>
            </a:r>
            <a:r>
              <a:rPr lang="en-AU" sz="1600" dirty="0"/>
              <a:t>is </a:t>
            </a:r>
            <a:r>
              <a:rPr lang="en-AU" sz="1600" dirty="0" smtClean="0"/>
              <a:t>gratefully acknowledged.</a:t>
            </a:r>
          </a:p>
          <a:p>
            <a:pPr algn="l">
              <a:spcBef>
                <a:spcPct val="0"/>
              </a:spcBef>
            </a:pPr>
            <a:endParaRPr lang="en-US" sz="1800" dirty="0" smtClean="0">
              <a:solidFill>
                <a:srgbClr val="DAED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02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76200"/>
            <a:ext cx="6172200" cy="685800"/>
          </a:xfrm>
        </p:spPr>
        <p:txBody>
          <a:bodyPr/>
          <a:lstStyle/>
          <a:p>
            <a:r>
              <a:rPr lang="en-US" sz="1800" dirty="0" smtClean="0"/>
              <a:t>BENEFITS OF INDUSTRY- ACADEMIA PARTNERSHIPS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4343400" cy="54864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AU" sz="2000" b="1" dirty="0">
                <a:solidFill>
                  <a:srgbClr val="0000FF"/>
                </a:solidFill>
              </a:rPr>
              <a:t>BENEFITS </a:t>
            </a:r>
            <a:r>
              <a:rPr lang="en-AU" sz="2000" b="1" dirty="0" smtClean="0">
                <a:solidFill>
                  <a:srgbClr val="0000FF"/>
                </a:solidFill>
              </a:rPr>
              <a:t>TO UOM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AU" sz="1800" i="1" dirty="0" smtClean="0">
                <a:solidFill>
                  <a:srgbClr val="008000"/>
                </a:solidFill>
              </a:rPr>
              <a:t>Research benefits</a:t>
            </a:r>
          </a:p>
          <a:p>
            <a:pPr lvl="0">
              <a:lnSpc>
                <a:spcPct val="90000"/>
              </a:lnSpc>
              <a:buFont typeface="Wingdings" charset="2"/>
              <a:buChar char="§"/>
            </a:pPr>
            <a:r>
              <a:rPr lang="en-AU" sz="1800" dirty="0" smtClean="0"/>
              <a:t>Researchers accessing Blue Gene </a:t>
            </a:r>
            <a:endParaRPr lang="en-AU" sz="1800" dirty="0"/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AU" sz="1800" dirty="0" smtClean="0"/>
              <a:t>IBM Res-Australia lab on campus</a:t>
            </a:r>
            <a:endParaRPr lang="en-AU" sz="1800" dirty="0"/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AU" sz="1800" dirty="0" err="1" smtClean="0"/>
              <a:t>UoM</a:t>
            </a:r>
            <a:r>
              <a:rPr lang="en-AU" sz="1800" dirty="0" smtClean="0"/>
              <a:t> access to IBM global networks</a:t>
            </a:r>
          </a:p>
          <a:p>
            <a:pPr>
              <a:lnSpc>
                <a:spcPct val="60000"/>
              </a:lnSpc>
              <a:buFont typeface="Wingdings" charset="2"/>
              <a:buChar char="§"/>
            </a:pPr>
            <a:endParaRPr lang="en-AU" sz="1800" dirty="0" smtClean="0"/>
          </a:p>
          <a:p>
            <a:pPr marL="0" indent="0">
              <a:lnSpc>
                <a:spcPct val="130000"/>
              </a:lnSpc>
              <a:buNone/>
            </a:pPr>
            <a:r>
              <a:rPr lang="en-AU" sz="1800" i="1" dirty="0" smtClean="0">
                <a:solidFill>
                  <a:srgbClr val="008000"/>
                </a:solidFill>
              </a:rPr>
              <a:t>Staff and student benefits</a:t>
            </a:r>
          </a:p>
          <a:p>
            <a:pPr>
              <a:lnSpc>
                <a:spcPct val="130000"/>
              </a:lnSpc>
              <a:buFont typeface="Wingdings" charset="2"/>
              <a:buChar char="§"/>
            </a:pPr>
            <a:r>
              <a:rPr lang="en-AU" sz="1600" dirty="0" err="1"/>
              <a:t>UoM</a:t>
            </a:r>
            <a:r>
              <a:rPr lang="en-AU" sz="1600" dirty="0"/>
              <a:t> </a:t>
            </a:r>
            <a:r>
              <a:rPr lang="en-AU" sz="1600" dirty="0" smtClean="0"/>
              <a:t>staff being trained in computational research </a:t>
            </a:r>
            <a:r>
              <a:rPr lang="en-AU" sz="1400" dirty="0" smtClean="0">
                <a:solidFill>
                  <a:srgbClr val="0000FF"/>
                </a:solidFill>
              </a:rPr>
              <a:t>(IBM </a:t>
            </a:r>
            <a:r>
              <a:rPr lang="en-AU" sz="1400" dirty="0" err="1" smtClean="0">
                <a:solidFill>
                  <a:srgbClr val="0000FF"/>
                </a:solidFill>
              </a:rPr>
              <a:t>Melb</a:t>
            </a:r>
            <a:r>
              <a:rPr lang="en-AU" sz="1400" dirty="0" smtClean="0">
                <a:solidFill>
                  <a:srgbClr val="0000FF"/>
                </a:solidFill>
              </a:rPr>
              <a:t> Life </a:t>
            </a:r>
            <a:r>
              <a:rPr lang="en-AU" sz="1400" dirty="0" err="1" smtClean="0">
                <a:solidFill>
                  <a:srgbClr val="0000FF"/>
                </a:solidFill>
              </a:rPr>
              <a:t>Sci</a:t>
            </a:r>
            <a:r>
              <a:rPr lang="en-AU" sz="1400" dirty="0" smtClean="0">
                <a:solidFill>
                  <a:srgbClr val="0000FF"/>
                </a:solidFill>
              </a:rPr>
              <a:t> Co-laboratory)</a:t>
            </a:r>
          </a:p>
          <a:p>
            <a:pPr>
              <a:lnSpc>
                <a:spcPct val="130000"/>
              </a:lnSpc>
              <a:buFont typeface="Wingdings" charset="2"/>
              <a:buChar char="§"/>
            </a:pPr>
            <a:r>
              <a:rPr lang="en-AU" sz="1600" dirty="0" smtClean="0"/>
              <a:t>IBM advising on </a:t>
            </a:r>
            <a:r>
              <a:rPr lang="en-AU" sz="1600" dirty="0" err="1" smtClean="0"/>
              <a:t>UoM</a:t>
            </a:r>
            <a:r>
              <a:rPr lang="en-AU" sz="1600" dirty="0" smtClean="0"/>
              <a:t> courses; teaching into courses</a:t>
            </a:r>
            <a:r>
              <a:rPr lang="en-AU" sz="1600" dirty="0"/>
              <a:t>;</a:t>
            </a:r>
            <a:r>
              <a:rPr lang="en-AU" sz="1600" dirty="0" smtClean="0"/>
              <a:t> hosting interns; supervising </a:t>
            </a:r>
          </a:p>
          <a:p>
            <a:pPr>
              <a:lnSpc>
                <a:spcPct val="130000"/>
              </a:lnSpc>
              <a:buFont typeface="Wingdings" charset="2"/>
              <a:buChar char="§"/>
            </a:pPr>
            <a:r>
              <a:rPr lang="en-AU" sz="1600" dirty="0" smtClean="0"/>
              <a:t>Top </a:t>
            </a:r>
            <a:r>
              <a:rPr lang="en-AU" sz="1600" dirty="0"/>
              <a:t>students and </a:t>
            </a:r>
            <a:r>
              <a:rPr lang="en-AU" sz="1600" dirty="0" smtClean="0"/>
              <a:t>staff are being attracted</a:t>
            </a:r>
          </a:p>
          <a:p>
            <a:pPr>
              <a:lnSpc>
                <a:spcPct val="130000"/>
              </a:lnSpc>
              <a:buFont typeface="Wingdings" charset="2"/>
              <a:buChar char="§"/>
            </a:pPr>
            <a:r>
              <a:rPr lang="en-AU" sz="1600" dirty="0" err="1" smtClean="0"/>
              <a:t>UoM</a:t>
            </a:r>
            <a:r>
              <a:rPr lang="en-AU" sz="1600" dirty="0" smtClean="0"/>
              <a:t> are engaging deeply with IBM-</a:t>
            </a:r>
            <a:r>
              <a:rPr lang="en-AU" sz="1600" dirty="0" err="1" smtClean="0"/>
              <a:t>ers</a:t>
            </a:r>
            <a:endParaRPr lang="en-AU" sz="1600" dirty="0" smtClean="0"/>
          </a:p>
          <a:p>
            <a:pPr lvl="0">
              <a:lnSpc>
                <a:spcPct val="130000"/>
              </a:lnSpc>
              <a:buFont typeface="Wingdings" charset="2"/>
              <a:buChar char="§"/>
            </a:pPr>
            <a:endParaRPr lang="en-AU" sz="500" dirty="0"/>
          </a:p>
          <a:p>
            <a:pPr marL="0" indent="0">
              <a:lnSpc>
                <a:spcPct val="130000"/>
              </a:lnSpc>
              <a:buNone/>
            </a:pPr>
            <a:r>
              <a:rPr lang="en-AU" sz="1800" i="1" dirty="0">
                <a:solidFill>
                  <a:srgbClr val="008000"/>
                </a:solidFill>
              </a:rPr>
              <a:t>Commercial and </a:t>
            </a:r>
            <a:r>
              <a:rPr lang="en-AU" sz="1800" i="1" dirty="0" smtClean="0">
                <a:solidFill>
                  <a:srgbClr val="008000"/>
                </a:solidFill>
              </a:rPr>
              <a:t>Community </a:t>
            </a:r>
            <a:r>
              <a:rPr lang="en-AU" sz="1800" i="1" dirty="0">
                <a:solidFill>
                  <a:srgbClr val="008000"/>
                </a:solidFill>
              </a:rPr>
              <a:t>drivers</a:t>
            </a:r>
          </a:p>
          <a:p>
            <a:pPr lvl="0">
              <a:lnSpc>
                <a:spcPct val="130000"/>
              </a:lnSpc>
              <a:buFont typeface="Wingdings" charset="2"/>
              <a:buChar char="§"/>
            </a:pPr>
            <a:r>
              <a:rPr lang="en-AU" sz="1800" dirty="0" smtClean="0"/>
              <a:t>Translation of R&amp;D outcomes </a:t>
            </a:r>
            <a:r>
              <a:rPr lang="en-AU" sz="1600" i="1" dirty="0" err="1" smtClean="0"/>
              <a:t>tba</a:t>
            </a:r>
            <a:endParaRPr lang="en-AU" sz="1600" i="1" dirty="0"/>
          </a:p>
          <a:p>
            <a:pPr>
              <a:lnSpc>
                <a:spcPct val="150000"/>
              </a:lnSpc>
              <a:buFont typeface="Wingdings" charset="2"/>
              <a:buChar char="§"/>
            </a:pPr>
            <a:endParaRPr lang="en-AU" sz="1800" dirty="0" smtClean="0"/>
          </a:p>
          <a:p>
            <a:pPr>
              <a:lnSpc>
                <a:spcPct val="150000"/>
              </a:lnSpc>
              <a:buFont typeface="Wingdings" charset="2"/>
              <a:buChar char="§"/>
            </a:pPr>
            <a:endParaRPr lang="en-AU" sz="1800" dirty="0"/>
          </a:p>
          <a:p>
            <a:pPr lvl="0">
              <a:lnSpc>
                <a:spcPct val="150000"/>
              </a:lnSpc>
              <a:buFont typeface="Wingdings" charset="2"/>
              <a:buChar char="§"/>
            </a:pPr>
            <a:endParaRPr lang="en-AU" sz="1800" dirty="0"/>
          </a:p>
          <a:p>
            <a:pPr>
              <a:lnSpc>
                <a:spcPct val="150000"/>
              </a:lnSpc>
              <a:buFont typeface="Wingdings" charset="2"/>
              <a:buChar char="§"/>
            </a:pP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495800" cy="54864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AU" sz="2000" b="1" dirty="0" smtClean="0">
                <a:solidFill>
                  <a:srgbClr val="0000FF"/>
                </a:solidFill>
              </a:rPr>
              <a:t>BENEFITS TO IBM </a:t>
            </a:r>
            <a:endParaRPr lang="en-AU" sz="2000" b="1" dirty="0">
              <a:solidFill>
                <a:srgbClr val="0000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AU" sz="1800" i="1" dirty="0" smtClean="0">
                <a:solidFill>
                  <a:srgbClr val="008000"/>
                </a:solidFill>
              </a:rPr>
              <a:t>Research benefits</a:t>
            </a:r>
          </a:p>
          <a:p>
            <a:pPr>
              <a:lnSpc>
                <a:spcPct val="90000"/>
              </a:lnSpc>
              <a:buFont typeface="Wingdings" charset="2"/>
              <a:buChar char="§"/>
            </a:pPr>
            <a:r>
              <a:rPr lang="en-AU" sz="1800" dirty="0" smtClean="0"/>
              <a:t>R</a:t>
            </a:r>
            <a:r>
              <a:rPr lang="en-AU" sz="1800" dirty="0"/>
              <a:t>&amp;D </a:t>
            </a:r>
            <a:r>
              <a:rPr lang="en-AU" sz="1800" dirty="0" smtClean="0"/>
              <a:t>computation sales increased</a:t>
            </a:r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AU" sz="1800" dirty="0" smtClean="0"/>
              <a:t>IBM conducting </a:t>
            </a:r>
            <a:r>
              <a:rPr lang="en-AU" sz="1800" dirty="0"/>
              <a:t>R</a:t>
            </a:r>
            <a:r>
              <a:rPr lang="en-AU" sz="1800" dirty="0" smtClean="0"/>
              <a:t>&amp;D with </a:t>
            </a:r>
            <a:r>
              <a:rPr lang="en-AU" sz="1800" dirty="0" err="1" smtClean="0"/>
              <a:t>UoM</a:t>
            </a:r>
            <a:endParaRPr lang="en-AU" sz="1800" dirty="0" smtClean="0"/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AU" sz="1800" i="1" dirty="0" smtClean="0"/>
              <a:t>IBM Res-</a:t>
            </a:r>
            <a:r>
              <a:rPr lang="en-AU" sz="1800" i="1" dirty="0" err="1" smtClean="0"/>
              <a:t>Aust</a:t>
            </a:r>
            <a:r>
              <a:rPr lang="en-AU" sz="1800" i="1" dirty="0" smtClean="0"/>
              <a:t> </a:t>
            </a:r>
            <a:r>
              <a:rPr lang="en-AU" sz="1800" dirty="0" smtClean="0"/>
              <a:t>= gateway</a:t>
            </a:r>
            <a:r>
              <a:rPr lang="en-AU" sz="1800" i="1" dirty="0" smtClean="0">
                <a:solidFill>
                  <a:srgbClr val="FF0000"/>
                </a:solidFill>
              </a:rPr>
              <a:t> </a:t>
            </a:r>
            <a:r>
              <a:rPr lang="en-AU" sz="1800" dirty="0" smtClean="0"/>
              <a:t>to SE Asia</a:t>
            </a:r>
            <a:endParaRPr lang="en-AU" sz="1000" i="1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AU" sz="1800" i="1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AU" sz="1800" i="1" dirty="0" smtClean="0">
                <a:solidFill>
                  <a:srgbClr val="008000"/>
                </a:solidFill>
              </a:rPr>
              <a:t>Staff and recruits benefits</a:t>
            </a:r>
            <a:endParaRPr lang="en-AU" sz="1800" i="1" dirty="0">
              <a:solidFill>
                <a:srgbClr val="008000"/>
              </a:solidFill>
            </a:endParaRPr>
          </a:p>
          <a:p>
            <a:pPr>
              <a:lnSpc>
                <a:spcPct val="130000"/>
              </a:lnSpc>
              <a:buFont typeface="Wingdings" charset="2"/>
              <a:buChar char="§"/>
            </a:pPr>
            <a:r>
              <a:rPr lang="en-AU" sz="1600" dirty="0" smtClean="0"/>
              <a:t>More external researchers acquiring research computational skills</a:t>
            </a:r>
          </a:p>
          <a:p>
            <a:pPr>
              <a:lnSpc>
                <a:spcPct val="130000"/>
              </a:lnSpc>
              <a:buFont typeface="Wingdings" charset="2"/>
              <a:buChar char="§"/>
            </a:pPr>
            <a:r>
              <a:rPr lang="en-AU" sz="1600" dirty="0" smtClean="0"/>
              <a:t> </a:t>
            </a:r>
            <a:r>
              <a:rPr lang="en-AU" sz="1600" dirty="0" err="1" smtClean="0"/>
              <a:t>UoM</a:t>
            </a:r>
            <a:r>
              <a:rPr lang="en-AU" sz="1600" dirty="0" smtClean="0"/>
              <a:t> graduates recruited by IBM are better equipped to work in industry settings  </a:t>
            </a:r>
          </a:p>
          <a:p>
            <a:pPr>
              <a:lnSpc>
                <a:spcPct val="130000"/>
              </a:lnSpc>
              <a:buFont typeface="Wingdings" charset="2"/>
              <a:buChar char="§"/>
            </a:pPr>
            <a:r>
              <a:rPr lang="en-AU" sz="1600" dirty="0" smtClean="0"/>
              <a:t>Top graduates and staff are being attracted</a:t>
            </a:r>
          </a:p>
          <a:p>
            <a:pPr>
              <a:lnSpc>
                <a:spcPct val="130000"/>
              </a:lnSpc>
              <a:buFont typeface="Wingdings" charset="2"/>
              <a:buChar char="§"/>
            </a:pPr>
            <a:r>
              <a:rPr lang="en-AU" sz="1600" dirty="0" smtClean="0"/>
              <a:t>IBM are engaging deeply with </a:t>
            </a:r>
            <a:r>
              <a:rPr lang="en-AU" sz="1600" dirty="0" err="1" smtClean="0"/>
              <a:t>UoM</a:t>
            </a:r>
            <a:r>
              <a:rPr lang="en-AU" sz="1600" dirty="0" smtClean="0"/>
              <a:t> staff</a:t>
            </a:r>
          </a:p>
          <a:p>
            <a:pPr marL="0" indent="0">
              <a:lnSpc>
                <a:spcPct val="130000"/>
              </a:lnSpc>
              <a:buNone/>
            </a:pPr>
            <a:endParaRPr lang="en-AU" sz="500" dirty="0"/>
          </a:p>
          <a:p>
            <a:pPr marL="0" indent="0">
              <a:lnSpc>
                <a:spcPct val="130000"/>
              </a:lnSpc>
              <a:buNone/>
            </a:pPr>
            <a:r>
              <a:rPr lang="en-AU" sz="1800" i="1" dirty="0">
                <a:solidFill>
                  <a:srgbClr val="008000"/>
                </a:solidFill>
              </a:rPr>
              <a:t>Commercial and </a:t>
            </a:r>
            <a:r>
              <a:rPr lang="en-AU" sz="1800" i="1" dirty="0" smtClean="0">
                <a:solidFill>
                  <a:srgbClr val="008000"/>
                </a:solidFill>
              </a:rPr>
              <a:t>Smarter Planet drivers</a:t>
            </a:r>
            <a:endParaRPr lang="en-AU" sz="1800" dirty="0" smtClean="0">
              <a:solidFill>
                <a:srgbClr val="008000"/>
              </a:solidFill>
            </a:endParaRPr>
          </a:p>
          <a:p>
            <a:pPr>
              <a:lnSpc>
                <a:spcPct val="130000"/>
              </a:lnSpc>
              <a:buFont typeface="Wingdings" charset="2"/>
              <a:buChar char="§"/>
            </a:pPr>
            <a:r>
              <a:rPr lang="en-AU" sz="1800" dirty="0" smtClean="0"/>
              <a:t>R&amp;D outcomes to market efficiently </a:t>
            </a:r>
            <a:r>
              <a:rPr lang="en-AU" sz="1400" i="1" dirty="0" err="1" smtClean="0"/>
              <a:t>tba</a:t>
            </a:r>
            <a:endParaRPr lang="en-AU" sz="1400" i="1" dirty="0" smtClean="0"/>
          </a:p>
        </p:txBody>
      </p:sp>
    </p:spTree>
    <p:extLst>
      <p:ext uri="{BB962C8B-B14F-4D97-AF65-F5344CB8AC3E}">
        <p14:creationId xmlns:p14="http://schemas.microsoft.com/office/powerpoint/2010/main" val="1864156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76200"/>
            <a:ext cx="6172200" cy="685800"/>
          </a:xfrm>
        </p:spPr>
        <p:txBody>
          <a:bodyPr/>
          <a:lstStyle/>
          <a:p>
            <a:r>
              <a:rPr lang="en-US" sz="1800" dirty="0" smtClean="0"/>
              <a:t>COMPLEMENTARY BUSINESS CASES OF IBM &amp; </a:t>
            </a:r>
            <a:r>
              <a:rPr lang="en-US" sz="1800" dirty="0" err="1" smtClean="0"/>
              <a:t>UoM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4419600" cy="5486400"/>
          </a:xfrm>
        </p:spPr>
        <p:txBody>
          <a:bodyPr/>
          <a:lstStyle/>
          <a:p>
            <a:pPr marL="0" lvl="0" indent="0" algn="ctr">
              <a:lnSpc>
                <a:spcPct val="120000"/>
              </a:lnSpc>
              <a:buNone/>
            </a:pPr>
            <a:r>
              <a:rPr lang="en-AU" sz="2000" b="1" dirty="0" smtClean="0">
                <a:solidFill>
                  <a:srgbClr val="0000FF"/>
                </a:solidFill>
              </a:rPr>
              <a:t>IBM </a:t>
            </a:r>
            <a:r>
              <a:rPr lang="en-AU" sz="2000" b="1" u="sng" dirty="0" smtClean="0">
                <a:solidFill>
                  <a:srgbClr val="0000FF"/>
                </a:solidFill>
              </a:rPr>
              <a:t>Needs</a:t>
            </a:r>
            <a:r>
              <a:rPr lang="en-AU" sz="2000" b="1" dirty="0" smtClean="0">
                <a:solidFill>
                  <a:srgbClr val="0000FF"/>
                </a:solidFill>
              </a:rPr>
              <a:t>: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en-AU" sz="1800" i="1" dirty="0">
                <a:solidFill>
                  <a:srgbClr val="FF0000"/>
                </a:solidFill>
              </a:rPr>
              <a:t>Research – IBM needs to:</a:t>
            </a:r>
          </a:p>
          <a:p>
            <a:pPr>
              <a:lnSpc>
                <a:spcPct val="120000"/>
              </a:lnSpc>
              <a:buFont typeface="Wingdings" charset="2"/>
              <a:buChar char="§"/>
            </a:pPr>
            <a:r>
              <a:rPr lang="en-AU" sz="1600" dirty="0"/>
              <a:t>Sell </a:t>
            </a:r>
            <a:r>
              <a:rPr lang="en-AU" sz="1600" dirty="0" smtClean="0"/>
              <a:t>super computation </a:t>
            </a:r>
            <a:r>
              <a:rPr lang="en-AU" sz="1600" dirty="0"/>
              <a:t>infrastructure</a:t>
            </a:r>
          </a:p>
          <a:p>
            <a:pPr>
              <a:lnSpc>
                <a:spcPct val="120000"/>
              </a:lnSpc>
              <a:buFont typeface="Wingdings" charset="2"/>
              <a:buChar char="§"/>
            </a:pPr>
            <a:r>
              <a:rPr lang="en-AU" sz="1600" dirty="0" smtClean="0"/>
              <a:t>Engage in external R&amp;D collaboration</a:t>
            </a:r>
          </a:p>
          <a:p>
            <a:pPr>
              <a:lnSpc>
                <a:spcPct val="120000"/>
              </a:lnSpc>
              <a:buFont typeface="Wingdings" charset="2"/>
              <a:buChar char="§"/>
            </a:pPr>
            <a:r>
              <a:rPr lang="en-AU" sz="1600" dirty="0" smtClean="0"/>
              <a:t>Extend southern hemisphere networks</a:t>
            </a:r>
          </a:p>
          <a:p>
            <a:pPr marL="0" indent="0">
              <a:lnSpc>
                <a:spcPct val="60000"/>
              </a:lnSpc>
              <a:buNone/>
            </a:pPr>
            <a:endParaRPr lang="en-AU" sz="180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AU" sz="1800" i="1" dirty="0">
                <a:solidFill>
                  <a:srgbClr val="FF0000"/>
                </a:solidFill>
              </a:rPr>
              <a:t>Staff /student enrichment - IBM needs to:</a:t>
            </a:r>
          </a:p>
          <a:p>
            <a:pPr>
              <a:lnSpc>
                <a:spcPct val="140000"/>
              </a:lnSpc>
              <a:buFont typeface="Wingdings" charset="2"/>
              <a:buChar char="§"/>
            </a:pPr>
            <a:r>
              <a:rPr lang="en-AU" sz="1600" dirty="0" smtClean="0"/>
              <a:t>Increase R&amp;D skills in PCF </a:t>
            </a:r>
          </a:p>
          <a:p>
            <a:pPr>
              <a:lnSpc>
                <a:spcPct val="140000"/>
              </a:lnSpc>
              <a:buFont typeface="Wingdings" charset="2"/>
              <a:buChar char="§"/>
            </a:pPr>
            <a:r>
              <a:rPr lang="en-AU" sz="1600" dirty="0" smtClean="0"/>
              <a:t>Secure personnel with relevant skills </a:t>
            </a:r>
          </a:p>
          <a:p>
            <a:pPr>
              <a:lnSpc>
                <a:spcPct val="140000"/>
              </a:lnSpc>
              <a:buFont typeface="Wingdings" charset="2"/>
              <a:buChar char="§"/>
            </a:pPr>
            <a:r>
              <a:rPr lang="en-AU" sz="1600" dirty="0" smtClean="0"/>
              <a:t>Attract </a:t>
            </a:r>
            <a:r>
              <a:rPr lang="en-AU" sz="1600" dirty="0"/>
              <a:t>top students and </a:t>
            </a:r>
            <a:r>
              <a:rPr lang="en-AU" sz="1600" dirty="0" smtClean="0"/>
              <a:t>staff</a:t>
            </a:r>
          </a:p>
          <a:p>
            <a:pPr>
              <a:lnSpc>
                <a:spcPct val="140000"/>
              </a:lnSpc>
              <a:buFont typeface="Wingdings" charset="2"/>
              <a:buChar char="§"/>
            </a:pPr>
            <a:r>
              <a:rPr lang="en-AU" sz="1600" dirty="0" smtClean="0"/>
              <a:t>Create </a:t>
            </a:r>
            <a:r>
              <a:rPr lang="en-AU" sz="1600" dirty="0"/>
              <a:t>staff development </a:t>
            </a:r>
            <a:r>
              <a:rPr lang="en-AU" sz="1600" dirty="0" smtClean="0"/>
              <a:t>opportunity</a:t>
            </a:r>
          </a:p>
          <a:p>
            <a:pPr lvl="0">
              <a:lnSpc>
                <a:spcPct val="90000"/>
              </a:lnSpc>
              <a:buFont typeface="Wingdings" charset="2"/>
              <a:buChar char="§"/>
            </a:pPr>
            <a:endParaRPr lang="en-AU" sz="1800" dirty="0"/>
          </a:p>
          <a:p>
            <a:pPr marL="0" indent="0">
              <a:lnSpc>
                <a:spcPct val="90000"/>
              </a:lnSpc>
              <a:buNone/>
            </a:pPr>
            <a:r>
              <a:rPr lang="en-AU" sz="1800" i="1" dirty="0">
                <a:solidFill>
                  <a:srgbClr val="FF0000"/>
                </a:solidFill>
              </a:rPr>
              <a:t>Public interest – IBM needs to:</a:t>
            </a:r>
          </a:p>
          <a:p>
            <a:pPr lvl="0">
              <a:lnSpc>
                <a:spcPct val="90000"/>
              </a:lnSpc>
              <a:buFont typeface="Wingdings" charset="2"/>
              <a:buChar char="§"/>
            </a:pPr>
            <a:r>
              <a:rPr lang="en-AU" sz="1600" dirty="0" smtClean="0"/>
              <a:t>Commercialise many R&amp;D outcomes</a:t>
            </a:r>
          </a:p>
          <a:p>
            <a:pPr>
              <a:lnSpc>
                <a:spcPct val="150000"/>
              </a:lnSpc>
              <a:buFont typeface="Wingdings" charset="2"/>
              <a:buChar char="§"/>
            </a:pPr>
            <a:endParaRPr lang="en-AU" sz="1800" dirty="0"/>
          </a:p>
          <a:p>
            <a:pPr lvl="0">
              <a:lnSpc>
                <a:spcPct val="150000"/>
              </a:lnSpc>
              <a:buFont typeface="Wingdings" charset="2"/>
              <a:buChar char="§"/>
            </a:pPr>
            <a:endParaRPr lang="en-AU" sz="1800" dirty="0"/>
          </a:p>
          <a:p>
            <a:pPr>
              <a:lnSpc>
                <a:spcPct val="150000"/>
              </a:lnSpc>
              <a:buFont typeface="Wingdings" charset="2"/>
              <a:buChar char="§"/>
            </a:pP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419600" cy="5486400"/>
          </a:xfrm>
        </p:spPr>
        <p:txBody>
          <a:bodyPr/>
          <a:lstStyle/>
          <a:p>
            <a:pPr marL="0" indent="0" algn="ctr">
              <a:lnSpc>
                <a:spcPct val="120000"/>
              </a:lnSpc>
              <a:buNone/>
            </a:pPr>
            <a:r>
              <a:rPr lang="en-AU" sz="2000" b="1" dirty="0" err="1" smtClean="0">
                <a:solidFill>
                  <a:srgbClr val="0000FF"/>
                </a:solidFill>
              </a:rPr>
              <a:t>UoM</a:t>
            </a:r>
            <a:r>
              <a:rPr lang="en-AU" sz="2000" b="1" dirty="0" smtClean="0">
                <a:solidFill>
                  <a:srgbClr val="0000FF"/>
                </a:solidFill>
              </a:rPr>
              <a:t> </a:t>
            </a:r>
            <a:r>
              <a:rPr lang="en-AU" sz="2000" b="1" u="sng" dirty="0" smtClean="0">
                <a:solidFill>
                  <a:srgbClr val="0000FF"/>
                </a:solidFill>
              </a:rPr>
              <a:t>Capabilities</a:t>
            </a:r>
            <a:endParaRPr lang="en-AU" sz="2000" b="1" u="sng" dirty="0">
              <a:solidFill>
                <a:srgbClr val="0000FF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AU" sz="1800" i="1" dirty="0">
                <a:solidFill>
                  <a:srgbClr val="FF0000"/>
                </a:solidFill>
              </a:rPr>
              <a:t>Capabilities re Research – </a:t>
            </a:r>
            <a:r>
              <a:rPr lang="en-AU" sz="1800" i="1" dirty="0" err="1">
                <a:solidFill>
                  <a:srgbClr val="FF0000"/>
                </a:solidFill>
              </a:rPr>
              <a:t>UoM</a:t>
            </a:r>
            <a:r>
              <a:rPr lang="en-AU" sz="1800" i="1" dirty="0" smtClean="0">
                <a:solidFill>
                  <a:srgbClr val="FF0000"/>
                </a:solidFill>
              </a:rPr>
              <a:t>:</a:t>
            </a:r>
            <a:endParaRPr lang="en-AU" sz="600" dirty="0" smtClean="0">
              <a:solidFill>
                <a:srgbClr val="FF0000"/>
              </a:solidFill>
            </a:endParaRPr>
          </a:p>
          <a:p>
            <a:pPr lvl="0">
              <a:lnSpc>
                <a:spcPct val="120000"/>
              </a:lnSpc>
              <a:buFont typeface="Wingdings" charset="2"/>
              <a:buChar char="§"/>
            </a:pPr>
            <a:r>
              <a:rPr lang="en-AU" sz="1600" dirty="0"/>
              <a:t>Keen to acquire PCF capabilities</a:t>
            </a:r>
          </a:p>
          <a:p>
            <a:pPr>
              <a:lnSpc>
                <a:spcPct val="120000"/>
              </a:lnSpc>
              <a:buFont typeface="Wingdings" charset="2"/>
              <a:buChar char="§"/>
            </a:pPr>
            <a:r>
              <a:rPr lang="en-AU" sz="1600" dirty="0"/>
              <a:t>Keen to engage in external R&amp;D</a:t>
            </a:r>
          </a:p>
          <a:p>
            <a:pPr>
              <a:lnSpc>
                <a:spcPct val="120000"/>
              </a:lnSpc>
              <a:buFont typeface="Wingdings" charset="2"/>
              <a:buChar char="§"/>
            </a:pPr>
            <a:r>
              <a:rPr lang="en-AU" sz="1600" dirty="0"/>
              <a:t>Keen to grow </a:t>
            </a:r>
            <a:r>
              <a:rPr lang="en-AU" sz="1600" dirty="0" smtClean="0"/>
              <a:t>global R&amp;D networks</a:t>
            </a:r>
          </a:p>
          <a:p>
            <a:pPr marL="0" indent="0">
              <a:lnSpc>
                <a:spcPct val="150000"/>
              </a:lnSpc>
              <a:buNone/>
            </a:pPr>
            <a:endParaRPr lang="en-AU" sz="800" i="1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AU" sz="1800" i="1" dirty="0">
                <a:solidFill>
                  <a:srgbClr val="FF0000"/>
                </a:solidFill>
              </a:rPr>
              <a:t>Capabilities re enrichment – </a:t>
            </a:r>
            <a:r>
              <a:rPr lang="en-AU" sz="1800" i="1" dirty="0" err="1">
                <a:solidFill>
                  <a:srgbClr val="FF0000"/>
                </a:solidFill>
              </a:rPr>
              <a:t>UoM</a:t>
            </a:r>
            <a:r>
              <a:rPr lang="en-AU" sz="1800" i="1" dirty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40000"/>
              </a:lnSpc>
              <a:buFont typeface="Wingdings" charset="2"/>
              <a:buChar char="§"/>
            </a:pPr>
            <a:r>
              <a:rPr lang="en-AU" sz="1600" dirty="0" smtClean="0"/>
              <a:t>Keen to acquire</a:t>
            </a:r>
            <a:r>
              <a:rPr lang="en-AU" sz="1600" dirty="0"/>
              <a:t> R&amp;D </a:t>
            </a:r>
            <a:r>
              <a:rPr lang="en-AU" sz="1600" dirty="0" smtClean="0"/>
              <a:t>skills in PCF </a:t>
            </a:r>
            <a:endParaRPr lang="en-AU" sz="1600" dirty="0"/>
          </a:p>
          <a:p>
            <a:pPr>
              <a:lnSpc>
                <a:spcPct val="140000"/>
              </a:lnSpc>
              <a:buFont typeface="Wingdings" charset="2"/>
              <a:buChar char="§"/>
            </a:pPr>
            <a:r>
              <a:rPr lang="en-AU" sz="1600" dirty="0" smtClean="0"/>
              <a:t>Keen to involve IBM in </a:t>
            </a:r>
            <a:r>
              <a:rPr lang="en-AU" sz="1600" dirty="0" err="1" smtClean="0"/>
              <a:t>UoM</a:t>
            </a:r>
            <a:r>
              <a:rPr lang="en-AU" sz="1600" dirty="0" smtClean="0"/>
              <a:t> teaching</a:t>
            </a:r>
            <a:endParaRPr lang="en-AU" sz="1600" dirty="0"/>
          </a:p>
          <a:p>
            <a:pPr>
              <a:lnSpc>
                <a:spcPct val="140000"/>
              </a:lnSpc>
              <a:buFont typeface="Wingdings" charset="2"/>
              <a:buChar char="§"/>
            </a:pPr>
            <a:r>
              <a:rPr lang="en-AU" sz="1600" dirty="0" smtClean="0"/>
              <a:t>Brand helps attract top staff to IBM</a:t>
            </a:r>
          </a:p>
          <a:p>
            <a:pPr>
              <a:lnSpc>
                <a:spcPct val="140000"/>
              </a:lnSpc>
              <a:buFont typeface="Wingdings" charset="2"/>
              <a:buChar char="§"/>
            </a:pPr>
            <a:r>
              <a:rPr lang="en-AU" sz="1600" dirty="0" err="1" smtClean="0"/>
              <a:t>UoM</a:t>
            </a:r>
            <a:r>
              <a:rPr lang="en-AU" sz="1600" dirty="0" smtClean="0"/>
              <a:t> collaboration enriches IBM staff </a:t>
            </a:r>
          </a:p>
          <a:p>
            <a:pPr marL="0" indent="0">
              <a:lnSpc>
                <a:spcPct val="150000"/>
              </a:lnSpc>
              <a:buNone/>
            </a:pPr>
            <a:endParaRPr lang="en-AU" sz="12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AU" sz="1800" i="1" dirty="0">
                <a:solidFill>
                  <a:srgbClr val="FF0000"/>
                </a:solidFill>
              </a:rPr>
              <a:t>Capabilities re translating R&amp;D – </a:t>
            </a:r>
            <a:r>
              <a:rPr lang="en-AU" sz="1800" i="1" dirty="0" err="1" smtClean="0">
                <a:solidFill>
                  <a:srgbClr val="FF0000"/>
                </a:solidFill>
              </a:rPr>
              <a:t>UoM</a:t>
            </a:r>
            <a:r>
              <a:rPr lang="en-AU" sz="1800" i="1" dirty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90000"/>
              </a:lnSpc>
              <a:buFont typeface="Wingdings" charset="2"/>
              <a:buChar char="§"/>
            </a:pPr>
            <a:r>
              <a:rPr lang="en-AU" sz="1600" dirty="0" smtClean="0"/>
              <a:t>Can generate valuable R</a:t>
            </a:r>
            <a:r>
              <a:rPr lang="en-AU" sz="1600" dirty="0"/>
              <a:t>&amp;D </a:t>
            </a:r>
            <a:r>
              <a:rPr lang="en-AU" sz="1600" dirty="0" smtClean="0"/>
              <a:t>outcomes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AU" sz="1600" dirty="0"/>
              <a:t> </a:t>
            </a:r>
            <a:r>
              <a:rPr lang="en-AU" sz="1600" dirty="0" smtClean="0"/>
              <a:t> </a:t>
            </a:r>
            <a:r>
              <a:rPr lang="en-AU" sz="1600" i="1" dirty="0" smtClean="0"/>
              <a:t> (but little capacity to take these to market)</a:t>
            </a:r>
          </a:p>
        </p:txBody>
      </p:sp>
    </p:spTree>
    <p:extLst>
      <p:ext uri="{BB962C8B-B14F-4D97-AF65-F5344CB8AC3E}">
        <p14:creationId xmlns:p14="http://schemas.microsoft.com/office/powerpoint/2010/main" val="1351784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2971800" y="76200"/>
            <a:ext cx="5943600" cy="685800"/>
          </a:xfrm>
        </p:spPr>
        <p:txBody>
          <a:bodyPr/>
          <a:lstStyle/>
          <a:p>
            <a:r>
              <a:rPr lang="en-AU" sz="1900" dirty="0" smtClean="0"/>
              <a:t>RESEARCH COLLABORATION &amp; IP PRINCIPLES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9160655"/>
              </p:ext>
            </p:extLst>
          </p:nvPr>
        </p:nvGraphicFramePr>
        <p:xfrm>
          <a:off x="304800" y="1208723"/>
          <a:ext cx="8839200" cy="5182309"/>
        </p:xfrm>
        <a:graphic>
          <a:graphicData uri="http://schemas.openxmlformats.org/drawingml/2006/table">
            <a:tbl>
              <a:tblPr/>
              <a:tblGrid>
                <a:gridCol w="4380489"/>
                <a:gridCol w="4458711"/>
              </a:tblGrid>
              <a:tr h="701749">
                <a:tc gridSpan="2">
                  <a:txBody>
                    <a:bodyPr/>
                    <a:lstStyle/>
                    <a:p>
                      <a:pPr marL="457200" indent="-457200">
                        <a:buNone/>
                      </a:pPr>
                      <a:endParaRPr lang="en-AU" sz="1000" b="1" dirty="0" smtClean="0"/>
                    </a:p>
                    <a:p>
                      <a:pPr marL="457200" marR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1" i="0" dirty="0" smtClean="0">
                          <a:solidFill>
                            <a:srgbClr val="0000FF"/>
                          </a:solidFill>
                        </a:rPr>
                        <a:t>SUCCESS FACTOR 4: RESEARCH COLLABORATION / IP</a:t>
                      </a:r>
                      <a:r>
                        <a:rPr lang="en-AU" sz="2000" b="1" i="0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AU" sz="2000" b="1" i="0" dirty="0" smtClean="0">
                          <a:solidFill>
                            <a:srgbClr val="0000FF"/>
                          </a:solidFill>
                        </a:rPr>
                        <a:t>PRINCIPLES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17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195263" algn="l"/>
                        </a:tabLst>
                        <a:defRPr/>
                      </a:pPr>
                      <a:r>
                        <a:rPr lang="en-AU" sz="21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  </a:t>
                      </a:r>
                      <a:r>
                        <a:rPr lang="en-AU" sz="21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  </a:t>
                      </a:r>
                      <a:r>
                        <a:rPr lang="en-AU" sz="2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 I</a:t>
                      </a:r>
                      <a:r>
                        <a:rPr lang="en-AU" sz="2100" b="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ntellectual Property - general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195263" algn="l"/>
                        </a:tabLst>
                        <a:defRPr/>
                      </a:pPr>
                      <a:r>
                        <a:rPr lang="en-AU" sz="2100" b="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    Confidential Information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195263" algn="l"/>
                        </a:tabLst>
                        <a:defRPr/>
                      </a:pPr>
                      <a:r>
                        <a:rPr lang="en-AU" sz="2100" b="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    Publications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195263" algn="l"/>
                        </a:tabLst>
                        <a:defRPr/>
                      </a:pPr>
                      <a:r>
                        <a:rPr lang="en-AU" sz="2100" b="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    S</a:t>
                      </a:r>
                      <a:r>
                        <a:rPr lang="en-AU" sz="2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tudent involvement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195263" algn="l"/>
                        </a:tabLst>
                        <a:defRPr/>
                      </a:pPr>
                      <a:r>
                        <a:rPr lang="en-AU" sz="2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    Commercialisation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195263" algn="l"/>
                        </a:tabLst>
                        <a:defRPr/>
                      </a:pPr>
                      <a:r>
                        <a:rPr lang="en-AU" sz="2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    Multi-Party Agreements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195263" algn="l"/>
                        </a:tabLst>
                        <a:defRPr/>
                      </a:pPr>
                      <a:r>
                        <a:rPr lang="en-AU" sz="2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    J</a:t>
                      </a:r>
                      <a:r>
                        <a:rPr lang="en-AU" sz="2100" b="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urisdiction</a:t>
                      </a:r>
                      <a:r>
                        <a:rPr lang="en-AU" sz="2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 of C</a:t>
                      </a:r>
                      <a:r>
                        <a:rPr lang="en-AU" sz="2100" b="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ontracting Party</a:t>
                      </a:r>
                      <a:endParaRPr kumimoji="0" lang="en-A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pitchFamily="34" charset="-128"/>
                        <a:cs typeface="Calibri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195263" algn="l"/>
                        </a:tabLst>
                        <a:defRPr/>
                      </a:pPr>
                      <a:r>
                        <a:rPr lang="en-AU" sz="21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  </a:t>
                      </a:r>
                      <a:r>
                        <a:rPr lang="en-AU" sz="2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S</a:t>
                      </a:r>
                      <a:r>
                        <a:rPr lang="en-AU" sz="2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tructure</a:t>
                      </a:r>
                      <a:r>
                        <a:rPr lang="en-AU" sz="2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 of </a:t>
                      </a:r>
                      <a:r>
                        <a:rPr lang="en-AU" sz="2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Joint Working Groups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195263" algn="l"/>
                        </a:tabLst>
                        <a:defRPr/>
                      </a:pPr>
                      <a:r>
                        <a:rPr lang="en-AU" sz="2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  </a:t>
                      </a:r>
                      <a:r>
                        <a:rPr lang="en-AU" sz="2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Occupational Health &amp; Safety</a:t>
                      </a:r>
                      <a:endParaRPr lang="en-AU" sz="2100" b="0" kern="12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Calibri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195263" algn="l"/>
                        </a:tabLst>
                        <a:defRPr/>
                      </a:pPr>
                      <a:r>
                        <a:rPr lang="en-AU" sz="2100" b="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  </a:t>
                      </a:r>
                      <a:r>
                        <a:rPr lang="en-AU" sz="2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Insurance and Indemnity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195263" algn="l"/>
                        </a:tabLst>
                        <a:defRPr/>
                      </a:pPr>
                      <a:r>
                        <a:rPr lang="en-AU" sz="2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  Personal information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195263" algn="l"/>
                        </a:tabLst>
                        <a:defRPr/>
                      </a:pPr>
                      <a:r>
                        <a:rPr lang="en-AU" sz="2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  Dispute resolution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195263" algn="l"/>
                        </a:tabLst>
                        <a:defRPr/>
                      </a:pPr>
                      <a:r>
                        <a:rPr lang="en-AU" sz="2100" b="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 </a:t>
                      </a:r>
                      <a:r>
                        <a:rPr lang="en-AU" sz="2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  Export Controls</a:t>
                      </a:r>
                      <a:endParaRPr lang="en-AU" sz="2100" b="0" kern="12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Calibri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195263" algn="l"/>
                        </a:tabLst>
                        <a:defRPr/>
                      </a:pPr>
                      <a:r>
                        <a:rPr lang="en-AU" sz="2100" b="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  Establishing</a:t>
                      </a:r>
                      <a:r>
                        <a:rPr lang="en-AU" sz="2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 </a:t>
                      </a:r>
                      <a:r>
                        <a:rPr lang="en-AU" sz="2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Project Agreements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5011_PPT_BG_EndP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0899"/>
            <a:ext cx="10059988" cy="6230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Rectangle 3"/>
          <p:cNvSpPr>
            <a:spLocks noChangeArrowheads="1"/>
          </p:cNvSpPr>
          <p:nvPr/>
        </p:nvSpPr>
        <p:spPr bwMode="auto">
          <a:xfrm>
            <a:off x="0" y="6613525"/>
            <a:ext cx="914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800">
                <a:solidFill>
                  <a:schemeClr val="bg1"/>
                </a:solidFill>
              </a:rPr>
              <a:t>© Copyright The University of Melbourne 2011 </a:t>
            </a:r>
          </a:p>
        </p:txBody>
      </p:sp>
      <p:pic>
        <p:nvPicPr>
          <p:cNvPr id="39939" name="Picture 4" descr="UOM-Rev3D_S_s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1" y="1676400"/>
            <a:ext cx="1752600" cy="1774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/>
            </a:r>
            <a:br>
              <a:rPr lang="en-AU" dirty="0" smtClean="0"/>
            </a:br>
            <a:r>
              <a:rPr lang="en-AU" sz="2200" dirty="0" err="1"/>
              <a:t>Relacionamento</a:t>
            </a:r>
            <a:r>
              <a:rPr lang="en-AU" sz="2200" dirty="0"/>
              <a:t> </a:t>
            </a:r>
            <a:r>
              <a:rPr lang="en-AU" sz="2200" dirty="0" err="1"/>
              <a:t>Universidade</a:t>
            </a:r>
            <a:r>
              <a:rPr lang="en-AU" sz="2200" dirty="0"/>
              <a:t> X </a:t>
            </a:r>
            <a:r>
              <a:rPr lang="en-AU" sz="2200" dirty="0" err="1"/>
              <a:t>Empresa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458200" cy="5410200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endParaRPr lang="en-AU" sz="2000" b="1" dirty="0" smtClean="0"/>
          </a:p>
          <a:p>
            <a:pPr>
              <a:lnSpc>
                <a:spcPct val="250000"/>
              </a:lnSpc>
              <a:buFont typeface="Wingdings" charset="2"/>
              <a:buChar char="§"/>
            </a:pPr>
            <a:r>
              <a:rPr lang="en-AU" sz="2600" b="1" dirty="0" smtClean="0"/>
              <a:t>Why do we need strategic partnerships?</a:t>
            </a:r>
          </a:p>
          <a:p>
            <a:pPr>
              <a:lnSpc>
                <a:spcPct val="250000"/>
              </a:lnSpc>
              <a:buFont typeface="Wingdings" charset="2"/>
              <a:buChar char="§"/>
            </a:pPr>
            <a:r>
              <a:rPr lang="en-AU" sz="2600" b="1" dirty="0" smtClean="0"/>
              <a:t>What are they? </a:t>
            </a:r>
          </a:p>
          <a:p>
            <a:pPr>
              <a:lnSpc>
                <a:spcPct val="250000"/>
              </a:lnSpc>
              <a:buFont typeface="Wingdings" charset="2"/>
              <a:buChar char="§"/>
            </a:pPr>
            <a:r>
              <a:rPr lang="en-AU" sz="2600" b="1" dirty="0" smtClean="0"/>
              <a:t>How is the relationship structured?</a:t>
            </a:r>
          </a:p>
          <a:p>
            <a:pPr>
              <a:lnSpc>
                <a:spcPct val="250000"/>
              </a:lnSpc>
              <a:buFont typeface="Wingdings" charset="2"/>
              <a:buChar char="§"/>
            </a:pPr>
            <a:r>
              <a:rPr lang="en-AU" sz="2600" b="1" dirty="0" smtClean="0"/>
              <a:t>What are the drivers and benefits?</a:t>
            </a:r>
          </a:p>
          <a:p>
            <a:pPr marL="0" indent="0">
              <a:lnSpc>
                <a:spcPct val="150000"/>
              </a:lnSpc>
              <a:buNone/>
            </a:pPr>
            <a:endParaRPr lang="en-AU" sz="2400" b="1" dirty="0" smtClean="0"/>
          </a:p>
          <a:p>
            <a:pPr>
              <a:lnSpc>
                <a:spcPct val="150000"/>
              </a:lnSpc>
              <a:buFont typeface="Wingdings" charset="2"/>
              <a:buChar char="§"/>
            </a:pPr>
            <a:endParaRPr lang="en-AU" sz="2400" b="1" dirty="0" smtClean="0"/>
          </a:p>
          <a:p>
            <a:endParaRPr lang="en-AU" sz="2200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88087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2819400" y="76200"/>
            <a:ext cx="6248400" cy="685800"/>
          </a:xfrm>
        </p:spPr>
        <p:txBody>
          <a:bodyPr/>
          <a:lstStyle/>
          <a:p>
            <a:r>
              <a:rPr lang="en-AU" dirty="0" smtClean="0"/>
              <a:t>LEARNINGS – WHAT FACTORS HELP SUCCESS?</a:t>
            </a:r>
            <a:br>
              <a:rPr lang="en-AU" dirty="0" smtClean="0"/>
            </a:br>
            <a:r>
              <a:rPr lang="en-AU" sz="1800" i="1" dirty="0"/>
              <a:t>(</a:t>
            </a:r>
            <a:r>
              <a:rPr lang="en-AU" sz="1800" i="1" dirty="0" smtClean="0"/>
              <a:t>*</a:t>
            </a:r>
            <a:r>
              <a:rPr lang="en-AU" sz="1800" b="0" i="1" dirty="0" smtClean="0"/>
              <a:t> indicates further information will be provided)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334000"/>
          </a:xfrm>
        </p:spPr>
        <p:txBody>
          <a:bodyPr/>
          <a:lstStyle/>
          <a:p>
            <a:pPr>
              <a:buFontTx/>
              <a:buNone/>
            </a:pPr>
            <a:r>
              <a:rPr lang="en-AU" sz="2200" b="1" dirty="0" smtClean="0">
                <a:solidFill>
                  <a:srgbClr val="0000FF"/>
                </a:solidFill>
              </a:rPr>
              <a:t>TEN SUCCESS FACTORS</a:t>
            </a:r>
          </a:p>
          <a:p>
            <a:pPr marL="457200" indent="-457200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AU" sz="2100" dirty="0">
                <a:solidFill>
                  <a:srgbClr val="0000FF"/>
                </a:solidFill>
              </a:rPr>
              <a:t>Business </a:t>
            </a:r>
            <a:r>
              <a:rPr lang="en-AU" sz="2100" dirty="0" smtClean="0">
                <a:solidFill>
                  <a:srgbClr val="0000FF"/>
                </a:solidFill>
              </a:rPr>
              <a:t>Case </a:t>
            </a:r>
            <a:r>
              <a:rPr lang="en-AU" sz="2100" dirty="0" smtClean="0"/>
              <a:t>– must be big benefits for each </a:t>
            </a:r>
            <a:r>
              <a:rPr lang="en-AU" sz="2100" dirty="0"/>
              <a:t>party </a:t>
            </a:r>
            <a:r>
              <a:rPr lang="en-AU" sz="2100" dirty="0" smtClean="0"/>
              <a:t>to engage</a:t>
            </a:r>
          </a:p>
          <a:p>
            <a:pPr marL="457200" indent="-457200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AU" sz="2100" dirty="0" smtClean="0">
                <a:solidFill>
                  <a:srgbClr val="0000FF"/>
                </a:solidFill>
              </a:rPr>
              <a:t>Trust &amp; Integrity</a:t>
            </a:r>
            <a:r>
              <a:rPr lang="en-AU" sz="2100" dirty="0" smtClean="0"/>
              <a:t> – </a:t>
            </a:r>
            <a:r>
              <a:rPr lang="en-AU" sz="2100" dirty="0"/>
              <a:t>must be </a:t>
            </a:r>
            <a:r>
              <a:rPr lang="en-AU" sz="2100" dirty="0" smtClean="0"/>
              <a:t>compatibility of values between parties</a:t>
            </a:r>
          </a:p>
          <a:p>
            <a:pPr marL="457200" indent="-457200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AU" sz="2100" dirty="0" smtClean="0">
                <a:solidFill>
                  <a:srgbClr val="3366FF"/>
                </a:solidFill>
              </a:rPr>
              <a:t>General Partnership Principles </a:t>
            </a:r>
            <a:r>
              <a:rPr lang="en-AU" sz="2100" dirty="0" smtClean="0"/>
              <a:t>– </a:t>
            </a:r>
            <a:r>
              <a:rPr lang="en-AU" sz="2100" dirty="0"/>
              <a:t>Must be agreed </a:t>
            </a:r>
            <a:r>
              <a:rPr lang="en-AU" sz="2100" dirty="0" smtClean="0"/>
              <a:t>at beginning </a:t>
            </a:r>
          </a:p>
          <a:p>
            <a:pPr marL="457200" indent="-457200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AU" sz="2100" dirty="0" smtClean="0">
                <a:solidFill>
                  <a:srgbClr val="3366FF"/>
                </a:solidFill>
              </a:rPr>
              <a:t>Research Collaboration / IP Principles  </a:t>
            </a:r>
            <a:r>
              <a:rPr lang="en-AU" sz="2100" dirty="0"/>
              <a:t>– M</a:t>
            </a:r>
            <a:r>
              <a:rPr lang="en-AU" sz="2100" dirty="0" smtClean="0"/>
              <a:t>ust </a:t>
            </a:r>
            <a:r>
              <a:rPr lang="en-AU" sz="2100" dirty="0"/>
              <a:t>be agreed early </a:t>
            </a:r>
            <a:r>
              <a:rPr lang="en-AU" sz="2100" dirty="0" smtClean="0"/>
              <a:t>on</a:t>
            </a:r>
          </a:p>
          <a:p>
            <a:pPr marL="457200" indent="-457200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AU" sz="2100" dirty="0" smtClean="0">
                <a:solidFill>
                  <a:srgbClr val="0000FF"/>
                </a:solidFill>
              </a:rPr>
              <a:t>Realistic expectations </a:t>
            </a:r>
            <a:r>
              <a:rPr lang="en-AU" sz="2100" dirty="0" smtClean="0"/>
              <a:t>– Communicate </a:t>
            </a:r>
            <a:r>
              <a:rPr lang="en-AU" sz="2100" i="1" dirty="0" smtClean="0"/>
              <a:t>nature </a:t>
            </a:r>
            <a:r>
              <a:rPr lang="en-AU" sz="2100" dirty="0" smtClean="0"/>
              <a:t>of relationship widely</a:t>
            </a:r>
            <a:endParaRPr lang="en-AU" sz="2100" dirty="0"/>
          </a:p>
          <a:p>
            <a:pPr marL="457200" indent="-457200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AU" sz="2100" dirty="0" smtClean="0">
                <a:solidFill>
                  <a:srgbClr val="0000FF"/>
                </a:solidFill>
              </a:rPr>
              <a:t>Support from senior leadership </a:t>
            </a:r>
            <a:r>
              <a:rPr lang="en-AU" sz="2100" dirty="0" smtClean="0"/>
              <a:t>– Critical for major partnerships</a:t>
            </a:r>
            <a:endParaRPr lang="en-AU" sz="2100" dirty="0"/>
          </a:p>
          <a:p>
            <a:pPr marL="457200" indent="-457200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AU" sz="2100" dirty="0" smtClean="0">
                <a:solidFill>
                  <a:srgbClr val="0000FF"/>
                </a:solidFill>
              </a:rPr>
              <a:t>Partnership </a:t>
            </a:r>
            <a:r>
              <a:rPr lang="en-AU" sz="2100" dirty="0">
                <a:solidFill>
                  <a:srgbClr val="0000FF"/>
                </a:solidFill>
              </a:rPr>
              <a:t>C</a:t>
            </a:r>
            <a:r>
              <a:rPr lang="en-AU" sz="2100" dirty="0" smtClean="0">
                <a:solidFill>
                  <a:srgbClr val="0000FF"/>
                </a:solidFill>
              </a:rPr>
              <a:t>hampion </a:t>
            </a:r>
            <a:r>
              <a:rPr lang="en-AU" sz="2100" dirty="0"/>
              <a:t>– one from each </a:t>
            </a:r>
            <a:r>
              <a:rPr lang="en-AU" sz="2100" dirty="0" smtClean="0"/>
              <a:t>party driving relationship</a:t>
            </a:r>
          </a:p>
          <a:p>
            <a:pPr marL="457200" indent="-457200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AU" sz="2100" dirty="0">
                <a:solidFill>
                  <a:srgbClr val="0000FF"/>
                </a:solidFill>
              </a:rPr>
              <a:t>Strong personal relationships </a:t>
            </a:r>
            <a:r>
              <a:rPr lang="en-AU" sz="2100" dirty="0"/>
              <a:t>– essential to consolidate partnership</a:t>
            </a:r>
            <a:endParaRPr lang="en-AU" sz="2100" dirty="0">
              <a:solidFill>
                <a:srgbClr val="0000FF"/>
              </a:solidFill>
            </a:endParaRPr>
          </a:p>
          <a:p>
            <a:pPr marL="457200" indent="-457200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AU" sz="2100" dirty="0" smtClean="0">
                <a:solidFill>
                  <a:srgbClr val="0000FF"/>
                </a:solidFill>
              </a:rPr>
              <a:t>Good </a:t>
            </a:r>
            <a:r>
              <a:rPr lang="en-AU" sz="2100" dirty="0">
                <a:solidFill>
                  <a:srgbClr val="0000FF"/>
                </a:solidFill>
              </a:rPr>
              <a:t>governance </a:t>
            </a:r>
            <a:r>
              <a:rPr lang="en-AU" sz="2100" dirty="0" smtClean="0">
                <a:solidFill>
                  <a:srgbClr val="0000FF"/>
                </a:solidFill>
              </a:rPr>
              <a:t>practices</a:t>
            </a:r>
            <a:r>
              <a:rPr lang="en-AU" sz="2100" dirty="0"/>
              <a:t> – </a:t>
            </a:r>
            <a:r>
              <a:rPr lang="en-AU" sz="2100" dirty="0" smtClean="0"/>
              <a:t>including Joint </a:t>
            </a:r>
            <a:r>
              <a:rPr lang="en-AU" sz="2100" dirty="0"/>
              <a:t>Partnership Committee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AU" sz="2100" dirty="0" smtClean="0">
                <a:solidFill>
                  <a:srgbClr val="0000FF"/>
                </a:solidFill>
              </a:rPr>
              <a:t>Good management practices </a:t>
            </a:r>
            <a:r>
              <a:rPr lang="en-AU" sz="2100" dirty="0">
                <a:solidFill>
                  <a:srgbClr val="0000FF"/>
                </a:solidFill>
              </a:rPr>
              <a:t> </a:t>
            </a:r>
            <a:r>
              <a:rPr lang="en-AU" sz="2100" dirty="0"/>
              <a:t>– </a:t>
            </a:r>
            <a:r>
              <a:rPr lang="en-AU" sz="2100" dirty="0" smtClean="0">
                <a:solidFill>
                  <a:srgbClr val="0000FF"/>
                </a:solidFill>
              </a:rPr>
              <a:t> </a:t>
            </a:r>
            <a:r>
              <a:rPr lang="en-AU" sz="2100" dirty="0" smtClean="0"/>
              <a:t>including a dedicated Secretariat</a:t>
            </a:r>
            <a:endParaRPr lang="en-AU" sz="2100" dirty="0"/>
          </a:p>
          <a:p>
            <a:pPr marL="457200" indent="-457200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endParaRPr lang="en-AU" sz="2100" dirty="0" smtClean="0"/>
          </a:p>
          <a:p>
            <a:pPr marL="457200" indent="-457200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endParaRPr lang="en-AU" sz="2000" dirty="0" smtClean="0"/>
          </a:p>
          <a:p>
            <a:endParaRPr lang="en-AU" sz="20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50000"/>
              </a:lnSpc>
            </a:pPr>
            <a:r>
              <a:rPr lang="en-AU" dirty="0" smtClean="0"/>
              <a:t/>
            </a:r>
            <a:br>
              <a:rPr lang="en-AU" dirty="0" smtClean="0"/>
            </a:br>
            <a:r>
              <a:rPr lang="en-AU" sz="2200" dirty="0" smtClean="0"/>
              <a:t>TYPES OF RELATIONSHIPS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458200" cy="5410200"/>
          </a:xfrm>
        </p:spPr>
        <p:txBody>
          <a:bodyPr/>
          <a:lstStyle/>
          <a:p>
            <a:pPr>
              <a:buNone/>
            </a:pPr>
            <a:endParaRPr lang="en-AU" sz="600" b="1" dirty="0" smtClean="0"/>
          </a:p>
          <a:p>
            <a:pPr marL="0" indent="0">
              <a:buNone/>
            </a:pPr>
            <a:r>
              <a:rPr lang="en-AU" sz="2400" b="1" dirty="0" smtClean="0">
                <a:solidFill>
                  <a:srgbClr val="0000FF"/>
                </a:solidFill>
              </a:rPr>
              <a:t>TYPES OF INDUSTRY-UNIVERSITY RELATIONSHIPS</a:t>
            </a:r>
          </a:p>
          <a:p>
            <a:pPr>
              <a:lnSpc>
                <a:spcPct val="200000"/>
              </a:lnSpc>
              <a:buFont typeface="Wingdings" charset="2"/>
              <a:buChar char="§"/>
            </a:pPr>
            <a:r>
              <a:rPr lang="en-AU" sz="2400" b="1" dirty="0" smtClean="0"/>
              <a:t>Donors </a:t>
            </a:r>
            <a:r>
              <a:rPr lang="en-AU" sz="2400" dirty="0" smtClean="0"/>
              <a:t>– ‘licence to operate’</a:t>
            </a:r>
          </a:p>
          <a:p>
            <a:pPr>
              <a:lnSpc>
                <a:spcPct val="200000"/>
              </a:lnSpc>
              <a:buFont typeface="Wingdings" charset="2"/>
              <a:buChar char="§"/>
            </a:pPr>
            <a:r>
              <a:rPr lang="en-AU" sz="2400" b="1" dirty="0" smtClean="0"/>
              <a:t>Project sponsors - </a:t>
            </a:r>
            <a:r>
              <a:rPr lang="en-AU" sz="2400" dirty="0" smtClean="0"/>
              <a:t>good for brand </a:t>
            </a:r>
          </a:p>
          <a:p>
            <a:pPr>
              <a:lnSpc>
                <a:spcPct val="200000"/>
              </a:lnSpc>
              <a:buFont typeface="Wingdings" charset="2"/>
              <a:buChar char="§"/>
            </a:pPr>
            <a:r>
              <a:rPr lang="en-AU" sz="2400" b="1" dirty="0" smtClean="0"/>
              <a:t>Project collaborators – </a:t>
            </a:r>
            <a:r>
              <a:rPr lang="en-AU" sz="2400" dirty="0" smtClean="0"/>
              <a:t>research done together</a:t>
            </a:r>
          </a:p>
          <a:p>
            <a:pPr>
              <a:lnSpc>
                <a:spcPct val="200000"/>
              </a:lnSpc>
              <a:buFont typeface="Wingdings" charset="2"/>
              <a:buChar char="§"/>
            </a:pPr>
            <a:r>
              <a:rPr lang="en-AU" sz="2400" b="1" dirty="0" smtClean="0"/>
              <a:t>Projects investors </a:t>
            </a:r>
            <a:r>
              <a:rPr lang="en-AU" sz="2400" dirty="0" smtClean="0"/>
              <a:t>– ROI expected by both parties</a:t>
            </a:r>
          </a:p>
          <a:p>
            <a:pPr>
              <a:lnSpc>
                <a:spcPct val="200000"/>
              </a:lnSpc>
              <a:buFont typeface="Wingdings" charset="2"/>
              <a:buChar char="§"/>
            </a:pPr>
            <a:r>
              <a:rPr lang="en-AU" sz="2400" b="1" dirty="0" smtClean="0"/>
              <a:t>Fee for service client</a:t>
            </a:r>
          </a:p>
          <a:p>
            <a:pPr>
              <a:lnSpc>
                <a:spcPct val="150000"/>
              </a:lnSpc>
              <a:buFont typeface="Wingdings" charset="2"/>
              <a:buChar char="§"/>
            </a:pPr>
            <a:endParaRPr lang="en-AU" sz="2400" b="1" dirty="0" smtClean="0"/>
          </a:p>
          <a:p>
            <a:pPr>
              <a:lnSpc>
                <a:spcPct val="150000"/>
              </a:lnSpc>
              <a:buFont typeface="Wingdings" charset="2"/>
              <a:buChar char="§"/>
            </a:pPr>
            <a:endParaRPr lang="en-AU" sz="2400" b="1" dirty="0" smtClean="0"/>
          </a:p>
          <a:p>
            <a:endParaRPr lang="en-AU" sz="2200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4918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2819400" y="76200"/>
            <a:ext cx="6248400" cy="685800"/>
          </a:xfrm>
        </p:spPr>
        <p:txBody>
          <a:bodyPr/>
          <a:lstStyle/>
          <a:p>
            <a:r>
              <a:rPr lang="en-AU" dirty="0" smtClean="0"/>
              <a:t>THE PARTNERS -  UNIVERSITY of MELBOURNE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5334000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en-AU" sz="2600" b="1" dirty="0" smtClean="0">
                <a:solidFill>
                  <a:srgbClr val="0000FF"/>
                </a:solidFill>
              </a:rPr>
              <a:t>THE PARTNERS – The University of Melbourne: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AU" sz="2400" dirty="0" smtClean="0"/>
              <a:t>Public-spirited, global research and education institution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AU" sz="2400" dirty="0" smtClean="0"/>
              <a:t>    </a:t>
            </a:r>
            <a:r>
              <a:rPr lang="en-AU" sz="2200" dirty="0" smtClean="0"/>
              <a:t>Ranked # 1 in Australia; # 44 in the world</a:t>
            </a:r>
            <a:r>
              <a:rPr lang="en-AU" sz="2400" dirty="0" smtClean="0"/>
              <a:t>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AU" sz="1400" dirty="0" smtClean="0">
                <a:latin typeface="Garamond" pitchFamily="18" charset="0"/>
              </a:rPr>
              <a:t>   </a:t>
            </a:r>
            <a:r>
              <a:rPr lang="en-AU" sz="1400" i="1" dirty="0" smtClean="0">
                <a:latin typeface="Garamond" pitchFamily="18" charset="0"/>
              </a:rPr>
              <a:t>  </a:t>
            </a:r>
            <a:r>
              <a:rPr lang="en-AU" sz="1400" i="1" dirty="0" smtClean="0"/>
              <a:t>  (2014 Shanghai </a:t>
            </a:r>
            <a:r>
              <a:rPr lang="en-AU" sz="1400" i="1" dirty="0"/>
              <a:t>Jiao-Tong University World Universities </a:t>
            </a:r>
            <a:r>
              <a:rPr lang="en-AU" sz="1400" i="1" dirty="0" smtClean="0"/>
              <a:t>Ranking)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en-AU" sz="500" dirty="0" smtClean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AU" sz="2400" dirty="0" smtClean="0"/>
              <a:t>Established 153 years </a:t>
            </a:r>
          </a:p>
          <a:p>
            <a:pPr marL="0" indent="0">
              <a:lnSpc>
                <a:spcPct val="150000"/>
              </a:lnSpc>
              <a:buNone/>
            </a:pPr>
            <a:endParaRPr lang="en-AU" sz="1400" dirty="0" smtClean="0"/>
          </a:p>
          <a:p>
            <a:pPr>
              <a:buFont typeface="Wingdings" pitchFamily="2" charset="2"/>
              <a:buChar char="§"/>
            </a:pPr>
            <a:r>
              <a:rPr lang="en-AU" sz="2400" dirty="0" smtClean="0"/>
              <a:t>8000 staff</a:t>
            </a:r>
            <a:r>
              <a:rPr lang="en-AU" sz="2400" dirty="0" smtClean="0">
                <a:latin typeface="Garamond"/>
                <a:cs typeface="Garamond"/>
              </a:rPr>
              <a:t>, </a:t>
            </a:r>
            <a:r>
              <a:rPr lang="en-AU" sz="2400" dirty="0" smtClean="0"/>
              <a:t>50000 students, from 100+ countries</a:t>
            </a:r>
          </a:p>
          <a:p>
            <a:pPr marL="0" indent="0">
              <a:buNone/>
            </a:pPr>
            <a:r>
              <a:rPr lang="en-AU" sz="2400" dirty="0" smtClean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AU" sz="2400" dirty="0"/>
              <a:t>H</a:t>
            </a:r>
            <a:r>
              <a:rPr lang="en-AU" sz="2400" dirty="0" smtClean="0"/>
              <a:t>ub of </a:t>
            </a:r>
            <a:r>
              <a:rPr lang="en-AU" sz="2400" dirty="0" err="1" smtClean="0"/>
              <a:t>Melb</a:t>
            </a:r>
            <a:r>
              <a:rPr lang="en-AU" sz="2400" dirty="0" smtClean="0"/>
              <a:t> Research Precinct: </a:t>
            </a:r>
          </a:p>
          <a:p>
            <a:pPr marL="0" indent="0">
              <a:buNone/>
            </a:pPr>
            <a:r>
              <a:rPr lang="en-AU" sz="2400" dirty="0"/>
              <a:t> </a:t>
            </a:r>
            <a:r>
              <a:rPr lang="en-AU" sz="2400" dirty="0" smtClean="0"/>
              <a:t>    </a:t>
            </a:r>
            <a:r>
              <a:rPr lang="en-AU" sz="2200" dirty="0"/>
              <a:t>I</a:t>
            </a:r>
            <a:r>
              <a:rPr lang="en-AU" sz="2200" dirty="0" smtClean="0"/>
              <a:t>n biomedical sciences alone – 10000 </a:t>
            </a:r>
            <a:r>
              <a:rPr lang="en-AU" sz="2200" dirty="0"/>
              <a:t>researchers </a:t>
            </a:r>
            <a:r>
              <a:rPr lang="en-AU" sz="2200" dirty="0" smtClean="0"/>
              <a:t>work in 34 </a:t>
            </a:r>
            <a:r>
              <a:rPr lang="en-AU" sz="2200" dirty="0"/>
              <a:t> </a:t>
            </a:r>
            <a:r>
              <a:rPr lang="en-AU" sz="2200" dirty="0" smtClean="0"/>
              <a:t> </a:t>
            </a:r>
          </a:p>
          <a:p>
            <a:pPr marL="0" indent="0">
              <a:buNone/>
            </a:pPr>
            <a:r>
              <a:rPr lang="en-AU" sz="2200" dirty="0"/>
              <a:t> </a:t>
            </a:r>
            <a:r>
              <a:rPr lang="en-AU" sz="2200" dirty="0" smtClean="0"/>
              <a:t>    world-class research institutes, within 1km of campus</a:t>
            </a:r>
          </a:p>
          <a:p>
            <a:pPr>
              <a:buFont typeface="Wingdings" pitchFamily="2" charset="2"/>
              <a:buChar char="§"/>
            </a:pPr>
            <a:endParaRPr lang="en-AU" sz="2200" dirty="0" smtClean="0">
              <a:cs typeface="+mn-cs"/>
            </a:endParaRPr>
          </a:p>
          <a:p>
            <a:pPr>
              <a:buNone/>
            </a:pPr>
            <a:r>
              <a:rPr lang="en-AU" sz="2200" dirty="0" smtClean="0"/>
              <a:t>	</a:t>
            </a:r>
            <a:r>
              <a:rPr lang="en-AU" sz="2000" dirty="0" smtClean="0"/>
              <a:t>	</a:t>
            </a:r>
            <a:endParaRPr lang="en-AU" sz="1700" i="1" dirty="0" smtClean="0">
              <a:latin typeface="Garamond" pitchFamily="18" charset="0"/>
            </a:endParaRPr>
          </a:p>
          <a:p>
            <a:pPr>
              <a:lnSpc>
                <a:spcPct val="150000"/>
              </a:lnSpc>
            </a:pPr>
            <a:endParaRPr lang="en-AU" sz="2400" dirty="0" smtClean="0"/>
          </a:p>
        </p:txBody>
      </p:sp>
    </p:spTree>
    <p:extLst>
      <p:ext uri="{BB962C8B-B14F-4D97-AF65-F5344CB8AC3E}">
        <p14:creationId xmlns:p14="http://schemas.microsoft.com/office/powerpoint/2010/main" val="1352649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/>
            </a:r>
            <a:br>
              <a:rPr lang="en-AU" dirty="0" smtClean="0"/>
            </a:br>
            <a:r>
              <a:rPr lang="en-AU" sz="2400" dirty="0" smtClean="0"/>
              <a:t>AUSTRALIAN  </a:t>
            </a:r>
            <a:r>
              <a:rPr lang="en-AU" sz="2400" dirty="0"/>
              <a:t>RESEARCH CONTEXT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458200" cy="5410200"/>
          </a:xfrm>
        </p:spPr>
        <p:txBody>
          <a:bodyPr/>
          <a:lstStyle/>
          <a:p>
            <a:pPr>
              <a:buNone/>
            </a:pPr>
            <a:r>
              <a:rPr lang="en-AU" sz="2400" b="1" dirty="0" smtClean="0"/>
              <a:t>AUSTRALIAN GOVERNMENT RESEACH GRANTS</a:t>
            </a:r>
            <a:endParaRPr lang="en-AU" sz="2200" i="1" dirty="0"/>
          </a:p>
          <a:p>
            <a:pPr>
              <a:buFont typeface="Wingdings" pitchFamily="2" charset="2"/>
              <a:buChar char="§"/>
            </a:pPr>
            <a:r>
              <a:rPr lang="en-AU" sz="2200" b="1" dirty="0" smtClean="0"/>
              <a:t>Australia </a:t>
            </a:r>
            <a:r>
              <a:rPr lang="en-AU" sz="2200" b="1" dirty="0"/>
              <a:t>Research </a:t>
            </a:r>
            <a:r>
              <a:rPr lang="en-AU" sz="2200" b="1" dirty="0" smtClean="0"/>
              <a:t>Council			  </a:t>
            </a:r>
            <a:r>
              <a:rPr lang="en-AU" sz="1800" b="1" dirty="0" smtClean="0">
                <a:solidFill>
                  <a:srgbClr val="FF0000"/>
                </a:solidFill>
              </a:rPr>
              <a:t>   </a:t>
            </a:r>
            <a:r>
              <a:rPr lang="en-AU" sz="1600" b="1" dirty="0" err="1" smtClean="0">
                <a:solidFill>
                  <a:srgbClr val="FF0000"/>
                </a:solidFill>
              </a:rPr>
              <a:t>Aus</a:t>
            </a:r>
            <a:r>
              <a:rPr lang="en-AU" sz="1600" b="1" dirty="0" smtClean="0">
                <a:solidFill>
                  <a:srgbClr val="FF0000"/>
                </a:solidFill>
              </a:rPr>
              <a:t> $886,860M.</a:t>
            </a:r>
          </a:p>
          <a:p>
            <a:pPr marL="0" lvl="1" indent="0">
              <a:buNone/>
            </a:pPr>
            <a:r>
              <a:rPr lang="en-AU" sz="2000" dirty="0" smtClean="0"/>
              <a:t>      - Funds for innovation R&amp;D on national priorities</a:t>
            </a:r>
          </a:p>
          <a:p>
            <a:pPr marL="400050" lvl="1" indent="-400050">
              <a:buNone/>
            </a:pPr>
            <a:r>
              <a:rPr lang="en-AU" sz="2000" dirty="0"/>
              <a:t>	</a:t>
            </a:r>
            <a:r>
              <a:rPr lang="en-AU" sz="2000" dirty="0" smtClean="0"/>
              <a:t>- Linkage Grants require industry involvement</a:t>
            </a:r>
          </a:p>
          <a:p>
            <a:pPr marL="400050" lvl="1" indent="-400050">
              <a:buNone/>
            </a:pPr>
            <a:endParaRPr lang="en-AU" sz="1000" dirty="0" smtClean="0"/>
          </a:p>
          <a:p>
            <a:pPr marL="342900" lvl="1" indent="-342900">
              <a:buNone/>
            </a:pPr>
            <a:r>
              <a:rPr lang="en-AU" sz="2000" dirty="0" smtClean="0"/>
              <a:t>	 </a:t>
            </a:r>
            <a:r>
              <a:rPr lang="en-AU" sz="2200" b="1" dirty="0" smtClean="0"/>
              <a:t>National </a:t>
            </a:r>
            <a:r>
              <a:rPr lang="en-AU" sz="2200" b="1" dirty="0"/>
              <a:t>Health and Medical Research </a:t>
            </a:r>
            <a:r>
              <a:rPr lang="en-AU" sz="2200" b="1" dirty="0" smtClean="0"/>
              <a:t>Council   </a:t>
            </a:r>
            <a:r>
              <a:rPr lang="en-AU" sz="1600" b="1" dirty="0" err="1" smtClean="0">
                <a:solidFill>
                  <a:srgbClr val="FF0000"/>
                </a:solidFill>
                <a:cs typeface="+mn-cs"/>
              </a:rPr>
              <a:t>Aus</a:t>
            </a:r>
            <a:r>
              <a:rPr lang="en-AU" sz="1600" b="1" dirty="0" smtClean="0">
                <a:solidFill>
                  <a:srgbClr val="FF0000"/>
                </a:solidFill>
                <a:cs typeface="+mn-cs"/>
              </a:rPr>
              <a:t> $886860M</a:t>
            </a:r>
            <a:r>
              <a:rPr lang="en-AU" sz="1600" b="1" dirty="0">
                <a:solidFill>
                  <a:srgbClr val="FF0000"/>
                </a:solidFill>
                <a:cs typeface="+mn-cs"/>
              </a:rPr>
              <a:t>.</a:t>
            </a:r>
          </a:p>
          <a:p>
            <a:pPr lvl="1">
              <a:buFontTx/>
              <a:buChar char="-"/>
            </a:pPr>
            <a:r>
              <a:rPr lang="en-AU" sz="2000" dirty="0"/>
              <a:t>F</a:t>
            </a:r>
            <a:r>
              <a:rPr lang="en-AU" sz="2000" dirty="0" smtClean="0"/>
              <a:t>unds for bio-medical research, health care</a:t>
            </a:r>
          </a:p>
          <a:p>
            <a:pPr lvl="1">
              <a:buFontTx/>
              <a:buChar char="-"/>
            </a:pPr>
            <a:endParaRPr lang="en-AU" sz="400" dirty="0" smtClean="0"/>
          </a:p>
          <a:p>
            <a:pPr lvl="1">
              <a:buFontTx/>
              <a:buChar char="-"/>
            </a:pPr>
            <a:endParaRPr lang="en-AU" sz="400" dirty="0"/>
          </a:p>
          <a:p>
            <a:pPr>
              <a:buFont typeface="Wingdings" pitchFamily="2" charset="2"/>
              <a:buChar char="§"/>
            </a:pPr>
            <a:endParaRPr lang="en-AU" sz="400" b="1" dirty="0" smtClean="0"/>
          </a:p>
          <a:p>
            <a:pPr>
              <a:buFont typeface="Wingdings" pitchFamily="2" charset="2"/>
              <a:buChar char="§"/>
            </a:pPr>
            <a:r>
              <a:rPr lang="en-AU" sz="2200" b="1" dirty="0" smtClean="0"/>
              <a:t>R&amp;D </a:t>
            </a:r>
            <a:r>
              <a:rPr lang="en-AU" sz="2200" b="1" dirty="0"/>
              <a:t>Corporations </a:t>
            </a:r>
            <a:r>
              <a:rPr lang="en-AU" sz="2200" b="1" dirty="0" smtClean="0"/>
              <a:t>&amp; Cooperative </a:t>
            </a:r>
            <a:r>
              <a:rPr lang="en-AU" sz="2200" b="1" dirty="0"/>
              <a:t>Research </a:t>
            </a:r>
            <a:r>
              <a:rPr lang="en-AU" sz="2200" b="1" dirty="0" smtClean="0"/>
              <a:t>Centres (CRCS)</a:t>
            </a:r>
            <a:endParaRPr lang="en-AU" sz="2200" b="1" dirty="0"/>
          </a:p>
          <a:p>
            <a:pPr>
              <a:buNone/>
            </a:pPr>
            <a:r>
              <a:rPr lang="en-AU" sz="2200" dirty="0" smtClean="0"/>
              <a:t>     </a:t>
            </a:r>
            <a:r>
              <a:rPr lang="en-AU" sz="2000" dirty="0"/>
              <a:t>- Government levies 15 primary </a:t>
            </a:r>
            <a:r>
              <a:rPr lang="en-AU" sz="2000" dirty="0" smtClean="0"/>
              <a:t>industries; </a:t>
            </a:r>
            <a:r>
              <a:rPr lang="en-AU" sz="2000" dirty="0"/>
              <a:t>matches </a:t>
            </a:r>
            <a:r>
              <a:rPr lang="en-AU" sz="2000" dirty="0" smtClean="0"/>
              <a:t>funds contributed</a:t>
            </a:r>
            <a:endParaRPr lang="en-AU" sz="2000" dirty="0"/>
          </a:p>
          <a:p>
            <a:pPr>
              <a:buNone/>
            </a:pPr>
            <a:r>
              <a:rPr lang="en-AU" sz="2000" dirty="0" smtClean="0"/>
              <a:t>     </a:t>
            </a:r>
            <a:r>
              <a:rPr lang="en-AU" sz="2000" dirty="0"/>
              <a:t>- </a:t>
            </a:r>
            <a:r>
              <a:rPr lang="en-AU" sz="2000" dirty="0" smtClean="0"/>
              <a:t> CRCs - Government </a:t>
            </a:r>
            <a:r>
              <a:rPr lang="en-AU" sz="2000" dirty="0"/>
              <a:t>matches industry and university research </a:t>
            </a:r>
            <a:r>
              <a:rPr lang="en-AU" sz="2000" dirty="0" smtClean="0"/>
              <a:t>funds</a:t>
            </a:r>
          </a:p>
          <a:p>
            <a:pPr>
              <a:buNone/>
            </a:pPr>
            <a:endParaRPr lang="en-AU" sz="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AU" sz="2200" b="1" dirty="0"/>
              <a:t>Australian Centres of Excellence</a:t>
            </a:r>
          </a:p>
          <a:p>
            <a:pPr marL="0" indent="0">
              <a:buNone/>
            </a:pPr>
            <a:endParaRPr lang="en-AU" sz="1600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AU" sz="2200" b="1" dirty="0" smtClean="0"/>
              <a:t>Many other </a:t>
            </a:r>
            <a:r>
              <a:rPr lang="en-AU" sz="2200" b="1" dirty="0"/>
              <a:t>smaller </a:t>
            </a:r>
            <a:r>
              <a:rPr lang="en-AU" sz="2200" b="1" dirty="0" smtClean="0"/>
              <a:t>programs</a:t>
            </a:r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96618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PARTNERS - IBM GLOBAL RESEARCH</a:t>
            </a:r>
          </a:p>
        </p:txBody>
      </p:sp>
      <p:pic>
        <p:nvPicPr>
          <p:cNvPr id="1843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2413" y="1066800"/>
            <a:ext cx="8639175" cy="5181600"/>
          </a:xfrm>
        </p:spPr>
      </p:pic>
    </p:spTree>
    <p:extLst>
      <p:ext uri="{BB962C8B-B14F-4D97-AF65-F5344CB8AC3E}">
        <p14:creationId xmlns:p14="http://schemas.microsoft.com/office/powerpoint/2010/main" val="748624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76200"/>
            <a:ext cx="6019800" cy="685800"/>
          </a:xfrm>
        </p:spPr>
        <p:txBody>
          <a:bodyPr/>
          <a:lstStyle/>
          <a:p>
            <a:pPr algn="ctr"/>
            <a:r>
              <a:rPr lang="en-US" sz="1900" dirty="0" smtClean="0"/>
              <a:t>WHY STRATEGIC PARTNERSHIPS ARE NEEDED</a:t>
            </a:r>
            <a:endParaRPr lang="en-US" sz="1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410200"/>
          </a:xfrm>
        </p:spPr>
        <p:txBody>
          <a:bodyPr/>
          <a:lstStyle/>
          <a:p>
            <a:pPr>
              <a:buNone/>
            </a:pPr>
            <a:endParaRPr lang="en-AU" sz="2200" b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AU" sz="2200" b="1" dirty="0" smtClean="0">
                <a:solidFill>
                  <a:srgbClr val="0000FF"/>
                </a:solidFill>
              </a:rPr>
              <a:t>  </a:t>
            </a:r>
            <a:r>
              <a:rPr lang="en-AU" sz="2200" b="1" dirty="0" smtClean="0">
                <a:solidFill>
                  <a:srgbClr val="0000FF"/>
                </a:solidFill>
              </a:rPr>
              <a:t>Why? It’s time Academia </a:t>
            </a:r>
            <a:r>
              <a:rPr lang="en-AU" sz="2200" b="1" dirty="0" smtClean="0">
                <a:solidFill>
                  <a:srgbClr val="0000FF"/>
                </a:solidFill>
              </a:rPr>
              <a:t>and Industry </a:t>
            </a:r>
            <a:r>
              <a:rPr lang="en-AU" sz="2200" b="1" dirty="0" smtClean="0">
                <a:solidFill>
                  <a:srgbClr val="0000FF"/>
                </a:solidFill>
              </a:rPr>
              <a:t>engaged </a:t>
            </a:r>
            <a:r>
              <a:rPr lang="en-AU" sz="2200" b="1" dirty="0" smtClean="0">
                <a:solidFill>
                  <a:srgbClr val="0000FF"/>
                </a:solidFill>
              </a:rPr>
              <a:t>in new </a:t>
            </a:r>
            <a:r>
              <a:rPr lang="en-AU" sz="2200" b="1" dirty="0" smtClean="0">
                <a:solidFill>
                  <a:srgbClr val="0000FF"/>
                </a:solidFill>
              </a:rPr>
              <a:t>ways</a:t>
            </a:r>
          </a:p>
          <a:p>
            <a:pPr>
              <a:buNone/>
            </a:pPr>
            <a:endParaRPr lang="en-AU" sz="1800" b="1" dirty="0" smtClean="0">
              <a:solidFill>
                <a:srgbClr val="0000FF"/>
              </a:solidFill>
            </a:endParaRPr>
          </a:p>
          <a:p>
            <a:pPr>
              <a:buFont typeface="Wingdings" charset="2"/>
              <a:buChar char="§"/>
            </a:pPr>
            <a:r>
              <a:rPr lang="en-AU" sz="2200" b="1" dirty="0" smtClean="0"/>
              <a:t>World has changed </a:t>
            </a:r>
            <a:r>
              <a:rPr lang="en-AU" sz="1800" b="1" dirty="0" smtClean="0"/>
              <a:t> </a:t>
            </a:r>
            <a:r>
              <a:rPr lang="en-AU" sz="1800" dirty="0" err="1" smtClean="0">
                <a:latin typeface="Wingdings"/>
              </a:rPr>
              <a:t>è</a:t>
            </a:r>
            <a:r>
              <a:rPr lang="en-AU" sz="600" dirty="0" smtClean="0">
                <a:latin typeface="Wingdings"/>
              </a:rPr>
              <a:t> </a:t>
            </a:r>
            <a:r>
              <a:rPr lang="en-AU" sz="2000" dirty="0" smtClean="0"/>
              <a:t>global challenges demand global </a:t>
            </a:r>
            <a:r>
              <a:rPr lang="en-AU" sz="2000" dirty="0" smtClean="0"/>
              <a:t>collaborations:</a:t>
            </a:r>
            <a:endParaRPr lang="en-AU" sz="500" dirty="0" smtClean="0"/>
          </a:p>
          <a:p>
            <a:pPr marL="0" indent="0">
              <a:lnSpc>
                <a:spcPct val="50000"/>
              </a:lnSpc>
              <a:buNone/>
            </a:pPr>
            <a:r>
              <a:rPr lang="en-AU" sz="500" dirty="0" smtClean="0"/>
              <a:t>   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AU" sz="1800" dirty="0" smtClean="0"/>
              <a:t>   </a:t>
            </a:r>
            <a:r>
              <a:rPr lang="en-AU" sz="1700" dirty="0" smtClean="0"/>
              <a:t>  </a:t>
            </a:r>
            <a:r>
              <a:rPr lang="en-AU" sz="1700" dirty="0"/>
              <a:t> </a:t>
            </a:r>
            <a:r>
              <a:rPr lang="en-AU" sz="1600" b="1" dirty="0" smtClean="0">
                <a:solidFill>
                  <a:srgbClr val="FF6600"/>
                </a:solidFill>
              </a:rPr>
              <a:t>Population</a:t>
            </a:r>
            <a:r>
              <a:rPr lang="en-AU" sz="1600" b="1" dirty="0">
                <a:solidFill>
                  <a:srgbClr val="FF6600"/>
                </a:solidFill>
              </a:rPr>
              <a:t>; </a:t>
            </a:r>
            <a:r>
              <a:rPr lang="en-AU" sz="1600" b="1" dirty="0" smtClean="0">
                <a:solidFill>
                  <a:srgbClr val="FF6600"/>
                </a:solidFill>
              </a:rPr>
              <a:t> Cities;  Traffic;  Global </a:t>
            </a:r>
            <a:r>
              <a:rPr lang="en-AU" sz="1600" b="1" dirty="0">
                <a:solidFill>
                  <a:srgbClr val="FF6600"/>
                </a:solidFill>
              </a:rPr>
              <a:t>warming; </a:t>
            </a:r>
            <a:r>
              <a:rPr lang="en-AU" sz="1600" b="1" dirty="0" smtClean="0">
                <a:solidFill>
                  <a:srgbClr val="FF6600"/>
                </a:solidFill>
              </a:rPr>
              <a:t> Natural </a:t>
            </a:r>
            <a:r>
              <a:rPr lang="en-AU" sz="1600" b="1" dirty="0">
                <a:solidFill>
                  <a:srgbClr val="FF6600"/>
                </a:solidFill>
              </a:rPr>
              <a:t>disasters; </a:t>
            </a:r>
            <a:r>
              <a:rPr lang="en-AU" sz="1600" b="1" dirty="0" smtClean="0">
                <a:solidFill>
                  <a:srgbClr val="FF6600"/>
                </a:solidFill>
              </a:rPr>
              <a:t> Natural </a:t>
            </a:r>
            <a:r>
              <a:rPr lang="en-AU" sz="1600" b="1" dirty="0">
                <a:solidFill>
                  <a:srgbClr val="FF6600"/>
                </a:solidFill>
              </a:rPr>
              <a:t>Resources; </a:t>
            </a:r>
            <a:endParaRPr lang="en-AU" sz="1600" b="1" dirty="0" smtClean="0">
              <a:solidFill>
                <a:srgbClr val="FF660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AU" sz="1600" b="1" dirty="0" smtClean="0">
                <a:solidFill>
                  <a:srgbClr val="FF6600"/>
                </a:solidFill>
              </a:rPr>
              <a:t>      Security of Water,  Food and Energy;   </a:t>
            </a:r>
            <a:r>
              <a:rPr lang="en-AU" sz="1600" b="1" dirty="0" smtClean="0">
                <a:solidFill>
                  <a:srgbClr val="FF6600"/>
                </a:solidFill>
              </a:rPr>
              <a:t>Health care;  </a:t>
            </a:r>
            <a:r>
              <a:rPr lang="en-AU" sz="1600" b="1" dirty="0" smtClean="0">
                <a:solidFill>
                  <a:srgbClr val="FF6600"/>
                </a:solidFill>
              </a:rPr>
              <a:t>Education;  Youth unemployment</a:t>
            </a:r>
          </a:p>
          <a:p>
            <a:pPr>
              <a:lnSpc>
                <a:spcPct val="250000"/>
              </a:lnSpc>
              <a:buFont typeface="Wingdings" charset="2"/>
              <a:buChar char="§"/>
            </a:pPr>
            <a:r>
              <a:rPr lang="en-AU" sz="2200" b="1" dirty="0" smtClean="0"/>
              <a:t>Universities have changed </a:t>
            </a:r>
            <a:r>
              <a:rPr lang="en-AU" sz="2000" dirty="0" err="1" smtClean="0">
                <a:latin typeface="Wingdings"/>
              </a:rPr>
              <a:t>è</a:t>
            </a:r>
            <a:r>
              <a:rPr lang="en-AU" sz="1000" dirty="0" smtClean="0">
                <a:latin typeface="Wingdings"/>
              </a:rPr>
              <a:t> </a:t>
            </a:r>
            <a:r>
              <a:rPr lang="en-AU" sz="2000" dirty="0" smtClean="0"/>
              <a:t>Powerhouses of R&amp;D and Training</a:t>
            </a:r>
            <a:endParaRPr lang="en-AU" sz="2000" b="1" dirty="0" smtClean="0"/>
          </a:p>
          <a:p>
            <a:pPr>
              <a:lnSpc>
                <a:spcPct val="250000"/>
              </a:lnSpc>
              <a:buFont typeface="Wingdings" charset="2"/>
              <a:buChar char="§"/>
            </a:pPr>
            <a:r>
              <a:rPr lang="en-AU" sz="2200" b="1" dirty="0" smtClean="0"/>
              <a:t>Industry has changed </a:t>
            </a:r>
            <a:r>
              <a:rPr lang="en-AU" sz="2000" dirty="0" err="1" smtClean="0">
                <a:latin typeface="Wingdings"/>
              </a:rPr>
              <a:t>è</a:t>
            </a:r>
            <a:r>
              <a:rPr lang="en-AU" sz="1000" b="1" dirty="0" smtClean="0"/>
              <a:t>  </a:t>
            </a:r>
            <a:r>
              <a:rPr lang="en-AU" sz="2000" dirty="0" smtClean="0"/>
              <a:t>Globalised, highly competitive environment</a:t>
            </a:r>
          </a:p>
          <a:p>
            <a:pPr>
              <a:lnSpc>
                <a:spcPct val="250000"/>
              </a:lnSpc>
              <a:buFont typeface="Wingdings" charset="2"/>
              <a:buChar char="§"/>
            </a:pPr>
            <a:r>
              <a:rPr lang="en-AU" sz="2200" b="1" dirty="0"/>
              <a:t>S</a:t>
            </a:r>
            <a:r>
              <a:rPr lang="en-AU" sz="2200" b="1" dirty="0" smtClean="0"/>
              <a:t>trategic </a:t>
            </a:r>
            <a:r>
              <a:rPr lang="en-AU" sz="2200" b="1" dirty="0"/>
              <a:t>P</a:t>
            </a:r>
            <a:r>
              <a:rPr lang="en-AU" sz="2200" b="1" dirty="0" smtClean="0"/>
              <a:t>artnerships </a:t>
            </a:r>
            <a:r>
              <a:rPr lang="en-AU" sz="2000" dirty="0" err="1">
                <a:latin typeface="Wingdings"/>
              </a:rPr>
              <a:t>è</a:t>
            </a:r>
            <a:r>
              <a:rPr lang="en-AU" sz="1000" b="1" dirty="0"/>
              <a:t> </a:t>
            </a:r>
            <a:r>
              <a:rPr lang="en-AU" sz="1000" b="1" dirty="0" smtClean="0"/>
              <a:t> </a:t>
            </a:r>
            <a:r>
              <a:rPr lang="en-AU" sz="2000" dirty="0" smtClean="0"/>
              <a:t>Collaboration for mutual and societal benefits</a:t>
            </a:r>
          </a:p>
          <a:p>
            <a:pPr marL="0" indent="0">
              <a:buNone/>
            </a:pPr>
            <a:r>
              <a:rPr lang="en-US" sz="2200" dirty="0" smtClean="0"/>
              <a:t>    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24690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2819400" y="76200"/>
            <a:ext cx="6172200" cy="685800"/>
          </a:xfrm>
        </p:spPr>
        <p:txBody>
          <a:bodyPr/>
          <a:lstStyle/>
          <a:p>
            <a:r>
              <a:rPr lang="en-AU" dirty="0" smtClean="0"/>
              <a:t>PROCESS FOR ESTABLISHING PARTNERSHIPS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610600" cy="5486400"/>
          </a:xfrm>
        </p:spPr>
        <p:txBody>
          <a:bodyPr/>
          <a:lstStyle/>
          <a:p>
            <a:pPr marL="0" indent="0">
              <a:lnSpc>
                <a:spcPct val="70000"/>
              </a:lnSpc>
              <a:buFontTx/>
              <a:buNone/>
              <a:defRPr/>
            </a:pPr>
            <a:endParaRPr lang="en-AU" sz="2400" b="1" dirty="0" smtClean="0">
              <a:solidFill>
                <a:srgbClr val="0000FF"/>
              </a:solidFill>
            </a:endParaRPr>
          </a:p>
          <a:p>
            <a:pPr marL="0" indent="0">
              <a:lnSpc>
                <a:spcPct val="70000"/>
              </a:lnSpc>
              <a:buFontTx/>
              <a:buNone/>
              <a:defRPr/>
            </a:pPr>
            <a:r>
              <a:rPr lang="en-AU" sz="2400" b="1" dirty="0" smtClean="0">
                <a:solidFill>
                  <a:srgbClr val="0000FF"/>
                </a:solidFill>
              </a:rPr>
              <a:t>PROCESS </a:t>
            </a:r>
            <a:r>
              <a:rPr lang="en-AU" sz="2200" dirty="0" smtClean="0">
                <a:solidFill>
                  <a:srgbClr val="0000FF"/>
                </a:solidFill>
              </a:rPr>
              <a:t>– How </a:t>
            </a:r>
            <a:r>
              <a:rPr lang="en-AU" sz="2200" dirty="0" err="1" smtClean="0">
                <a:solidFill>
                  <a:srgbClr val="0000FF"/>
                </a:solidFill>
              </a:rPr>
              <a:t>UoM</a:t>
            </a:r>
            <a:r>
              <a:rPr lang="en-AU" sz="2200" dirty="0" smtClean="0">
                <a:solidFill>
                  <a:srgbClr val="0000FF"/>
                </a:solidFill>
              </a:rPr>
              <a:t> initiated </a:t>
            </a:r>
            <a:r>
              <a:rPr lang="en-AU" sz="2200" dirty="0">
                <a:solidFill>
                  <a:srgbClr val="0000FF"/>
                </a:solidFill>
              </a:rPr>
              <a:t>t</a:t>
            </a:r>
            <a:r>
              <a:rPr lang="en-AU" sz="2200" dirty="0" smtClean="0">
                <a:solidFill>
                  <a:srgbClr val="0000FF"/>
                </a:solidFill>
              </a:rPr>
              <a:t>his Partnership:</a:t>
            </a:r>
          </a:p>
          <a:p>
            <a:pPr marL="0" indent="0">
              <a:lnSpc>
                <a:spcPct val="70000"/>
              </a:lnSpc>
              <a:buFontTx/>
              <a:buNone/>
              <a:defRPr/>
            </a:pPr>
            <a:endParaRPr lang="en-AU" sz="1200" dirty="0" smtClean="0">
              <a:solidFill>
                <a:srgbClr val="0000FF"/>
              </a:solidFill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en-AU" sz="2300" dirty="0" smtClean="0"/>
              <a:t>Researched and produced two detailed reports:</a:t>
            </a:r>
          </a:p>
          <a:p>
            <a:pPr>
              <a:lnSpc>
                <a:spcPct val="70000"/>
              </a:lnSpc>
              <a:buFont typeface="Wingdings" panose="05000000000000000000" pitchFamily="2" charset="2"/>
              <a:buChar char="§"/>
              <a:defRPr/>
            </a:pPr>
            <a:endParaRPr lang="en-AU" sz="1000" dirty="0" smtClean="0"/>
          </a:p>
          <a:p>
            <a:pPr marL="0" indent="0">
              <a:lnSpc>
                <a:spcPct val="7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AU" sz="2200" i="1" dirty="0" smtClean="0">
                <a:solidFill>
                  <a:srgbClr val="0070C0"/>
                </a:solidFill>
              </a:rPr>
              <a:t>    </a:t>
            </a:r>
            <a:r>
              <a:rPr lang="en-AU" sz="2200" i="1" dirty="0" smtClean="0">
                <a:solidFill>
                  <a:srgbClr val="0000FF"/>
                </a:solidFill>
              </a:rPr>
              <a:t> </a:t>
            </a:r>
            <a:r>
              <a:rPr lang="en-AU" sz="2000" i="1" dirty="0" smtClean="0">
                <a:solidFill>
                  <a:srgbClr val="0000FF"/>
                </a:solidFill>
              </a:rPr>
              <a:t>- ‘University’s</a:t>
            </a:r>
            <a:r>
              <a:rPr lang="en-AU" sz="2000" dirty="0" smtClean="0">
                <a:solidFill>
                  <a:srgbClr val="0000FF"/>
                </a:solidFill>
              </a:rPr>
              <a:t> </a:t>
            </a:r>
            <a:r>
              <a:rPr lang="en-AU" sz="2000" i="1" dirty="0" smtClean="0">
                <a:solidFill>
                  <a:srgbClr val="0000FF"/>
                </a:solidFill>
              </a:rPr>
              <a:t>Research Capabilities’  </a:t>
            </a:r>
            <a:r>
              <a:rPr lang="en-AU" sz="2000" dirty="0" smtClean="0"/>
              <a:t>- by themes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AU" sz="2000" i="1" dirty="0">
                <a:solidFill>
                  <a:srgbClr val="0000FF"/>
                </a:solidFill>
              </a:rPr>
              <a:t> </a:t>
            </a:r>
            <a:r>
              <a:rPr lang="en-AU" sz="2000" i="1" dirty="0" smtClean="0">
                <a:solidFill>
                  <a:srgbClr val="0000FF"/>
                </a:solidFill>
              </a:rPr>
              <a:t>     - ‘Precinct’s Life </a:t>
            </a:r>
            <a:r>
              <a:rPr lang="en-AU" sz="2000" i="1" dirty="0">
                <a:solidFill>
                  <a:srgbClr val="0000FF"/>
                </a:solidFill>
              </a:rPr>
              <a:t>sciences Research </a:t>
            </a:r>
            <a:r>
              <a:rPr lang="en-AU" sz="2000" i="1" dirty="0" smtClean="0">
                <a:solidFill>
                  <a:srgbClr val="0000FF"/>
                </a:solidFill>
              </a:rPr>
              <a:t>Capabilities’ </a:t>
            </a:r>
            <a:r>
              <a:rPr lang="en-AU" sz="2000" dirty="0" smtClean="0"/>
              <a:t>– by institutions</a:t>
            </a:r>
            <a:endParaRPr lang="en-AU" sz="2200" dirty="0" smtClean="0"/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2"/>
              <a:defRPr/>
            </a:pPr>
            <a:r>
              <a:rPr lang="en-AU" sz="2300" dirty="0" smtClean="0"/>
              <a:t>Developed </a:t>
            </a:r>
            <a:r>
              <a:rPr lang="en-AU" sz="2300" dirty="0" err="1" smtClean="0"/>
              <a:t>UoM</a:t>
            </a:r>
            <a:r>
              <a:rPr lang="en-AU" sz="2300" dirty="0" smtClean="0"/>
              <a:t> Business Case for a partnership:</a:t>
            </a:r>
            <a:endParaRPr lang="en-AU" sz="2300" dirty="0" smtClean="0">
              <a:solidFill>
                <a:srgbClr val="0000FF"/>
              </a:solidFill>
            </a:endParaRPr>
          </a:p>
          <a:p>
            <a:pPr marL="0" indent="0">
              <a:lnSpc>
                <a:spcPct val="7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AU" sz="2200" dirty="0" smtClean="0">
                <a:solidFill>
                  <a:srgbClr val="0000FF"/>
                </a:solidFill>
              </a:rPr>
              <a:t>     - </a:t>
            </a:r>
            <a:r>
              <a:rPr lang="en-AU" sz="2000" dirty="0" smtClean="0">
                <a:solidFill>
                  <a:srgbClr val="0000FF"/>
                </a:solidFill>
              </a:rPr>
              <a:t>What capabilities does </a:t>
            </a:r>
            <a:r>
              <a:rPr lang="en-AU" sz="2000" dirty="0" err="1" smtClean="0">
                <a:solidFill>
                  <a:srgbClr val="0000FF"/>
                </a:solidFill>
              </a:rPr>
              <a:t>UoM</a:t>
            </a:r>
            <a:r>
              <a:rPr lang="en-AU" sz="2000" dirty="0" smtClean="0">
                <a:solidFill>
                  <a:srgbClr val="0000FF"/>
                </a:solidFill>
              </a:rPr>
              <a:t> need </a:t>
            </a:r>
            <a:r>
              <a:rPr lang="en-AU" sz="2000" b="1" i="1" dirty="0" smtClean="0">
                <a:solidFill>
                  <a:srgbClr val="0000FF"/>
                </a:solidFill>
              </a:rPr>
              <a:t>from</a:t>
            </a:r>
            <a:r>
              <a:rPr lang="en-AU" sz="2000" dirty="0" smtClean="0">
                <a:solidFill>
                  <a:srgbClr val="0000FF"/>
                </a:solidFill>
              </a:rPr>
              <a:t> an industry partner?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AU" sz="2000" dirty="0">
                <a:solidFill>
                  <a:srgbClr val="0000FF"/>
                </a:solidFill>
              </a:rPr>
              <a:t> </a:t>
            </a:r>
            <a:r>
              <a:rPr lang="en-AU" sz="2000" dirty="0" smtClean="0">
                <a:solidFill>
                  <a:srgbClr val="0000FF"/>
                </a:solidFill>
              </a:rPr>
              <a:t>     - What capabilities can </a:t>
            </a:r>
            <a:r>
              <a:rPr lang="en-AU" sz="2000" dirty="0" err="1" smtClean="0">
                <a:solidFill>
                  <a:srgbClr val="0000FF"/>
                </a:solidFill>
              </a:rPr>
              <a:t>UoM</a:t>
            </a:r>
            <a:r>
              <a:rPr lang="en-AU" sz="2000" dirty="0" smtClean="0">
                <a:solidFill>
                  <a:srgbClr val="0000FF"/>
                </a:solidFill>
              </a:rPr>
              <a:t> offer </a:t>
            </a:r>
            <a:r>
              <a:rPr lang="en-AU" sz="2000" b="1" i="1" dirty="0" smtClean="0">
                <a:solidFill>
                  <a:srgbClr val="0000FF"/>
                </a:solidFill>
              </a:rPr>
              <a:t>to</a:t>
            </a:r>
            <a:r>
              <a:rPr lang="en-AU" sz="2000" i="1" dirty="0" smtClean="0">
                <a:solidFill>
                  <a:srgbClr val="0000FF"/>
                </a:solidFill>
              </a:rPr>
              <a:t> </a:t>
            </a:r>
            <a:r>
              <a:rPr lang="en-AU" sz="2000" dirty="0" smtClean="0">
                <a:solidFill>
                  <a:srgbClr val="0000FF"/>
                </a:solidFill>
              </a:rPr>
              <a:t>an industry partner?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AU" sz="2000" dirty="0">
                <a:solidFill>
                  <a:srgbClr val="0000FF"/>
                </a:solidFill>
              </a:rPr>
              <a:t> </a:t>
            </a:r>
            <a:r>
              <a:rPr lang="en-AU" sz="2000" dirty="0" smtClean="0">
                <a:solidFill>
                  <a:srgbClr val="0000FF"/>
                </a:solidFill>
              </a:rPr>
              <a:t>     - Which industry may: (a) have what we need? (b) want what we offer?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3"/>
              <a:defRPr/>
            </a:pPr>
            <a:r>
              <a:rPr lang="en-AU" sz="2300" dirty="0" smtClean="0"/>
              <a:t>Identified </a:t>
            </a:r>
            <a:r>
              <a:rPr lang="en-AU" sz="2300" dirty="0"/>
              <a:t>IBM as </a:t>
            </a:r>
            <a:r>
              <a:rPr lang="en-AU" sz="2300" dirty="0" smtClean="0"/>
              <a:t>most </a:t>
            </a:r>
            <a:r>
              <a:rPr lang="en-AU" sz="2300" dirty="0"/>
              <a:t>likely </a:t>
            </a:r>
            <a:r>
              <a:rPr lang="en-AU" sz="2300" dirty="0" smtClean="0"/>
              <a:t>‘good fit’ industry partner</a:t>
            </a:r>
            <a:endParaRPr lang="en-AU" sz="2300" dirty="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3"/>
              <a:defRPr/>
            </a:pPr>
            <a:r>
              <a:rPr lang="en-AU" sz="2300" dirty="0"/>
              <a:t>July </a:t>
            </a:r>
            <a:r>
              <a:rPr lang="en-AU" sz="2300" dirty="0" smtClean="0"/>
              <a:t>2007 - Hosted </a:t>
            </a:r>
            <a:r>
              <a:rPr lang="en-AU" sz="2300" dirty="0"/>
              <a:t>joint workshops with IBM </a:t>
            </a:r>
            <a:r>
              <a:rPr lang="en-AU" sz="2300" dirty="0" smtClean="0"/>
              <a:t>&amp; established IBM </a:t>
            </a:r>
            <a:r>
              <a:rPr lang="en-AU" sz="2300" dirty="0" err="1" smtClean="0"/>
              <a:t>UoM</a:t>
            </a:r>
            <a:r>
              <a:rPr lang="en-AU" sz="2300" dirty="0" smtClean="0"/>
              <a:t> Partnership Committee – joint chairs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3"/>
              <a:defRPr/>
            </a:pPr>
            <a:endParaRPr lang="en-AU" sz="2400" dirty="0" smtClean="0"/>
          </a:p>
        </p:txBody>
      </p:sp>
    </p:spTree>
    <p:extLst>
      <p:ext uri="{BB962C8B-B14F-4D97-AF65-F5344CB8AC3E}">
        <p14:creationId xmlns:p14="http://schemas.microsoft.com/office/powerpoint/2010/main" val="356782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76200"/>
            <a:ext cx="6324600" cy="685800"/>
          </a:xfrm>
        </p:spPr>
        <p:txBody>
          <a:bodyPr/>
          <a:lstStyle/>
          <a:p>
            <a:r>
              <a:rPr lang="en-US" sz="1900" dirty="0" smtClean="0"/>
              <a:t>PARTNERSHIP PRINCIPLES – GUIDE ALL ACTIONS</a:t>
            </a:r>
            <a:endParaRPr lang="en-US" sz="19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4495800" cy="5181600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AU" sz="2200" b="1" dirty="0" smtClean="0">
                <a:solidFill>
                  <a:srgbClr val="0000FF"/>
                </a:solidFill>
              </a:rPr>
              <a:t>     SUCCESS FACTORS  3: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  <a:defRPr/>
            </a:pPr>
            <a:endParaRPr lang="en-AU" sz="1400" b="1" dirty="0" smtClean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  <a:defRPr/>
            </a:pPr>
            <a:r>
              <a:rPr lang="en-AU" sz="2200" b="1" dirty="0" smtClean="0"/>
              <a:t>Trust and </a:t>
            </a:r>
            <a:r>
              <a:rPr lang="en-AU" sz="2200" b="1" dirty="0" smtClean="0">
                <a:cs typeface="Arial"/>
              </a:rPr>
              <a:t>integrity</a:t>
            </a: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  <a:defRPr/>
            </a:pPr>
            <a:r>
              <a:rPr lang="en-AU" sz="2200" b="1" dirty="0" smtClean="0"/>
              <a:t>Long term </a:t>
            </a: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AU" sz="2200" b="1" dirty="0" smtClean="0"/>
              <a:t>Excellence in innovation </a:t>
            </a: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AU" sz="2200" b="1" dirty="0" smtClean="0"/>
              <a:t>Responsive to opportunities</a:t>
            </a:r>
            <a:endParaRPr lang="en-AU" sz="2200" b="1" dirty="0"/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AU" sz="2200" b="1" dirty="0" smtClean="0"/>
              <a:t>Open and transparent</a:t>
            </a:r>
            <a:endParaRPr lang="en-AU" sz="2200" b="1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267200" cy="5181600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AU" sz="2200" b="1" dirty="0">
                <a:solidFill>
                  <a:srgbClr val="0000FF"/>
                </a:solidFill>
              </a:rPr>
              <a:t>PARTNERSHIP </a:t>
            </a:r>
            <a:r>
              <a:rPr lang="en-AU" sz="2200" b="1" dirty="0" smtClean="0">
                <a:solidFill>
                  <a:srgbClr val="0000FF"/>
                </a:solidFill>
              </a:rPr>
              <a:t>PRINCIPLES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AU" sz="1400" b="1" dirty="0" smtClean="0"/>
          </a:p>
          <a:p>
            <a:pPr marL="457200" indent="-457200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AU" sz="2200" b="1" dirty="0" smtClean="0"/>
              <a:t>Reciprocal benefits</a:t>
            </a:r>
          </a:p>
          <a:p>
            <a:pPr marL="457200" indent="-457200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AU" sz="2200" b="1" dirty="0" smtClean="0"/>
              <a:t>Societal benefits</a:t>
            </a:r>
          </a:p>
          <a:p>
            <a:pPr marL="457200" indent="-457200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AU" sz="2200" b="1" dirty="0" smtClean="0"/>
              <a:t>Collaborative </a:t>
            </a:r>
          </a:p>
          <a:p>
            <a:pPr marL="457200" indent="-457200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AU" sz="2200" b="1" dirty="0" smtClean="0"/>
              <a:t>Global reach</a:t>
            </a:r>
          </a:p>
          <a:p>
            <a:pPr marL="457200" indent="-457200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AU" sz="2200" b="1" dirty="0" smtClean="0"/>
              <a:t>Independent</a:t>
            </a:r>
          </a:p>
          <a:p>
            <a:pPr marL="457200" indent="-457200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endParaRPr lang="en-US" sz="2200" dirty="0"/>
          </a:p>
          <a:p>
            <a:pPr>
              <a:buFont typeface="Wingdings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642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2971800" y="76200"/>
            <a:ext cx="5867400" cy="685800"/>
          </a:xfrm>
        </p:spPr>
        <p:txBody>
          <a:bodyPr/>
          <a:lstStyle/>
          <a:p>
            <a:pPr algn="ctr"/>
            <a:r>
              <a:rPr lang="en-AU" dirty="0"/>
              <a:t>THE PARTNERS </a:t>
            </a:r>
            <a:r>
              <a:rPr lang="en-AU" dirty="0" smtClean="0"/>
              <a:t>- IBM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382000" cy="51816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AU" sz="2400" b="1" dirty="0" smtClean="0">
                <a:solidFill>
                  <a:srgbClr val="0000FF"/>
                </a:solidFill>
              </a:rPr>
              <a:t>IBM Australia and IBM Research</a:t>
            </a:r>
          </a:p>
          <a:p>
            <a:pPr>
              <a:buFontTx/>
              <a:buNone/>
              <a:defRPr/>
            </a:pPr>
            <a:endParaRPr lang="en-AU" sz="1200" b="1" dirty="0" smtClean="0"/>
          </a:p>
          <a:p>
            <a:pPr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AU" sz="2400" dirty="0" smtClean="0"/>
              <a:t>Global commercial company combining R</a:t>
            </a:r>
            <a:r>
              <a:rPr lang="en-AU" sz="2400" dirty="0"/>
              <a:t>&amp;D with delivery of business and </a:t>
            </a:r>
            <a:r>
              <a:rPr lang="en-AU" sz="2400" dirty="0" smtClean="0"/>
              <a:t>computational technology services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AU" sz="2400" dirty="0"/>
              <a:t>Public-interest </a:t>
            </a:r>
            <a:r>
              <a:rPr lang="en-AU" sz="2400" dirty="0" smtClean="0"/>
              <a:t>mission</a:t>
            </a:r>
            <a:r>
              <a:rPr lang="en-AU" sz="2400" dirty="0"/>
              <a:t> </a:t>
            </a:r>
            <a:r>
              <a:rPr lang="en-AU" sz="2400" dirty="0" smtClean="0"/>
              <a:t>for … a </a:t>
            </a:r>
            <a:r>
              <a:rPr lang="en-AU" sz="2400" i="1" dirty="0" smtClean="0"/>
              <a:t>Smarter </a:t>
            </a:r>
            <a:r>
              <a:rPr lang="en-AU" sz="2400" i="1" dirty="0"/>
              <a:t>Planet</a:t>
            </a:r>
          </a:p>
          <a:p>
            <a:pPr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AU" sz="2400" dirty="0" smtClean="0"/>
              <a:t>Established 103 years </a:t>
            </a:r>
          </a:p>
          <a:p>
            <a:pPr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AU" sz="2400" dirty="0" smtClean="0"/>
              <a:t>170</a:t>
            </a:r>
            <a:r>
              <a:rPr lang="en-AU" sz="2400" dirty="0"/>
              <a:t>+ countries; </a:t>
            </a:r>
            <a:r>
              <a:rPr lang="en-AU" sz="2400" dirty="0" smtClean="0"/>
              <a:t>200000</a:t>
            </a:r>
            <a:r>
              <a:rPr lang="en-AU" sz="2400" dirty="0"/>
              <a:t>+ </a:t>
            </a:r>
            <a:r>
              <a:rPr lang="en-AU" sz="2400" dirty="0" smtClean="0"/>
              <a:t>staff; 3000+ </a:t>
            </a:r>
            <a:r>
              <a:rPr lang="en-AU" sz="2400" dirty="0"/>
              <a:t>research scientists </a:t>
            </a:r>
          </a:p>
          <a:p>
            <a:pPr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AU" sz="2400" dirty="0" smtClean="0"/>
              <a:t>Global network of 12 research centres</a:t>
            </a:r>
            <a:endParaRPr lang="en-AU" sz="1000" dirty="0" smtClean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AU" sz="2400" dirty="0" smtClean="0"/>
              <a:t>2011 - IBM Research-Australia lab at </a:t>
            </a:r>
            <a:r>
              <a:rPr lang="en-AU" sz="2400" dirty="0" err="1" smtClean="0"/>
              <a:t>UoM</a:t>
            </a:r>
            <a:r>
              <a:rPr lang="en-AU" sz="2400" dirty="0" smtClean="0"/>
              <a:t> - 150 scientists 	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722163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7"/>
          <p:cNvSpPr>
            <a:spLocks noGrp="1"/>
          </p:cNvSpPr>
          <p:nvPr>
            <p:ph type="title"/>
          </p:nvPr>
        </p:nvSpPr>
        <p:spPr>
          <a:xfrm>
            <a:off x="0" y="500063"/>
            <a:ext cx="9144000" cy="98425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AU" sz="24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ea typeface="+mj-ea"/>
                <a:cs typeface="Times" pitchFamily="18" charset="0"/>
              </a:rPr>
              <a:t>Trends in Government Investment in R&amp;D $M 2004-14</a:t>
            </a:r>
            <a:r>
              <a:rPr lang="en-AU" sz="28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ea typeface="+mj-ea"/>
                <a:cs typeface="Times" pitchFamily="18" charset="0"/>
              </a:rPr>
              <a:t/>
            </a:r>
            <a:br>
              <a:rPr lang="en-AU" sz="28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ea typeface="+mj-ea"/>
                <a:cs typeface="Times" pitchFamily="18" charset="0"/>
              </a:rPr>
            </a:br>
            <a:r>
              <a:rPr lang="en-AU" sz="2000" b="1" i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ea typeface="+mj-ea"/>
                <a:cs typeface="Times" pitchFamily="18" charset="0"/>
              </a:rPr>
              <a:t>(source: 2013-14 budget tables)</a:t>
            </a:r>
            <a:endParaRPr lang="en-AU" sz="2000" i="1" dirty="0">
              <a:solidFill>
                <a:schemeClr val="tx2">
                  <a:lumMod val="50000"/>
                </a:schemeClr>
              </a:solidFill>
              <a:latin typeface="Cambria" pitchFamily="18" charset="0"/>
              <a:ea typeface="+mj-ea"/>
              <a:cs typeface="Times" pitchFamily="18" charset="0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0" y="1412776"/>
          <a:ext cx="9144000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315" name="Picture 2" descr="\\ARC-MC02\shared$\Stakeholder Relations\Communications Unit\Image library\ARC Graphics_Stock Photos_Canberra\Internet Banners\Internet banner 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1541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2819400" y="76200"/>
            <a:ext cx="6172200" cy="685800"/>
          </a:xfrm>
        </p:spPr>
        <p:txBody>
          <a:bodyPr/>
          <a:lstStyle/>
          <a:p>
            <a:r>
              <a:rPr lang="en-AU" dirty="0" smtClean="0"/>
              <a:t>IMPORTANCE OF PARTNERSHIP COMMITTEE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4864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AU" sz="500" b="1" dirty="0" smtClean="0"/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en-AU" sz="2400" b="1" dirty="0" smtClean="0">
                <a:solidFill>
                  <a:srgbClr val="0000FF"/>
                </a:solidFill>
              </a:rPr>
              <a:t>JOINT PARTNERSHIP COMMITTEE </a:t>
            </a:r>
            <a:endParaRPr lang="en-AU" sz="2400" dirty="0" smtClean="0">
              <a:solidFill>
                <a:srgbClr val="0000FF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200" dirty="0" smtClean="0"/>
              <a:t>IBM and </a:t>
            </a:r>
            <a:r>
              <a:rPr lang="en-US" sz="2200" dirty="0" err="1" smtClean="0"/>
              <a:t>UoM</a:t>
            </a:r>
            <a:r>
              <a:rPr lang="en-US" sz="2200" dirty="0" smtClean="0"/>
              <a:t> each appoint a Co-Chair and 5 senior leaders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AU" sz="2200" dirty="0" smtClean="0"/>
              <a:t>Committee meets bi</a:t>
            </a:r>
            <a:r>
              <a:rPr lang="en-AU" sz="2200" dirty="0"/>
              <a:t>-monthly and </a:t>
            </a:r>
            <a:r>
              <a:rPr lang="en-AU" sz="2200" dirty="0" smtClean="0"/>
              <a:t>annually </a:t>
            </a:r>
            <a:r>
              <a:rPr lang="en-AU" sz="2200" dirty="0"/>
              <a:t>(in-person</a:t>
            </a:r>
            <a:r>
              <a:rPr lang="en-AU" sz="2200" dirty="0" smtClean="0"/>
              <a:t>)</a:t>
            </a:r>
            <a:endParaRPr lang="en-US" sz="1200" b="1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endParaRPr lang="en-US" sz="600" b="1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200" b="1" dirty="0" smtClean="0"/>
              <a:t>Committee role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en-AU" sz="2200" dirty="0" smtClean="0"/>
              <a:t>Sets goal, principles (general and IP), strategic </a:t>
            </a:r>
            <a:r>
              <a:rPr lang="en-US" sz="2200" dirty="0" smtClean="0"/>
              <a:t>direction</a:t>
            </a:r>
            <a:r>
              <a:rPr lang="en-AU" sz="2200" dirty="0" smtClean="0"/>
              <a:t>s</a:t>
            </a:r>
            <a:endParaRPr lang="en-US" sz="2200" dirty="0" smtClean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200" dirty="0" smtClean="0"/>
              <a:t>Provides clearing house for all big ideas and interactions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200" dirty="0" smtClean="0"/>
              <a:t>Builds and advocates the </a:t>
            </a:r>
            <a:r>
              <a:rPr lang="en-AU" sz="2200" dirty="0" smtClean="0"/>
              <a:t>relationship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en-AU" sz="2200" dirty="0" smtClean="0"/>
              <a:t>Fosters joint initiatives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en-AU" sz="2200" dirty="0" smtClean="0"/>
              <a:t>Seizes new opportunities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en-AU" sz="2200" dirty="0" smtClean="0"/>
              <a:t>Deals with emerging problems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endParaRPr lang="en-AU" sz="2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76200"/>
            <a:ext cx="6019800" cy="685800"/>
          </a:xfrm>
        </p:spPr>
        <p:txBody>
          <a:bodyPr/>
          <a:lstStyle/>
          <a:p>
            <a:r>
              <a:rPr lang="en-AU" dirty="0"/>
              <a:t>THE PARTNERS -  UNIVERSITY of MELBOURNE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991600" cy="5257800"/>
          </a:xfrm>
        </p:spPr>
        <p:txBody>
          <a:bodyPr/>
          <a:lstStyle/>
          <a:p>
            <a:pPr>
              <a:buNone/>
            </a:pPr>
            <a:endParaRPr lang="en-AU" sz="800" b="1" dirty="0"/>
          </a:p>
          <a:p>
            <a:pPr>
              <a:buNone/>
            </a:pPr>
            <a:r>
              <a:rPr lang="en-AU" sz="2400" b="1" dirty="0" smtClean="0">
                <a:solidFill>
                  <a:srgbClr val="0000FF"/>
                </a:solidFill>
              </a:rPr>
              <a:t>Recent New </a:t>
            </a:r>
            <a:r>
              <a:rPr lang="en-AU" sz="2400" b="1" dirty="0">
                <a:solidFill>
                  <a:srgbClr val="0000FF"/>
                </a:solidFill>
              </a:rPr>
              <a:t>I</a:t>
            </a:r>
            <a:r>
              <a:rPr lang="en-AU" sz="2400" b="1" dirty="0" smtClean="0">
                <a:solidFill>
                  <a:srgbClr val="0000FF"/>
                </a:solidFill>
              </a:rPr>
              <a:t>nvestments – </a:t>
            </a:r>
            <a:r>
              <a:rPr lang="en-AU" sz="2400" b="1" dirty="0" err="1" smtClean="0">
                <a:solidFill>
                  <a:srgbClr val="0000FF"/>
                </a:solidFill>
              </a:rPr>
              <a:t>Melb</a:t>
            </a:r>
            <a:r>
              <a:rPr lang="en-AU" sz="2400" b="1" dirty="0" smtClean="0">
                <a:solidFill>
                  <a:srgbClr val="0000FF"/>
                </a:solidFill>
              </a:rPr>
              <a:t> Precinct </a:t>
            </a:r>
            <a:r>
              <a:rPr lang="en-AU" sz="2400" b="1" dirty="0">
                <a:solidFill>
                  <a:srgbClr val="0000FF"/>
                </a:solidFill>
              </a:rPr>
              <a:t>R</a:t>
            </a:r>
            <a:r>
              <a:rPr lang="en-AU" sz="2400" b="1" dirty="0" smtClean="0">
                <a:solidFill>
                  <a:srgbClr val="0000FF"/>
                </a:solidFill>
              </a:rPr>
              <a:t>esearch Cluster</a:t>
            </a:r>
          </a:p>
          <a:p>
            <a:pPr>
              <a:buNone/>
            </a:pPr>
            <a:endParaRPr lang="en-AU" sz="500" b="1" dirty="0" smtClean="0"/>
          </a:p>
          <a:p>
            <a:pPr>
              <a:buFont typeface="Wingdings" pitchFamily="2" charset="2"/>
              <a:buChar char="§"/>
            </a:pPr>
            <a:r>
              <a:rPr lang="en-AU" sz="2200" b="1" dirty="0" smtClean="0"/>
              <a:t>Victorian Comprehensive Cancer Centre</a:t>
            </a:r>
            <a:r>
              <a:rPr lang="en-AU" sz="2200" dirty="0" smtClean="0"/>
              <a:t>                    </a:t>
            </a:r>
            <a:r>
              <a:rPr lang="en-AU" sz="2000" dirty="0" err="1" smtClean="0">
                <a:solidFill>
                  <a:srgbClr val="FF0000"/>
                </a:solidFill>
              </a:rPr>
              <a:t>Aus</a:t>
            </a:r>
            <a:r>
              <a:rPr lang="en-AU" sz="2000" dirty="0" smtClean="0">
                <a:solidFill>
                  <a:srgbClr val="FF0000"/>
                </a:solidFill>
              </a:rPr>
              <a:t> $1.08B </a:t>
            </a:r>
          </a:p>
          <a:p>
            <a:pPr>
              <a:buNone/>
            </a:pPr>
            <a:r>
              <a:rPr lang="en-AU" sz="2200" dirty="0" smtClean="0"/>
              <a:t>	</a:t>
            </a:r>
            <a:r>
              <a:rPr lang="en-AU" sz="2000" dirty="0" smtClean="0"/>
              <a:t>1400+ researchers from 6 </a:t>
            </a:r>
            <a:r>
              <a:rPr lang="en-AU" sz="2000" dirty="0"/>
              <a:t>organisations</a:t>
            </a:r>
            <a:r>
              <a:rPr lang="en-AU" sz="800" dirty="0"/>
              <a:t>; </a:t>
            </a:r>
            <a:endParaRPr lang="en-AU" sz="800" dirty="0" smtClean="0"/>
          </a:p>
          <a:p>
            <a:pPr>
              <a:buNone/>
            </a:pPr>
            <a:endParaRPr lang="en-AU" sz="800" dirty="0" smtClean="0"/>
          </a:p>
          <a:p>
            <a:pPr>
              <a:buFont typeface="Wingdings" pitchFamily="2" charset="2"/>
              <a:buChar char="§"/>
            </a:pPr>
            <a:r>
              <a:rPr lang="en-AU" sz="2200" b="1" dirty="0" smtClean="0"/>
              <a:t>Royal </a:t>
            </a:r>
            <a:r>
              <a:rPr lang="en-AU" sz="2200" b="1" dirty="0" err="1" smtClean="0"/>
              <a:t>Childrens</a:t>
            </a:r>
            <a:r>
              <a:rPr lang="en-AU" sz="2200" b="1" dirty="0" smtClean="0"/>
              <a:t> Hospital / Murdoch Res Institute      </a:t>
            </a:r>
            <a:r>
              <a:rPr lang="en-AU" sz="2000" dirty="0" err="1" smtClean="0">
                <a:solidFill>
                  <a:srgbClr val="FF0000"/>
                </a:solidFill>
              </a:rPr>
              <a:t>Aus</a:t>
            </a:r>
            <a:r>
              <a:rPr lang="en-AU" sz="2000" dirty="0" smtClean="0">
                <a:solidFill>
                  <a:srgbClr val="FF0000"/>
                </a:solidFill>
              </a:rPr>
              <a:t> $1.07B</a:t>
            </a:r>
          </a:p>
          <a:p>
            <a:pPr>
              <a:buNone/>
            </a:pPr>
            <a:r>
              <a:rPr lang="en-AU" sz="2000" dirty="0" smtClean="0"/>
              <a:t>      500+ researchers from 3 organisations</a:t>
            </a:r>
          </a:p>
          <a:p>
            <a:pPr>
              <a:buNone/>
            </a:pPr>
            <a:endParaRPr lang="en-AU" sz="800" dirty="0" smtClean="0"/>
          </a:p>
          <a:p>
            <a:pPr>
              <a:buNone/>
            </a:pPr>
            <a:endParaRPr lang="en-AU" sz="5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AU" sz="2200" b="1" dirty="0" smtClean="0"/>
              <a:t>Peter Doherty Institute for Infection and Immunity     </a:t>
            </a:r>
            <a:r>
              <a:rPr lang="en-AU" sz="2000" dirty="0" err="1" smtClean="0">
                <a:solidFill>
                  <a:srgbClr val="FF0000"/>
                </a:solidFill>
              </a:rPr>
              <a:t>Aus</a:t>
            </a:r>
            <a:r>
              <a:rPr lang="en-AU" sz="2000" dirty="0" smtClean="0">
                <a:solidFill>
                  <a:srgbClr val="FF0000"/>
                </a:solidFill>
              </a:rPr>
              <a:t> $210M </a:t>
            </a:r>
          </a:p>
          <a:p>
            <a:pPr>
              <a:buNone/>
            </a:pPr>
            <a:r>
              <a:rPr lang="en-AU" sz="2000" dirty="0" smtClean="0"/>
              <a:t>	 1000+ researchers from 5 organisations </a:t>
            </a:r>
          </a:p>
          <a:p>
            <a:pPr>
              <a:buNone/>
            </a:pPr>
            <a:endParaRPr lang="en-AU" sz="500" dirty="0" smtClean="0"/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AU" sz="2200" b="1" dirty="0" smtClean="0"/>
              <a:t>Melbourne Brain Centre</a:t>
            </a:r>
            <a:r>
              <a:rPr lang="en-AU" sz="2200" dirty="0" smtClean="0"/>
              <a:t>                                                 </a:t>
            </a:r>
            <a:r>
              <a:rPr lang="en-AU" sz="2000" dirty="0" err="1" smtClean="0">
                <a:solidFill>
                  <a:srgbClr val="FF0000"/>
                </a:solidFill>
              </a:rPr>
              <a:t>Aus</a:t>
            </a:r>
            <a:r>
              <a:rPr lang="en-AU" sz="2000" dirty="0" smtClean="0">
                <a:solidFill>
                  <a:srgbClr val="FF0000"/>
                </a:solidFill>
              </a:rPr>
              <a:t> $225M</a:t>
            </a:r>
          </a:p>
          <a:p>
            <a:pPr>
              <a:lnSpc>
                <a:spcPct val="80000"/>
              </a:lnSpc>
              <a:buNone/>
            </a:pPr>
            <a:r>
              <a:rPr lang="en-AU" sz="2000" dirty="0" smtClean="0"/>
              <a:t>	 800</a:t>
            </a:r>
            <a:r>
              <a:rPr lang="en-AU" sz="2000" dirty="0"/>
              <a:t>+ </a:t>
            </a:r>
            <a:r>
              <a:rPr lang="en-AU" sz="2000" dirty="0" smtClean="0"/>
              <a:t>neuroscientists from 3 organisations</a:t>
            </a:r>
          </a:p>
          <a:p>
            <a:pPr>
              <a:lnSpc>
                <a:spcPct val="80000"/>
              </a:lnSpc>
              <a:buNone/>
            </a:pPr>
            <a:r>
              <a:rPr lang="en-AU" sz="2000" dirty="0" smtClean="0"/>
              <a:t> </a:t>
            </a:r>
            <a:endParaRPr lang="en-AU" sz="500" dirty="0" smtClean="0"/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AU" sz="2400" b="1" dirty="0" smtClean="0"/>
              <a:t>Victorian Life Sciences Computation Initiative</a:t>
            </a:r>
            <a:r>
              <a:rPr lang="en-AU" sz="2400" dirty="0" smtClean="0"/>
              <a:t>    </a:t>
            </a:r>
            <a:r>
              <a:rPr lang="en-AU" sz="2000" dirty="0" err="1" smtClean="0">
                <a:solidFill>
                  <a:srgbClr val="FF0000"/>
                </a:solidFill>
              </a:rPr>
              <a:t>Aus</a:t>
            </a:r>
            <a:r>
              <a:rPr lang="en-AU" sz="2000" dirty="0" smtClean="0">
                <a:solidFill>
                  <a:srgbClr val="FF0000"/>
                </a:solidFill>
              </a:rPr>
              <a:t> $100M</a:t>
            </a:r>
          </a:p>
          <a:p>
            <a:pPr>
              <a:lnSpc>
                <a:spcPct val="80000"/>
              </a:lnSpc>
              <a:buNone/>
            </a:pPr>
            <a:r>
              <a:rPr lang="en-AU" sz="1800" dirty="0" smtClean="0"/>
              <a:t>	 20 +organisations and home to an IBM Blue Gene super </a:t>
            </a:r>
            <a:r>
              <a:rPr lang="en-AU" sz="1800" dirty="0"/>
              <a:t>computer)</a:t>
            </a:r>
          </a:p>
          <a:p>
            <a:pPr>
              <a:buNone/>
            </a:pPr>
            <a:endParaRPr lang="en-AU" sz="2400" dirty="0" smtClean="0"/>
          </a:p>
          <a:p>
            <a:pPr>
              <a:buNone/>
            </a:pPr>
            <a:endParaRPr lang="en-AU" sz="2400" b="1" dirty="0"/>
          </a:p>
        </p:txBody>
      </p:sp>
    </p:spTree>
    <p:extLst>
      <p:ext uri="{BB962C8B-B14F-4D97-AF65-F5344CB8AC3E}">
        <p14:creationId xmlns:p14="http://schemas.microsoft.com/office/powerpoint/2010/main" val="1885558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2819400" y="76200"/>
            <a:ext cx="6248400" cy="685800"/>
          </a:xfrm>
        </p:spPr>
        <p:txBody>
          <a:bodyPr/>
          <a:lstStyle/>
          <a:p>
            <a:pPr algn="ctr"/>
            <a:r>
              <a:rPr lang="en-AU" sz="2600" dirty="0" smtClean="0"/>
              <a:t>METHODOLOGY</a:t>
            </a:r>
            <a:endParaRPr lang="en-AU" sz="2600" dirty="0" smtClean="0"/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763000" cy="5334000"/>
          </a:xfrm>
        </p:spPr>
        <p:txBody>
          <a:bodyPr/>
          <a:lstStyle/>
          <a:p>
            <a:pPr>
              <a:buNone/>
            </a:pPr>
            <a:endParaRPr lang="en-AU" sz="1000" b="1" dirty="0" smtClean="0">
              <a:solidFill>
                <a:srgbClr val="0000FF"/>
              </a:solidFill>
            </a:endParaRPr>
          </a:p>
          <a:p>
            <a:pPr>
              <a:lnSpc>
                <a:spcPct val="110000"/>
              </a:lnSpc>
              <a:buNone/>
            </a:pPr>
            <a:r>
              <a:rPr lang="en-AU" sz="2100" b="1" dirty="0" smtClean="0">
                <a:solidFill>
                  <a:srgbClr val="0000FF"/>
                </a:solidFill>
              </a:rPr>
              <a:t>How does a Strategic Partnership differ from other relationships? </a:t>
            </a:r>
            <a:r>
              <a:rPr lang="en-AU" sz="2100" dirty="0" smtClean="0">
                <a:solidFill>
                  <a:srgbClr val="0000FF"/>
                </a:solidFill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None/>
            </a:pPr>
            <a:endParaRPr lang="en-AU" sz="600" b="1" dirty="0" smtClean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AU" sz="2200" b="1" dirty="0" smtClean="0"/>
              <a:t>Whole</a:t>
            </a:r>
            <a:r>
              <a:rPr lang="en-AU" sz="2200" b="1" dirty="0"/>
              <a:t>-of-</a:t>
            </a:r>
            <a:r>
              <a:rPr lang="en-AU" sz="2200" b="1" dirty="0" smtClean="0"/>
              <a:t>institution</a:t>
            </a:r>
            <a:r>
              <a:rPr lang="en-AU" sz="2200" dirty="0" smtClean="0"/>
              <a:t> </a:t>
            </a:r>
            <a:r>
              <a:rPr lang="en-AU" sz="2200" b="1" dirty="0"/>
              <a:t>… </a:t>
            </a:r>
            <a:r>
              <a:rPr lang="en-AU" sz="2200" b="1" dirty="0" smtClean="0"/>
              <a:t>open to knowledge sharing creation:</a:t>
            </a:r>
            <a:endParaRPr lang="en-AU" sz="2200" b="1" dirty="0"/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en-AU" sz="1700" dirty="0" smtClean="0"/>
              <a:t>      - </a:t>
            </a:r>
            <a:r>
              <a:rPr lang="en-AU" sz="1900" dirty="0" smtClean="0"/>
              <a:t>All disciplines / divisions from either party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en-AU" sz="1900" dirty="0"/>
              <a:t> </a:t>
            </a:r>
            <a:r>
              <a:rPr lang="en-AU" sz="1900" dirty="0" smtClean="0"/>
              <a:t>    - </a:t>
            </a:r>
            <a:r>
              <a:rPr lang="en-AU" sz="1900" dirty="0" smtClean="0"/>
              <a:t>Research, Teaching</a:t>
            </a:r>
            <a:r>
              <a:rPr lang="en-AU" sz="1900" dirty="0"/>
              <a:t> </a:t>
            </a:r>
            <a:r>
              <a:rPr lang="en-AU" sz="1900" dirty="0" smtClean="0"/>
              <a:t>and </a:t>
            </a:r>
            <a:r>
              <a:rPr lang="en-AU" sz="1900" dirty="0" smtClean="0"/>
              <a:t>Training, Engagement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AU" sz="2200" b="1" dirty="0" smtClean="0"/>
              <a:t>Responsive to </a:t>
            </a:r>
            <a:r>
              <a:rPr lang="en-AU" sz="2200" b="1" dirty="0"/>
              <a:t>emerging </a:t>
            </a:r>
            <a:r>
              <a:rPr lang="en-AU" sz="2200" b="1" dirty="0" smtClean="0"/>
              <a:t>ideas</a:t>
            </a:r>
            <a:r>
              <a:rPr lang="en-AU" sz="2200" dirty="0" smtClean="0"/>
              <a:t>:</a:t>
            </a:r>
            <a:r>
              <a:rPr lang="en-AU" sz="2200" b="1" dirty="0" smtClean="0"/>
              <a:t> </a:t>
            </a:r>
            <a:r>
              <a:rPr lang="en-AU" sz="1900" dirty="0"/>
              <a:t>Not </a:t>
            </a:r>
            <a:r>
              <a:rPr lang="en-AU" sz="1900" dirty="0" smtClean="0"/>
              <a:t>focussed on one project </a:t>
            </a:r>
            <a:r>
              <a:rPr lang="en-AU" sz="1900" dirty="0" smtClean="0"/>
              <a:t>or area</a:t>
            </a:r>
            <a:endParaRPr lang="en-AU" sz="1900" dirty="0" smtClean="0"/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AU" sz="2200" b="1" dirty="0" smtClean="0"/>
              <a:t>Long</a:t>
            </a:r>
            <a:r>
              <a:rPr lang="en-AU" sz="2200" b="1" dirty="0"/>
              <a:t>-</a:t>
            </a:r>
            <a:r>
              <a:rPr lang="en-AU" sz="2200" b="1" dirty="0" smtClean="0"/>
              <a:t>term</a:t>
            </a:r>
            <a:r>
              <a:rPr lang="en-AU" sz="2200" dirty="0"/>
              <a:t>:</a:t>
            </a:r>
            <a:r>
              <a:rPr lang="en-AU" sz="2200" b="1" dirty="0" smtClean="0"/>
              <a:t> </a:t>
            </a:r>
            <a:r>
              <a:rPr lang="en-AU" sz="1900" dirty="0" smtClean="0"/>
              <a:t>Could be ten10 years; could be in perpetuity</a:t>
            </a:r>
            <a:endParaRPr lang="en-AU" sz="1900" dirty="0" smtClean="0"/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AU" sz="2200" b="1" dirty="0" smtClean="0"/>
              <a:t>Synergizes reciprocal </a:t>
            </a:r>
            <a:r>
              <a:rPr lang="en-AU" sz="2200" b="1" i="1" dirty="0" smtClean="0"/>
              <a:t>and</a:t>
            </a:r>
            <a:r>
              <a:rPr lang="en-AU" sz="2200" b="1" dirty="0" smtClean="0"/>
              <a:t> </a:t>
            </a:r>
            <a:r>
              <a:rPr lang="en-AU" sz="2200" b="1" dirty="0"/>
              <a:t>societal </a:t>
            </a:r>
            <a:r>
              <a:rPr lang="en-AU" sz="2200" b="1" dirty="0" smtClean="0"/>
              <a:t>benefits</a:t>
            </a:r>
            <a:r>
              <a:rPr lang="en-AU" sz="2200" dirty="0" smtClean="0"/>
              <a:t>:</a:t>
            </a:r>
            <a:r>
              <a:rPr lang="en-AU" sz="2200" b="1" dirty="0" smtClean="0"/>
              <a:t> </a:t>
            </a:r>
            <a:r>
              <a:rPr lang="en-AU" sz="1800" dirty="0"/>
              <a:t>IBM-</a:t>
            </a:r>
            <a:r>
              <a:rPr lang="en-AU" sz="1800" dirty="0" err="1"/>
              <a:t>UoM</a:t>
            </a:r>
            <a:r>
              <a:rPr lang="en-AU" sz="1800" dirty="0"/>
              <a:t> </a:t>
            </a:r>
            <a:r>
              <a:rPr lang="en-AU" sz="1800" dirty="0" smtClean="0"/>
              <a:t>goal: </a:t>
            </a:r>
            <a:endParaRPr lang="en-AU" sz="1800" b="1" dirty="0" smtClean="0"/>
          </a:p>
          <a:p>
            <a:pPr marL="0" indent="0">
              <a:lnSpc>
                <a:spcPct val="70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en-AU" sz="2200" dirty="0" smtClean="0"/>
              <a:t>      </a:t>
            </a:r>
            <a:r>
              <a:rPr lang="en-AU" sz="1900" dirty="0" smtClean="0"/>
              <a:t>“</a:t>
            </a:r>
            <a:r>
              <a:rPr lang="en-AU" sz="1900" i="1" dirty="0" smtClean="0"/>
              <a:t>Build </a:t>
            </a:r>
            <a:r>
              <a:rPr lang="en-AU" sz="1900" i="1" dirty="0"/>
              <a:t>a long term relationship </a:t>
            </a:r>
            <a:r>
              <a:rPr lang="en-AU" sz="1900" i="1" dirty="0" smtClean="0"/>
              <a:t>that brings </a:t>
            </a:r>
            <a:r>
              <a:rPr lang="en-AU" sz="1900" i="1" dirty="0"/>
              <a:t>multiple benefits to each</a:t>
            </a:r>
            <a:r>
              <a:rPr lang="en-AU" sz="1900" i="1" dirty="0" smtClean="0"/>
              <a:t>  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en-AU" sz="1900" i="1" dirty="0" smtClean="0"/>
              <a:t>       partner </a:t>
            </a:r>
            <a:r>
              <a:rPr lang="en-AU" sz="1900" i="1" dirty="0"/>
              <a:t>and to society, beyond </a:t>
            </a:r>
            <a:r>
              <a:rPr lang="en-AU" sz="1900" i="1" dirty="0" smtClean="0"/>
              <a:t>which </a:t>
            </a:r>
            <a:r>
              <a:rPr lang="en-AU" sz="1900" i="1" dirty="0"/>
              <a:t>either </a:t>
            </a:r>
            <a:r>
              <a:rPr lang="en-AU" sz="1900" i="1" dirty="0" smtClean="0"/>
              <a:t>party could </a:t>
            </a:r>
            <a:r>
              <a:rPr lang="en-AU" sz="1900" i="1" dirty="0"/>
              <a:t>achieve </a:t>
            </a:r>
            <a:r>
              <a:rPr lang="en-AU" sz="1900" i="1" dirty="0" smtClean="0"/>
              <a:t>alone.</a:t>
            </a:r>
            <a:r>
              <a:rPr lang="en-AU" sz="1900" i="1" dirty="0" smtClean="0"/>
              <a:t>”</a:t>
            </a:r>
            <a:endParaRPr lang="en-AU" sz="1000" b="1" dirty="0" smtClean="0"/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AU" sz="2200" b="1" dirty="0" smtClean="0"/>
              <a:t>Partnership Committee: </a:t>
            </a:r>
            <a:r>
              <a:rPr lang="en-AU" sz="1900" dirty="0" smtClean="0"/>
              <a:t>governed </a:t>
            </a:r>
            <a:r>
              <a:rPr lang="en-AU" sz="1900" dirty="0"/>
              <a:t>by </a:t>
            </a:r>
            <a:r>
              <a:rPr lang="en-AU" sz="1900" dirty="0" smtClean="0"/>
              <a:t>IBM &amp; </a:t>
            </a:r>
            <a:r>
              <a:rPr lang="en-AU" sz="1900" dirty="0" err="1" smtClean="0"/>
              <a:t>UoM</a:t>
            </a:r>
            <a:r>
              <a:rPr lang="en-AU" sz="1900" dirty="0" smtClean="0"/>
              <a:t> </a:t>
            </a:r>
            <a:r>
              <a:rPr lang="en-AU" sz="1900" b="1" dirty="0" smtClean="0"/>
              <a:t>most</a:t>
            </a:r>
            <a:r>
              <a:rPr lang="en-AU" sz="1900" dirty="0" smtClean="0"/>
              <a:t> senior leaders</a:t>
            </a:r>
            <a:endParaRPr lang="en-AU" sz="1900" dirty="0"/>
          </a:p>
        </p:txBody>
      </p:sp>
    </p:spTree>
    <p:extLst>
      <p:ext uri="{BB962C8B-B14F-4D97-AF65-F5344CB8AC3E}">
        <p14:creationId xmlns:p14="http://schemas.microsoft.com/office/powerpoint/2010/main" val="1436923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2819400" y="76200"/>
            <a:ext cx="6096000" cy="685800"/>
          </a:xfrm>
        </p:spPr>
        <p:txBody>
          <a:bodyPr/>
          <a:lstStyle/>
          <a:p>
            <a:pPr algn="ctr"/>
            <a:r>
              <a:rPr lang="en-AU" sz="2200" dirty="0" smtClean="0"/>
              <a:t>KEY STAGES IN </a:t>
            </a:r>
            <a:r>
              <a:rPr lang="en-AU" sz="2200" dirty="0" smtClean="0"/>
              <a:t>PARTNERSHIP</a:t>
            </a:r>
            <a:endParaRPr lang="en-AU" sz="22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839200" cy="5562600"/>
          </a:xfrm>
        </p:spPr>
        <p:txBody>
          <a:bodyPr/>
          <a:lstStyle/>
          <a:p>
            <a:pPr marL="0" indent="0">
              <a:lnSpc>
                <a:spcPct val="110000"/>
              </a:lnSpc>
              <a:buFontTx/>
              <a:buNone/>
              <a:defRPr/>
            </a:pPr>
            <a:endParaRPr lang="en-AU" sz="1200" b="1" dirty="0" smtClean="0">
              <a:solidFill>
                <a:srgbClr val="0000FF"/>
              </a:solidFill>
            </a:endParaRPr>
          </a:p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en-AU" sz="2400" b="1" dirty="0" smtClean="0">
                <a:solidFill>
                  <a:srgbClr val="0000FF"/>
                </a:solidFill>
              </a:rPr>
              <a:t>Key Stages in </a:t>
            </a:r>
            <a:r>
              <a:rPr lang="en-AU" sz="2400" b="1" dirty="0" smtClean="0">
                <a:solidFill>
                  <a:srgbClr val="0000FF"/>
                </a:solidFill>
              </a:rPr>
              <a:t>one stream of IBM </a:t>
            </a:r>
            <a:r>
              <a:rPr lang="en-AU" sz="2400" b="1" dirty="0" smtClean="0">
                <a:solidFill>
                  <a:srgbClr val="0000FF"/>
                </a:solidFill>
              </a:rPr>
              <a:t>UOM Partnership</a:t>
            </a:r>
          </a:p>
          <a:p>
            <a:pPr marL="0" indent="0">
              <a:lnSpc>
                <a:spcPct val="110000"/>
              </a:lnSpc>
              <a:buFontTx/>
              <a:buNone/>
              <a:defRPr/>
            </a:pPr>
            <a:endParaRPr lang="en-AU" sz="1000" b="1" dirty="0" smtClean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  <a:buFont typeface="Wingdings" charset="2"/>
              <a:buChar char="§"/>
              <a:defRPr/>
            </a:pPr>
            <a:r>
              <a:rPr lang="en-AU" sz="2300" dirty="0" smtClean="0"/>
              <a:t>2007 – IBM </a:t>
            </a:r>
            <a:r>
              <a:rPr lang="en-AU" sz="2300" dirty="0" err="1" smtClean="0"/>
              <a:t>UoM</a:t>
            </a:r>
            <a:r>
              <a:rPr lang="en-AU" sz="2300" dirty="0" smtClean="0"/>
              <a:t> Partnership Committee established </a:t>
            </a:r>
          </a:p>
          <a:p>
            <a:pPr>
              <a:lnSpc>
                <a:spcPct val="120000"/>
              </a:lnSpc>
              <a:buFont typeface="Wingdings" charset="2"/>
              <a:buChar char="§"/>
              <a:defRPr/>
            </a:pPr>
            <a:r>
              <a:rPr lang="en-AU" sz="2300" dirty="0" smtClean="0"/>
              <a:t>2008 – IBM </a:t>
            </a:r>
            <a:r>
              <a:rPr lang="en-AU" sz="2300" dirty="0" smtClean="0"/>
              <a:t>&amp; </a:t>
            </a:r>
            <a:r>
              <a:rPr lang="en-AU" sz="2300" dirty="0" err="1" smtClean="0"/>
              <a:t>UoM</a:t>
            </a:r>
            <a:r>
              <a:rPr lang="en-AU" sz="2300" dirty="0" smtClean="0"/>
              <a:t> present business case to </a:t>
            </a:r>
            <a:r>
              <a:rPr lang="en-AU" sz="2300" dirty="0" err="1" smtClean="0"/>
              <a:t>govt</a:t>
            </a:r>
            <a:r>
              <a:rPr lang="en-AU" sz="2300" dirty="0" smtClean="0"/>
              <a:t> for PCF </a:t>
            </a:r>
          </a:p>
          <a:p>
            <a:pPr>
              <a:lnSpc>
                <a:spcPct val="120000"/>
              </a:lnSpc>
              <a:buFont typeface="Wingdings" charset="2"/>
              <a:buChar char="§"/>
              <a:defRPr/>
            </a:pPr>
            <a:r>
              <a:rPr lang="en-AU" sz="2300" dirty="0" smtClean="0"/>
              <a:t>2009 – </a:t>
            </a:r>
            <a:r>
              <a:rPr lang="en-AU" sz="2300" dirty="0" err="1" smtClean="0"/>
              <a:t>Govt</a:t>
            </a:r>
            <a:r>
              <a:rPr lang="en-AU" sz="2300" dirty="0" smtClean="0"/>
              <a:t> funds </a:t>
            </a:r>
            <a:r>
              <a:rPr lang="en-AU" sz="2300" dirty="0" err="1" smtClean="0"/>
              <a:t>UoM</a:t>
            </a:r>
            <a:r>
              <a:rPr lang="en-AU" sz="2300" dirty="0" smtClean="0"/>
              <a:t> to </a:t>
            </a:r>
            <a:r>
              <a:rPr lang="en-AU" sz="2300" dirty="0" smtClean="0"/>
              <a:t>tender for a PCF </a:t>
            </a:r>
          </a:p>
          <a:p>
            <a:pPr>
              <a:lnSpc>
                <a:spcPct val="120000"/>
              </a:lnSpc>
              <a:buFont typeface="Wingdings" charset="2"/>
              <a:buChar char="§"/>
              <a:defRPr/>
            </a:pPr>
            <a:r>
              <a:rPr lang="en-AU" sz="2300" dirty="0" smtClean="0"/>
              <a:t>2009 – IBM wins </a:t>
            </a:r>
            <a:r>
              <a:rPr lang="en-AU" sz="2300" dirty="0" smtClean="0"/>
              <a:t>tender, installs </a:t>
            </a:r>
            <a:r>
              <a:rPr lang="en-AU" sz="2300" dirty="0" smtClean="0"/>
              <a:t>Blue Gene PCF</a:t>
            </a:r>
          </a:p>
          <a:p>
            <a:pPr>
              <a:lnSpc>
                <a:spcPct val="120000"/>
              </a:lnSpc>
              <a:buFont typeface="Wingdings" charset="2"/>
              <a:buChar char="§"/>
              <a:defRPr/>
            </a:pPr>
            <a:r>
              <a:rPr lang="en-AU" sz="2300" dirty="0" smtClean="0"/>
              <a:t>2010 </a:t>
            </a:r>
            <a:r>
              <a:rPr lang="en-AU" sz="2300" dirty="0"/>
              <a:t>– </a:t>
            </a:r>
            <a:r>
              <a:rPr lang="en-AU" sz="2300" dirty="0" smtClean="0"/>
              <a:t>IBM Life Sciences </a:t>
            </a:r>
            <a:r>
              <a:rPr lang="en-AU" sz="2300" dirty="0" err="1" smtClean="0"/>
              <a:t>Collaboratory</a:t>
            </a:r>
            <a:r>
              <a:rPr lang="en-AU" sz="2300" dirty="0" smtClean="0"/>
              <a:t> </a:t>
            </a:r>
            <a:r>
              <a:rPr lang="en-AU" sz="2300" dirty="0" err="1" smtClean="0"/>
              <a:t>Melb</a:t>
            </a:r>
            <a:r>
              <a:rPr lang="en-AU" sz="2300" dirty="0" smtClean="0"/>
              <a:t> established</a:t>
            </a:r>
          </a:p>
          <a:p>
            <a:pPr>
              <a:lnSpc>
                <a:spcPct val="120000"/>
              </a:lnSpc>
              <a:buFont typeface="Wingdings" charset="2"/>
              <a:buChar char="§"/>
              <a:defRPr/>
            </a:pPr>
            <a:r>
              <a:rPr lang="en-AU" sz="2300" dirty="0" smtClean="0"/>
              <a:t>2010 – Victorian Life Sciences Super Computer Initiative</a:t>
            </a:r>
          </a:p>
          <a:p>
            <a:pPr>
              <a:lnSpc>
                <a:spcPct val="120000"/>
              </a:lnSpc>
              <a:buFont typeface="Wingdings" charset="2"/>
              <a:buChar char="§"/>
              <a:defRPr/>
            </a:pPr>
            <a:r>
              <a:rPr lang="en-AU" sz="2300" dirty="0"/>
              <a:t>2011 – </a:t>
            </a:r>
            <a:r>
              <a:rPr lang="en-AU" sz="2300" i="1" dirty="0" smtClean="0"/>
              <a:t>IBM Research-Australia</a:t>
            </a:r>
            <a:r>
              <a:rPr lang="en-AU" sz="2300" dirty="0" smtClean="0"/>
              <a:t> launched on </a:t>
            </a:r>
            <a:r>
              <a:rPr lang="en-AU" sz="2300" dirty="0" err="1" smtClean="0"/>
              <a:t>UoM</a:t>
            </a:r>
            <a:r>
              <a:rPr lang="en-AU" sz="2300" dirty="0" smtClean="0"/>
              <a:t> campus</a:t>
            </a:r>
          </a:p>
          <a:p>
            <a:pPr>
              <a:lnSpc>
                <a:spcPct val="120000"/>
              </a:lnSpc>
              <a:buFont typeface="Wingdings" charset="2"/>
              <a:buChar char="§"/>
              <a:defRPr/>
            </a:pPr>
            <a:r>
              <a:rPr lang="en-AU" sz="2300" dirty="0" smtClean="0"/>
              <a:t>2011 </a:t>
            </a:r>
            <a:r>
              <a:rPr lang="en-AU" sz="2300" dirty="0"/>
              <a:t>– </a:t>
            </a:r>
            <a:r>
              <a:rPr lang="en-AU" sz="2300" dirty="0" err="1" smtClean="0"/>
              <a:t>UoM</a:t>
            </a:r>
            <a:r>
              <a:rPr lang="en-AU" sz="2300" dirty="0" smtClean="0"/>
              <a:t> hosts IBM Centennial Lecture </a:t>
            </a:r>
            <a:r>
              <a:rPr lang="en-AU" sz="2300" dirty="0" smtClean="0"/>
              <a:t>Series – 8 VPs</a:t>
            </a:r>
            <a:endParaRPr lang="en-AU" sz="2300" dirty="0" smtClean="0"/>
          </a:p>
          <a:p>
            <a:pPr>
              <a:lnSpc>
                <a:spcPct val="120000"/>
              </a:lnSpc>
              <a:buFont typeface="Wingdings" charset="2"/>
              <a:buChar char="§"/>
              <a:defRPr/>
            </a:pPr>
            <a:r>
              <a:rPr lang="en-AU" sz="2300" dirty="0" smtClean="0"/>
              <a:t>2012 – Australia Disaster Management Platform launched</a:t>
            </a:r>
            <a:endParaRPr lang="en-AU" sz="2300" dirty="0"/>
          </a:p>
          <a:p>
            <a:pPr>
              <a:lnSpc>
                <a:spcPct val="200000"/>
              </a:lnSpc>
              <a:buFont typeface="Wingdings" charset="2"/>
              <a:buChar char="§"/>
              <a:defRPr/>
            </a:pPr>
            <a:endParaRPr lang="en-AU" sz="2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2743200" y="76200"/>
            <a:ext cx="6324600" cy="685800"/>
          </a:xfrm>
        </p:spPr>
        <p:txBody>
          <a:bodyPr/>
          <a:lstStyle/>
          <a:p>
            <a:r>
              <a:rPr lang="en-AU" sz="1800" dirty="0" smtClean="0"/>
              <a:t>HOW </a:t>
            </a:r>
            <a:r>
              <a:rPr lang="en-AU" sz="1800" dirty="0" smtClean="0"/>
              <a:t>STRATEGIC </a:t>
            </a:r>
            <a:r>
              <a:rPr lang="en-AU" sz="1800" dirty="0" smtClean="0"/>
              <a:t>PARTNERSHIPS </a:t>
            </a:r>
            <a:r>
              <a:rPr lang="en-AU" sz="1800" dirty="0" smtClean="0"/>
              <a:t>ARE STRUCTURED</a:t>
            </a:r>
            <a:endParaRPr lang="en-AU" sz="1800" dirty="0" smtClean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66800" y="1106488"/>
            <a:ext cx="7162800" cy="5213350"/>
          </a:xfrm>
        </p:spPr>
      </p:pic>
    </p:spTree>
    <p:extLst>
      <p:ext uri="{BB962C8B-B14F-4D97-AF65-F5344CB8AC3E}">
        <p14:creationId xmlns:p14="http://schemas.microsoft.com/office/powerpoint/2010/main" val="2262612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2819400" y="76200"/>
            <a:ext cx="6096000" cy="685800"/>
          </a:xfrm>
        </p:spPr>
        <p:txBody>
          <a:bodyPr/>
          <a:lstStyle/>
          <a:p>
            <a:pPr algn="ctr"/>
            <a:r>
              <a:rPr lang="en-AU" sz="2800" dirty="0" smtClean="0"/>
              <a:t>METHODOLOGY</a:t>
            </a:r>
            <a:endParaRPr lang="en-AU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3340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AU" sz="1200" b="1" dirty="0" smtClean="0">
              <a:solidFill>
                <a:srgbClr val="0000FF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n-AU" sz="2200" b="1" dirty="0" smtClean="0">
                <a:solidFill>
                  <a:srgbClr val="0000FF"/>
                </a:solidFill>
              </a:rPr>
              <a:t>Each party must have a strong Business Case to </a:t>
            </a:r>
            <a:r>
              <a:rPr lang="en-AU" sz="2200" b="1" dirty="0">
                <a:solidFill>
                  <a:srgbClr val="0000FF"/>
                </a:solidFill>
              </a:rPr>
              <a:t>e</a:t>
            </a:r>
            <a:r>
              <a:rPr lang="en-AU" sz="2200" b="1" dirty="0" smtClean="0">
                <a:solidFill>
                  <a:srgbClr val="0000FF"/>
                </a:solidFill>
              </a:rPr>
              <a:t>ngage</a:t>
            </a:r>
          </a:p>
          <a:p>
            <a:pPr marL="0" indent="0">
              <a:buFontTx/>
              <a:buNone/>
              <a:defRPr/>
            </a:pPr>
            <a:endParaRPr lang="en-AU" sz="1200" b="1" dirty="0" smtClean="0"/>
          </a:p>
          <a:p>
            <a:pPr marL="0" indent="0">
              <a:buFontTx/>
              <a:buNone/>
              <a:defRPr/>
            </a:pPr>
            <a:endParaRPr lang="en-AU" sz="1200" b="1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AU" sz="2400" b="1" dirty="0"/>
              <a:t>U</a:t>
            </a:r>
            <a:r>
              <a:rPr lang="en-AU" sz="2400" b="1" dirty="0" smtClean="0"/>
              <a:t>niversity ‘X’ must be </a:t>
            </a:r>
            <a:r>
              <a:rPr lang="en-AU" sz="2400" b="1" dirty="0"/>
              <a:t>able to identify:</a:t>
            </a:r>
            <a:endParaRPr lang="en-AU" sz="2400" b="1" dirty="0" smtClean="0"/>
          </a:p>
          <a:p>
            <a:pPr marL="400050">
              <a:spcBef>
                <a:spcPts val="0"/>
              </a:spcBef>
              <a:spcAft>
                <a:spcPts val="1200"/>
              </a:spcAft>
              <a:buFont typeface="Wingdings" charset="2"/>
              <a:buChar char="ü"/>
              <a:defRPr/>
            </a:pPr>
            <a:r>
              <a:rPr lang="en-AU" sz="2100" dirty="0"/>
              <a:t>R&amp;D and </a:t>
            </a:r>
            <a:r>
              <a:rPr lang="en-AU" sz="2100" dirty="0" smtClean="0"/>
              <a:t>Teaching benefits it will gain </a:t>
            </a:r>
            <a:r>
              <a:rPr lang="en-AU" sz="2100" b="1" i="1" dirty="0" smtClean="0"/>
              <a:t>from</a:t>
            </a:r>
            <a:r>
              <a:rPr lang="en-AU" sz="2100" dirty="0" smtClean="0"/>
              <a:t> </a:t>
            </a:r>
            <a:r>
              <a:rPr lang="en-US" sz="2100" dirty="0" smtClean="0"/>
              <a:t>engaging with </a:t>
            </a:r>
            <a:r>
              <a:rPr lang="en-US" sz="2100" dirty="0" smtClean="0"/>
              <a:t>Industry </a:t>
            </a:r>
            <a:r>
              <a:rPr lang="en-US" sz="2100" dirty="0" smtClean="0"/>
              <a:t>‘Y’</a:t>
            </a:r>
          </a:p>
          <a:p>
            <a:pPr marL="400050">
              <a:spcBef>
                <a:spcPts val="0"/>
              </a:spcBef>
              <a:spcAft>
                <a:spcPts val="1200"/>
              </a:spcAft>
              <a:buFont typeface="Wingdings" charset="2"/>
              <a:buChar char="ü"/>
              <a:defRPr/>
            </a:pPr>
            <a:r>
              <a:rPr lang="en-AU" sz="2100" dirty="0"/>
              <a:t>Capabilities &amp; benefits it </a:t>
            </a:r>
            <a:r>
              <a:rPr lang="en-AU" sz="2100" dirty="0" smtClean="0"/>
              <a:t>can provide </a:t>
            </a:r>
            <a:r>
              <a:rPr lang="en-AU" sz="2100" b="1" i="1" dirty="0" smtClean="0"/>
              <a:t>to </a:t>
            </a:r>
            <a:r>
              <a:rPr lang="en-AU" sz="2100" dirty="0"/>
              <a:t>I</a:t>
            </a:r>
            <a:r>
              <a:rPr lang="en-AU" sz="2100" dirty="0" smtClean="0"/>
              <a:t>ndustry </a:t>
            </a:r>
            <a:r>
              <a:rPr lang="en-AU" sz="2100" dirty="0" smtClean="0"/>
              <a:t>‘Y</a:t>
            </a:r>
            <a:r>
              <a:rPr lang="en-AU" sz="2100" dirty="0" smtClean="0"/>
              <a:t>’</a:t>
            </a:r>
          </a:p>
          <a:p>
            <a:pPr marL="400050">
              <a:spcBef>
                <a:spcPts val="0"/>
              </a:spcBef>
              <a:spcAft>
                <a:spcPts val="1200"/>
              </a:spcAft>
              <a:buFont typeface="Wingdings" charset="2"/>
              <a:buChar char="ü"/>
              <a:defRPr/>
            </a:pPr>
            <a:endParaRPr lang="en-US" sz="2200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AU" sz="2400" b="1" dirty="0"/>
              <a:t>I</a:t>
            </a:r>
            <a:r>
              <a:rPr lang="en-AU" sz="2400" b="1" dirty="0" smtClean="0"/>
              <a:t>ndustry </a:t>
            </a:r>
            <a:r>
              <a:rPr lang="en-AU" sz="2400" b="1" dirty="0" smtClean="0"/>
              <a:t>‘Y’ </a:t>
            </a:r>
            <a:r>
              <a:rPr lang="en-AU" sz="2400" b="1" dirty="0"/>
              <a:t>must be able to </a:t>
            </a:r>
            <a:r>
              <a:rPr lang="en-AU" sz="2400" b="1" dirty="0" smtClean="0"/>
              <a:t>identify</a:t>
            </a:r>
            <a:r>
              <a:rPr lang="en-AU" sz="2400" b="1" dirty="0"/>
              <a:t>:</a:t>
            </a:r>
          </a:p>
          <a:p>
            <a:pPr marL="400050">
              <a:spcBef>
                <a:spcPts val="0"/>
              </a:spcBef>
              <a:spcAft>
                <a:spcPts val="1200"/>
              </a:spcAft>
              <a:buFont typeface="Wingdings" charset="2"/>
              <a:buChar char="ü"/>
              <a:defRPr/>
            </a:pPr>
            <a:r>
              <a:rPr lang="en-AU" sz="2100" dirty="0"/>
              <a:t>R&amp;D and </a:t>
            </a:r>
            <a:r>
              <a:rPr lang="en-AU" sz="2100" dirty="0" smtClean="0"/>
              <a:t>Training </a:t>
            </a:r>
            <a:r>
              <a:rPr lang="en-AU" sz="2100" dirty="0"/>
              <a:t>benefits it will gain </a:t>
            </a:r>
            <a:r>
              <a:rPr lang="en-AU" sz="2100" b="1" i="1" dirty="0"/>
              <a:t>from</a:t>
            </a:r>
            <a:r>
              <a:rPr lang="en-AU" sz="2100" dirty="0"/>
              <a:t> </a:t>
            </a:r>
            <a:r>
              <a:rPr lang="en-US" sz="2100" dirty="0"/>
              <a:t>engaging with U</a:t>
            </a:r>
            <a:r>
              <a:rPr lang="en-US" sz="2100" dirty="0" smtClean="0"/>
              <a:t>niversity </a:t>
            </a:r>
            <a:r>
              <a:rPr lang="en-US" sz="2100" dirty="0" smtClean="0"/>
              <a:t>‘X’</a:t>
            </a:r>
            <a:endParaRPr lang="en-US" sz="2100" dirty="0"/>
          </a:p>
          <a:p>
            <a:pPr marL="400050">
              <a:spcBef>
                <a:spcPts val="0"/>
              </a:spcBef>
              <a:spcAft>
                <a:spcPts val="1200"/>
              </a:spcAft>
              <a:buFont typeface="Wingdings" charset="2"/>
              <a:buChar char="ü"/>
              <a:defRPr/>
            </a:pPr>
            <a:r>
              <a:rPr lang="en-AU" sz="2100" dirty="0"/>
              <a:t>Capabilities &amp; benefits it can </a:t>
            </a:r>
            <a:r>
              <a:rPr lang="en-AU" sz="2100" dirty="0" smtClean="0"/>
              <a:t>provide </a:t>
            </a:r>
            <a:r>
              <a:rPr lang="en-AU" sz="2100" b="1" i="1" dirty="0" smtClean="0"/>
              <a:t>to </a:t>
            </a:r>
            <a:r>
              <a:rPr lang="en-AU" sz="2100" dirty="0"/>
              <a:t>U</a:t>
            </a:r>
            <a:r>
              <a:rPr lang="en-AU" sz="2100" dirty="0" smtClean="0"/>
              <a:t>niversity </a:t>
            </a:r>
            <a:r>
              <a:rPr lang="en-AU" sz="2100" dirty="0" smtClean="0"/>
              <a:t>‘X</a:t>
            </a:r>
            <a:r>
              <a:rPr lang="en-AU" sz="2100" dirty="0" smtClean="0"/>
              <a:t>’.</a:t>
            </a:r>
            <a:endParaRPr lang="en-US" sz="2100" dirty="0" smtClean="0"/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AU" sz="800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36087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76200"/>
            <a:ext cx="6400800" cy="685800"/>
          </a:xfrm>
        </p:spPr>
        <p:txBody>
          <a:bodyPr/>
          <a:lstStyle/>
          <a:p>
            <a:r>
              <a:rPr lang="en-US" sz="1700" dirty="0" smtClean="0"/>
              <a:t>INDUSTRY &amp; UNIVERSITY DRIVERS ARE COMPLMENTARY</a:t>
            </a:r>
            <a:endParaRPr lang="en-US" sz="17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914400"/>
            <a:ext cx="4495800" cy="5486400"/>
          </a:xfrm>
        </p:spPr>
        <p:txBody>
          <a:bodyPr/>
          <a:lstStyle/>
          <a:p>
            <a:pPr marL="0" lvl="0" indent="0" algn="ctr">
              <a:lnSpc>
                <a:spcPct val="90000"/>
              </a:lnSpc>
              <a:buNone/>
            </a:pPr>
            <a:r>
              <a:rPr lang="en-AU" sz="2000" b="1" dirty="0" err="1" smtClean="0">
                <a:solidFill>
                  <a:srgbClr val="0000FF"/>
                </a:solidFill>
              </a:rPr>
              <a:t>UoM</a:t>
            </a:r>
            <a:r>
              <a:rPr lang="en-AU" sz="2000" b="1" dirty="0" smtClean="0">
                <a:solidFill>
                  <a:srgbClr val="0000FF"/>
                </a:solidFill>
              </a:rPr>
              <a:t> DRIVERS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en-AU" sz="1800" i="1" dirty="0" smtClean="0">
                <a:solidFill>
                  <a:srgbClr val="FF0000"/>
                </a:solidFill>
              </a:rPr>
              <a:t>Research</a:t>
            </a:r>
          </a:p>
          <a:p>
            <a:pPr lvl="0">
              <a:lnSpc>
                <a:spcPct val="90000"/>
              </a:lnSpc>
              <a:buFont typeface="Wingdings" charset="2"/>
              <a:buChar char="§"/>
            </a:pPr>
            <a:r>
              <a:rPr lang="en-AU" sz="1800" dirty="0" smtClean="0"/>
              <a:t>Increase </a:t>
            </a:r>
            <a:r>
              <a:rPr lang="en-AU" sz="1800" dirty="0"/>
              <a:t>R&amp;D </a:t>
            </a:r>
            <a:r>
              <a:rPr lang="en-AU" sz="1800" dirty="0" smtClean="0"/>
              <a:t>computation capabilities</a:t>
            </a:r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AU" sz="1800" dirty="0"/>
              <a:t>Increase external R&amp;D collaboration</a:t>
            </a:r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AU" sz="1800" dirty="0" smtClean="0"/>
              <a:t>Extend global research networks</a:t>
            </a:r>
          </a:p>
          <a:p>
            <a:pPr marL="0" indent="0">
              <a:lnSpc>
                <a:spcPct val="60000"/>
              </a:lnSpc>
              <a:buNone/>
            </a:pPr>
            <a:endParaRPr lang="en-AU" sz="900" dirty="0" smtClean="0"/>
          </a:p>
          <a:p>
            <a:pPr marL="0" indent="0">
              <a:lnSpc>
                <a:spcPct val="60000"/>
              </a:lnSpc>
              <a:buNone/>
            </a:pPr>
            <a:endParaRPr lang="en-AU" sz="9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AU" sz="1800" i="1" dirty="0" smtClean="0">
                <a:solidFill>
                  <a:srgbClr val="FF0000"/>
                </a:solidFill>
              </a:rPr>
              <a:t>Staff &amp; student development drivers</a:t>
            </a:r>
          </a:p>
          <a:p>
            <a:pPr>
              <a:lnSpc>
                <a:spcPct val="90000"/>
              </a:lnSpc>
              <a:buFont typeface="Wingdings" charset="2"/>
              <a:buChar char="§"/>
            </a:pPr>
            <a:r>
              <a:rPr lang="en-AU" sz="1800" dirty="0"/>
              <a:t>Staff with computation research skills </a:t>
            </a:r>
          </a:p>
          <a:p>
            <a:pPr lvl="0">
              <a:lnSpc>
                <a:spcPct val="150000"/>
              </a:lnSpc>
              <a:buFont typeface="Wingdings" charset="2"/>
              <a:buChar char="§"/>
            </a:pPr>
            <a:r>
              <a:rPr lang="en-AU" sz="1800" dirty="0" smtClean="0"/>
              <a:t>Offer curricula relevant to job futures</a:t>
            </a:r>
          </a:p>
          <a:p>
            <a:pPr lvl="0">
              <a:lnSpc>
                <a:spcPct val="150000"/>
              </a:lnSpc>
              <a:buFont typeface="Wingdings" charset="2"/>
              <a:buChar char="§"/>
            </a:pPr>
            <a:r>
              <a:rPr lang="en-AU" sz="1800" dirty="0" smtClean="0"/>
              <a:t>Enable graduates to gain good jobs</a:t>
            </a:r>
          </a:p>
          <a:p>
            <a:pPr lvl="0">
              <a:lnSpc>
                <a:spcPct val="150000"/>
              </a:lnSpc>
              <a:buFont typeface="Wingdings" charset="2"/>
              <a:buChar char="§"/>
            </a:pPr>
            <a:r>
              <a:rPr lang="en-AU" sz="1800" dirty="0" smtClean="0"/>
              <a:t>Create </a:t>
            </a:r>
            <a:r>
              <a:rPr lang="en-AU" sz="1800" dirty="0"/>
              <a:t>staff development </a:t>
            </a:r>
            <a:r>
              <a:rPr lang="en-AU" sz="1800" dirty="0" smtClean="0"/>
              <a:t>opportunity</a:t>
            </a:r>
          </a:p>
          <a:p>
            <a:pPr lvl="0">
              <a:lnSpc>
                <a:spcPct val="90000"/>
              </a:lnSpc>
              <a:buFont typeface="Wingdings" charset="2"/>
              <a:buChar char="§"/>
            </a:pPr>
            <a:endParaRPr lang="en-AU" sz="900" dirty="0"/>
          </a:p>
          <a:p>
            <a:pPr marL="0" indent="0">
              <a:lnSpc>
                <a:spcPct val="90000"/>
              </a:lnSpc>
              <a:buNone/>
            </a:pPr>
            <a:r>
              <a:rPr lang="en-AU" sz="1800" i="1" dirty="0">
                <a:solidFill>
                  <a:srgbClr val="FF0000"/>
                </a:solidFill>
              </a:rPr>
              <a:t>Commercial and community drivers</a:t>
            </a:r>
          </a:p>
          <a:p>
            <a:pPr lvl="0">
              <a:lnSpc>
                <a:spcPct val="90000"/>
              </a:lnSpc>
              <a:buFont typeface="Wingdings" charset="2"/>
              <a:buChar char="§"/>
            </a:pPr>
            <a:r>
              <a:rPr lang="en-AU" sz="1800" dirty="0" smtClean="0"/>
              <a:t>Translate R&amp;D outcomes into practical community benefits</a:t>
            </a:r>
            <a:endParaRPr lang="en-AU" sz="1800" dirty="0"/>
          </a:p>
          <a:p>
            <a:pPr>
              <a:lnSpc>
                <a:spcPct val="150000"/>
              </a:lnSpc>
              <a:buFont typeface="Wingdings" charset="2"/>
              <a:buChar char="§"/>
            </a:pPr>
            <a:endParaRPr lang="en-AU" sz="1800" dirty="0" smtClean="0"/>
          </a:p>
          <a:p>
            <a:pPr>
              <a:lnSpc>
                <a:spcPct val="150000"/>
              </a:lnSpc>
              <a:buFont typeface="Wingdings" charset="2"/>
              <a:buChar char="§"/>
            </a:pPr>
            <a:endParaRPr lang="en-AU" sz="1800" dirty="0"/>
          </a:p>
          <a:p>
            <a:pPr lvl="0">
              <a:lnSpc>
                <a:spcPct val="150000"/>
              </a:lnSpc>
              <a:buFont typeface="Wingdings" charset="2"/>
              <a:buChar char="§"/>
            </a:pPr>
            <a:endParaRPr lang="en-AU" sz="1800" dirty="0"/>
          </a:p>
          <a:p>
            <a:pPr>
              <a:lnSpc>
                <a:spcPct val="150000"/>
              </a:lnSpc>
              <a:buFont typeface="Wingdings" charset="2"/>
              <a:buChar char="§"/>
            </a:pP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419600" cy="54864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AU" sz="2000" b="1" dirty="0">
                <a:solidFill>
                  <a:srgbClr val="0000FF"/>
                </a:solidFill>
              </a:rPr>
              <a:t>IBM DRIVERS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AU" sz="1800" i="1" dirty="0">
                <a:solidFill>
                  <a:srgbClr val="FF0000"/>
                </a:solidFill>
              </a:rPr>
              <a:t>Research</a:t>
            </a:r>
          </a:p>
          <a:p>
            <a:pPr>
              <a:lnSpc>
                <a:spcPct val="90000"/>
              </a:lnSpc>
              <a:buFont typeface="Wingdings" charset="2"/>
              <a:buChar char="§"/>
            </a:pPr>
            <a:r>
              <a:rPr lang="en-AU" sz="1800" dirty="0" smtClean="0"/>
              <a:t>Increase </a:t>
            </a:r>
            <a:r>
              <a:rPr lang="en-AU" sz="1800" dirty="0"/>
              <a:t>R&amp;D </a:t>
            </a:r>
            <a:r>
              <a:rPr lang="en-AU" sz="1800" dirty="0" smtClean="0"/>
              <a:t>computation business</a:t>
            </a:r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AU" sz="1800" dirty="0"/>
              <a:t>Increase external R&amp;D collaboration</a:t>
            </a:r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AU" sz="1800" dirty="0" smtClean="0"/>
              <a:t>Grow </a:t>
            </a:r>
            <a:r>
              <a:rPr lang="en-AU" sz="1800" dirty="0"/>
              <a:t>southern hemisphere networks</a:t>
            </a:r>
            <a:endParaRPr lang="en-AU" sz="1800" dirty="0" smtClean="0"/>
          </a:p>
          <a:p>
            <a:pPr marL="0" indent="0">
              <a:lnSpc>
                <a:spcPct val="60000"/>
              </a:lnSpc>
              <a:buNone/>
            </a:pPr>
            <a:endParaRPr lang="en-AU" sz="90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AU" sz="900" i="1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AU" sz="1800" i="1" dirty="0" smtClean="0">
                <a:solidFill>
                  <a:srgbClr val="FF0000"/>
                </a:solidFill>
              </a:rPr>
              <a:t>Staff </a:t>
            </a:r>
            <a:r>
              <a:rPr lang="en-AU" sz="1800" i="1" dirty="0">
                <a:solidFill>
                  <a:srgbClr val="FF0000"/>
                </a:solidFill>
              </a:rPr>
              <a:t>&amp; recruit development drivers</a:t>
            </a:r>
          </a:p>
          <a:p>
            <a:pPr>
              <a:lnSpc>
                <a:spcPct val="90000"/>
              </a:lnSpc>
              <a:buFont typeface="Wingdings" charset="2"/>
              <a:buChar char="§"/>
            </a:pPr>
            <a:r>
              <a:rPr lang="en-AU" sz="1800" dirty="0"/>
              <a:t>Staff with computation research skills </a:t>
            </a:r>
          </a:p>
          <a:p>
            <a:pPr>
              <a:lnSpc>
                <a:spcPct val="130000"/>
              </a:lnSpc>
              <a:buFont typeface="Wingdings" charset="2"/>
              <a:buChar char="§"/>
            </a:pPr>
            <a:r>
              <a:rPr lang="en-AU" sz="1800" dirty="0" smtClean="0"/>
              <a:t>Employ graduates ready for work</a:t>
            </a:r>
          </a:p>
          <a:p>
            <a:pPr>
              <a:lnSpc>
                <a:spcPct val="130000"/>
              </a:lnSpc>
              <a:buFont typeface="Wingdings" charset="2"/>
              <a:buChar char="§"/>
            </a:pPr>
            <a:r>
              <a:rPr lang="en-AU" sz="1800" dirty="0" smtClean="0"/>
              <a:t>Gain early access to top graduates </a:t>
            </a:r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AU" sz="1800" dirty="0" smtClean="0"/>
              <a:t>Create staff development opportunity</a:t>
            </a:r>
          </a:p>
          <a:p>
            <a:pPr marL="0" indent="0">
              <a:lnSpc>
                <a:spcPct val="90000"/>
              </a:lnSpc>
              <a:buNone/>
            </a:pPr>
            <a:endParaRPr lang="en-AU" sz="900" dirty="0"/>
          </a:p>
          <a:p>
            <a:pPr marL="0" indent="0">
              <a:lnSpc>
                <a:spcPct val="90000"/>
              </a:lnSpc>
              <a:buNone/>
            </a:pPr>
            <a:r>
              <a:rPr lang="en-AU" sz="1800" i="1" dirty="0">
                <a:solidFill>
                  <a:srgbClr val="FF0000"/>
                </a:solidFill>
              </a:rPr>
              <a:t>Commercial and </a:t>
            </a:r>
            <a:r>
              <a:rPr lang="en-AU" sz="1800" i="1" dirty="0" smtClean="0">
                <a:solidFill>
                  <a:srgbClr val="FF0000"/>
                </a:solidFill>
              </a:rPr>
              <a:t>Smarter Planet drivers</a:t>
            </a:r>
            <a:endParaRPr lang="en-AU" sz="1800" dirty="0" smtClean="0"/>
          </a:p>
          <a:p>
            <a:pPr>
              <a:lnSpc>
                <a:spcPct val="90000"/>
              </a:lnSpc>
              <a:buFont typeface="Wingdings" charset="2"/>
              <a:buChar char="§"/>
            </a:pPr>
            <a:r>
              <a:rPr lang="en-AU" sz="1800" dirty="0" smtClean="0"/>
              <a:t>Translate R&amp;D outcomes efficiently;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AU" sz="1800" dirty="0"/>
              <a:t> </a:t>
            </a:r>
            <a:r>
              <a:rPr lang="en-AU" sz="1800" dirty="0" smtClean="0"/>
              <a:t>     Help create a smarter planet</a:t>
            </a:r>
          </a:p>
        </p:txBody>
      </p:sp>
    </p:spTree>
    <p:extLst>
      <p:ext uri="{BB962C8B-B14F-4D97-AF65-F5344CB8AC3E}">
        <p14:creationId xmlns:p14="http://schemas.microsoft.com/office/powerpoint/2010/main" val="42007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76200"/>
            <a:ext cx="6324600" cy="685800"/>
          </a:xfrm>
        </p:spPr>
        <p:txBody>
          <a:bodyPr/>
          <a:lstStyle/>
          <a:p>
            <a:r>
              <a:rPr lang="en-US" sz="1800" dirty="0" smtClean="0"/>
              <a:t>E.G: </a:t>
            </a:r>
            <a:r>
              <a:rPr lang="en-US" sz="1800" dirty="0" err="1" smtClean="0"/>
              <a:t>UoM</a:t>
            </a:r>
            <a:r>
              <a:rPr lang="en-US" sz="1800" dirty="0" smtClean="0"/>
              <a:t> BUSINESS CASE FOR ENGAGING WITH IBM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14400"/>
            <a:ext cx="4572000" cy="5486400"/>
          </a:xfrm>
        </p:spPr>
        <p:txBody>
          <a:bodyPr/>
          <a:lstStyle/>
          <a:p>
            <a:pPr marL="0" lvl="0" indent="0" algn="ctr">
              <a:lnSpc>
                <a:spcPct val="90000"/>
              </a:lnSpc>
              <a:buNone/>
            </a:pPr>
            <a:r>
              <a:rPr lang="en-AU" sz="2000" b="1" dirty="0" err="1" smtClean="0">
                <a:solidFill>
                  <a:srgbClr val="0000FF"/>
                </a:solidFill>
              </a:rPr>
              <a:t>UoM</a:t>
            </a:r>
            <a:r>
              <a:rPr lang="en-AU" sz="2000" b="1" dirty="0" smtClean="0">
                <a:solidFill>
                  <a:srgbClr val="0000FF"/>
                </a:solidFill>
              </a:rPr>
              <a:t> </a:t>
            </a:r>
            <a:r>
              <a:rPr lang="en-AU" sz="2000" b="1" u="sng" dirty="0" smtClean="0">
                <a:solidFill>
                  <a:srgbClr val="0000FF"/>
                </a:solidFill>
              </a:rPr>
              <a:t>Needs</a:t>
            </a:r>
            <a:r>
              <a:rPr lang="en-AU" sz="2000" b="1" dirty="0" smtClean="0">
                <a:solidFill>
                  <a:srgbClr val="0000FF"/>
                </a:solidFill>
              </a:rPr>
              <a:t>: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en-AU" sz="1800" i="1" dirty="0" smtClean="0">
                <a:solidFill>
                  <a:srgbClr val="FF0000"/>
                </a:solidFill>
              </a:rPr>
              <a:t>Research – </a:t>
            </a:r>
            <a:r>
              <a:rPr lang="en-AU" sz="1800" i="1" dirty="0" err="1" smtClean="0">
                <a:solidFill>
                  <a:srgbClr val="FF0000"/>
                </a:solidFill>
              </a:rPr>
              <a:t>UoM</a:t>
            </a:r>
            <a:r>
              <a:rPr lang="en-AU" sz="1800" i="1" dirty="0" smtClean="0">
                <a:solidFill>
                  <a:srgbClr val="FF0000"/>
                </a:solidFill>
              </a:rPr>
              <a:t> needs:</a:t>
            </a:r>
          </a:p>
          <a:p>
            <a:pPr lvl="0">
              <a:lnSpc>
                <a:spcPct val="90000"/>
              </a:lnSpc>
              <a:buFont typeface="Wingdings" charset="2"/>
              <a:buChar char="§"/>
            </a:pPr>
            <a:r>
              <a:rPr lang="en-AU" sz="1800" dirty="0" smtClean="0"/>
              <a:t>Enhance </a:t>
            </a:r>
            <a:r>
              <a:rPr lang="en-AU" sz="1800" dirty="0"/>
              <a:t>R&amp;D computation capabilities</a:t>
            </a:r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AU" sz="1800" dirty="0" smtClean="0"/>
              <a:t>Increase global R&amp;D collaboration</a:t>
            </a:r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AU" sz="1800" dirty="0" smtClean="0"/>
              <a:t>Extend </a:t>
            </a:r>
            <a:r>
              <a:rPr lang="en-AU" sz="1800" dirty="0"/>
              <a:t>global research </a:t>
            </a:r>
            <a:r>
              <a:rPr lang="en-AU" sz="1800" dirty="0" smtClean="0"/>
              <a:t>networks</a:t>
            </a:r>
          </a:p>
          <a:p>
            <a:pPr marL="0" indent="0">
              <a:lnSpc>
                <a:spcPct val="60000"/>
              </a:lnSpc>
              <a:buNone/>
            </a:pPr>
            <a:endParaRPr lang="en-AU" sz="16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AU" sz="1800" i="1" dirty="0" smtClean="0">
                <a:solidFill>
                  <a:srgbClr val="FF0000"/>
                </a:solidFill>
              </a:rPr>
              <a:t>Staff /student enrichment - </a:t>
            </a:r>
            <a:r>
              <a:rPr lang="en-AU" sz="1800" i="1" dirty="0" err="1" smtClean="0">
                <a:solidFill>
                  <a:srgbClr val="FF0000"/>
                </a:solidFill>
              </a:rPr>
              <a:t>UoM</a:t>
            </a:r>
            <a:r>
              <a:rPr lang="en-AU" sz="1800" i="1" dirty="0" smtClean="0">
                <a:solidFill>
                  <a:srgbClr val="FF0000"/>
                </a:solidFill>
              </a:rPr>
              <a:t> needs:</a:t>
            </a:r>
          </a:p>
          <a:p>
            <a:pPr>
              <a:lnSpc>
                <a:spcPct val="90000"/>
              </a:lnSpc>
              <a:buFont typeface="Wingdings" charset="2"/>
              <a:buChar char="§"/>
            </a:pPr>
            <a:r>
              <a:rPr lang="en-AU" sz="1800" dirty="0"/>
              <a:t>Staff </a:t>
            </a:r>
            <a:r>
              <a:rPr lang="en-AU" sz="1800" dirty="0" smtClean="0"/>
              <a:t>with computation research skills </a:t>
            </a:r>
            <a:endParaRPr lang="en-AU" sz="1800" dirty="0"/>
          </a:p>
          <a:p>
            <a:pPr lvl="0">
              <a:lnSpc>
                <a:spcPct val="150000"/>
              </a:lnSpc>
              <a:buFont typeface="Wingdings" charset="2"/>
              <a:buChar char="§"/>
            </a:pPr>
            <a:r>
              <a:rPr lang="en-AU" sz="1800" dirty="0"/>
              <a:t>Offer curricula relevant to job futures</a:t>
            </a:r>
          </a:p>
          <a:p>
            <a:pPr>
              <a:lnSpc>
                <a:spcPct val="140000"/>
              </a:lnSpc>
              <a:buFont typeface="Wingdings" charset="2"/>
              <a:buChar char="§"/>
            </a:pPr>
            <a:r>
              <a:rPr lang="en-AU" sz="1800" dirty="0" smtClean="0"/>
              <a:t>Attract </a:t>
            </a:r>
            <a:r>
              <a:rPr lang="en-AU" sz="1800" dirty="0"/>
              <a:t>top students and </a:t>
            </a:r>
            <a:r>
              <a:rPr lang="en-AU" sz="1800" dirty="0" smtClean="0"/>
              <a:t>staff</a:t>
            </a:r>
          </a:p>
          <a:p>
            <a:pPr>
              <a:lnSpc>
                <a:spcPct val="140000"/>
              </a:lnSpc>
              <a:buFont typeface="Wingdings" charset="2"/>
              <a:buChar char="§"/>
            </a:pPr>
            <a:r>
              <a:rPr lang="en-AU" sz="1800" dirty="0" smtClean="0"/>
              <a:t>Create </a:t>
            </a:r>
            <a:r>
              <a:rPr lang="en-AU" sz="1800" dirty="0"/>
              <a:t>staff development </a:t>
            </a:r>
            <a:r>
              <a:rPr lang="en-AU" sz="1800" dirty="0" smtClean="0"/>
              <a:t>opportunity</a:t>
            </a:r>
          </a:p>
          <a:p>
            <a:pPr lvl="0">
              <a:lnSpc>
                <a:spcPct val="90000"/>
              </a:lnSpc>
              <a:buFont typeface="Wingdings" charset="2"/>
              <a:buChar char="§"/>
            </a:pPr>
            <a:endParaRPr lang="en-AU" sz="1800" dirty="0"/>
          </a:p>
          <a:p>
            <a:pPr marL="0" indent="0">
              <a:lnSpc>
                <a:spcPct val="90000"/>
              </a:lnSpc>
              <a:buNone/>
            </a:pPr>
            <a:r>
              <a:rPr lang="en-AU" sz="1800" i="1" dirty="0" smtClean="0">
                <a:solidFill>
                  <a:srgbClr val="FF0000"/>
                </a:solidFill>
              </a:rPr>
              <a:t>Public interest – </a:t>
            </a:r>
            <a:r>
              <a:rPr lang="en-AU" sz="1800" i="1" dirty="0" err="1" smtClean="0">
                <a:solidFill>
                  <a:srgbClr val="FF0000"/>
                </a:solidFill>
              </a:rPr>
              <a:t>UoM</a:t>
            </a:r>
            <a:r>
              <a:rPr lang="en-AU" sz="1800" i="1" dirty="0" smtClean="0">
                <a:solidFill>
                  <a:srgbClr val="FF0000"/>
                </a:solidFill>
              </a:rPr>
              <a:t> needs:</a:t>
            </a:r>
            <a:endParaRPr lang="en-AU" sz="1800" i="1" dirty="0">
              <a:solidFill>
                <a:srgbClr val="FF0000"/>
              </a:solidFill>
            </a:endParaRPr>
          </a:p>
          <a:p>
            <a:pPr lvl="0">
              <a:lnSpc>
                <a:spcPct val="90000"/>
              </a:lnSpc>
              <a:buFont typeface="Wingdings" charset="2"/>
              <a:buChar char="§"/>
            </a:pPr>
            <a:r>
              <a:rPr lang="en-AU" sz="1800" dirty="0" smtClean="0"/>
              <a:t>Translate R&amp;D outcomes into practical community benefits</a:t>
            </a:r>
            <a:endParaRPr lang="en-AU" sz="1800" dirty="0"/>
          </a:p>
          <a:p>
            <a:pPr>
              <a:lnSpc>
                <a:spcPct val="150000"/>
              </a:lnSpc>
              <a:buFont typeface="Wingdings" charset="2"/>
              <a:buChar char="§"/>
            </a:pPr>
            <a:endParaRPr lang="en-AU" sz="1800" dirty="0" smtClean="0"/>
          </a:p>
          <a:p>
            <a:pPr>
              <a:lnSpc>
                <a:spcPct val="150000"/>
              </a:lnSpc>
              <a:buFont typeface="Wingdings" charset="2"/>
              <a:buChar char="§"/>
            </a:pPr>
            <a:endParaRPr lang="en-AU" sz="1800" dirty="0"/>
          </a:p>
          <a:p>
            <a:pPr lvl="0">
              <a:lnSpc>
                <a:spcPct val="150000"/>
              </a:lnSpc>
              <a:buFont typeface="Wingdings" charset="2"/>
              <a:buChar char="§"/>
            </a:pPr>
            <a:endParaRPr lang="en-AU" sz="1800" dirty="0"/>
          </a:p>
          <a:p>
            <a:pPr>
              <a:lnSpc>
                <a:spcPct val="150000"/>
              </a:lnSpc>
              <a:buFont typeface="Wingdings" charset="2"/>
              <a:buChar char="§"/>
            </a:pP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419600" cy="54864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AU" sz="2000" b="1" u="sng" dirty="0" smtClean="0">
                <a:solidFill>
                  <a:srgbClr val="0000FF"/>
                </a:solidFill>
              </a:rPr>
              <a:t>Capabilities </a:t>
            </a:r>
            <a:r>
              <a:rPr lang="en-AU" sz="2000" b="1" dirty="0" smtClean="0">
                <a:solidFill>
                  <a:srgbClr val="0000FF"/>
                </a:solidFill>
              </a:rPr>
              <a:t>IBM offers</a:t>
            </a:r>
            <a:endParaRPr lang="en-AU" sz="2000" b="1" u="sng" dirty="0">
              <a:solidFill>
                <a:srgbClr val="0000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AU" sz="1800" i="1" dirty="0" smtClean="0">
                <a:solidFill>
                  <a:srgbClr val="FF0000"/>
                </a:solidFill>
              </a:rPr>
              <a:t>Capabilities re Research – IBM has:</a:t>
            </a:r>
          </a:p>
          <a:p>
            <a:pPr>
              <a:lnSpc>
                <a:spcPct val="90000"/>
              </a:lnSpc>
              <a:buFont typeface="Wingdings" charset="2"/>
              <a:buChar char="§"/>
            </a:pPr>
            <a:r>
              <a:rPr lang="en-AU" sz="1800" dirty="0" smtClean="0"/>
              <a:t>‘World-best’ PCF infrastructure</a:t>
            </a:r>
          </a:p>
          <a:p>
            <a:pPr>
              <a:lnSpc>
                <a:spcPct val="90000"/>
              </a:lnSpc>
              <a:buFont typeface="Wingdings" charset="2"/>
              <a:buChar char="§"/>
            </a:pPr>
            <a:endParaRPr lang="en-AU" sz="600" dirty="0" smtClean="0"/>
          </a:p>
          <a:p>
            <a:pPr>
              <a:lnSpc>
                <a:spcPct val="90000"/>
              </a:lnSpc>
              <a:buFont typeface="Wingdings" charset="2"/>
              <a:buChar char="§"/>
            </a:pPr>
            <a:r>
              <a:rPr lang="en-AU" sz="1800" dirty="0" smtClean="0"/>
              <a:t>Willingness to engage in </a:t>
            </a:r>
            <a:r>
              <a:rPr lang="en-AU" sz="1800" dirty="0" err="1" smtClean="0"/>
              <a:t>UoM</a:t>
            </a:r>
            <a:r>
              <a:rPr lang="en-AU" sz="1800" dirty="0" smtClean="0"/>
              <a:t> R&amp;D </a:t>
            </a:r>
          </a:p>
          <a:p>
            <a:pPr>
              <a:lnSpc>
                <a:spcPct val="90000"/>
              </a:lnSpc>
              <a:buFont typeface="Wingdings" charset="2"/>
              <a:buChar char="§"/>
            </a:pPr>
            <a:endParaRPr lang="en-AU" sz="1000" dirty="0"/>
          </a:p>
          <a:p>
            <a:pPr>
              <a:lnSpc>
                <a:spcPct val="90000"/>
              </a:lnSpc>
              <a:buFont typeface="Wingdings" charset="2"/>
              <a:buChar char="§"/>
            </a:pPr>
            <a:r>
              <a:rPr lang="en-AU" sz="1800" dirty="0" smtClean="0"/>
              <a:t>Established global R&amp;D networks</a:t>
            </a:r>
            <a:endParaRPr lang="en-AU" sz="1800" i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Wingdings" charset="2"/>
              <a:buChar char="§"/>
            </a:pPr>
            <a:endParaRPr lang="en-AU" sz="500" i="1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Wingdings" charset="2"/>
              <a:buChar char="§"/>
            </a:pPr>
            <a:endParaRPr lang="en-AU" sz="1000" i="1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AU" sz="1800" i="1" dirty="0" smtClean="0">
                <a:solidFill>
                  <a:srgbClr val="FF0000"/>
                </a:solidFill>
              </a:rPr>
              <a:t>Capabilities re staff enrichment –IBM has:</a:t>
            </a:r>
            <a:endParaRPr lang="en-AU" sz="500" i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Wingdings" charset="2"/>
              <a:buChar char="§"/>
            </a:pPr>
            <a:r>
              <a:rPr lang="en-AU" sz="1800" dirty="0" smtClean="0"/>
              <a:t>Ability to </a:t>
            </a:r>
            <a:r>
              <a:rPr lang="en-AU" sz="1800" dirty="0"/>
              <a:t>train </a:t>
            </a:r>
            <a:r>
              <a:rPr lang="en-AU" sz="1800" dirty="0" smtClean="0"/>
              <a:t>researchers in PCF </a:t>
            </a:r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AU" sz="1800" dirty="0" smtClean="0"/>
              <a:t>Ability to advise on workforce needs </a:t>
            </a:r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AU" sz="1800" dirty="0"/>
              <a:t>B</a:t>
            </a:r>
            <a:r>
              <a:rPr lang="en-AU" sz="1800" dirty="0" smtClean="0"/>
              <a:t>rand attractive to </a:t>
            </a:r>
            <a:r>
              <a:rPr lang="en-AU" sz="1800" dirty="0" err="1" smtClean="0"/>
              <a:t>UoM</a:t>
            </a:r>
            <a:r>
              <a:rPr lang="en-AU" sz="1800" dirty="0" smtClean="0"/>
              <a:t> students/staff</a:t>
            </a:r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AU" sz="1800" dirty="0" smtClean="0"/>
              <a:t>Experiences to enrich </a:t>
            </a:r>
            <a:r>
              <a:rPr lang="en-AU" sz="1800" dirty="0" err="1" smtClean="0"/>
              <a:t>UoM</a:t>
            </a:r>
            <a:r>
              <a:rPr lang="en-AU" sz="1800" dirty="0" smtClean="0"/>
              <a:t> staff </a:t>
            </a:r>
          </a:p>
          <a:p>
            <a:pPr marL="0" indent="0">
              <a:lnSpc>
                <a:spcPct val="150000"/>
              </a:lnSpc>
              <a:buNone/>
            </a:pPr>
            <a:endParaRPr lang="en-AU" sz="12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AU" sz="1800" i="1" dirty="0">
                <a:solidFill>
                  <a:srgbClr val="FF0000"/>
                </a:solidFill>
              </a:rPr>
              <a:t>Capabilities re </a:t>
            </a:r>
            <a:r>
              <a:rPr lang="en-AU" sz="1800" i="1" dirty="0" smtClean="0">
                <a:solidFill>
                  <a:srgbClr val="FF0000"/>
                </a:solidFill>
              </a:rPr>
              <a:t>translating R&amp;D –IBM has:</a:t>
            </a:r>
          </a:p>
          <a:p>
            <a:pPr>
              <a:lnSpc>
                <a:spcPct val="90000"/>
              </a:lnSpc>
              <a:buFont typeface="Wingdings" charset="2"/>
              <a:buChar char="§"/>
            </a:pPr>
            <a:r>
              <a:rPr lang="en-AU" sz="1800" dirty="0"/>
              <a:t>E</a:t>
            </a:r>
            <a:r>
              <a:rPr lang="en-AU" sz="1800" dirty="0" smtClean="0"/>
              <a:t>xpertise and resources in taking R&amp;D outcomes to market</a:t>
            </a:r>
          </a:p>
        </p:txBody>
      </p:sp>
    </p:spTree>
    <p:extLst>
      <p:ext uri="{BB962C8B-B14F-4D97-AF65-F5344CB8AC3E}">
        <p14:creationId xmlns:p14="http://schemas.microsoft.com/office/powerpoint/2010/main" val="1459639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76200"/>
            <a:ext cx="6324600" cy="685800"/>
          </a:xfrm>
        </p:spPr>
        <p:txBody>
          <a:bodyPr/>
          <a:lstStyle/>
          <a:p>
            <a:r>
              <a:rPr lang="en-US" sz="1800" dirty="0" smtClean="0"/>
              <a:t>E.G: </a:t>
            </a:r>
            <a:r>
              <a:rPr lang="en-US" sz="1800" dirty="0" err="1" smtClean="0"/>
              <a:t>UoM</a:t>
            </a:r>
            <a:r>
              <a:rPr lang="en-US" sz="1800" dirty="0" smtClean="0"/>
              <a:t> BUSINESS CASE FOR ENGAGING WITH IBM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14400"/>
            <a:ext cx="4572000" cy="5486400"/>
          </a:xfrm>
        </p:spPr>
        <p:txBody>
          <a:bodyPr/>
          <a:lstStyle/>
          <a:p>
            <a:pPr marL="0" lvl="0" indent="0" algn="ctr">
              <a:lnSpc>
                <a:spcPct val="90000"/>
              </a:lnSpc>
              <a:buNone/>
            </a:pPr>
            <a:r>
              <a:rPr lang="en-AU" sz="2000" b="1" dirty="0" smtClean="0">
                <a:solidFill>
                  <a:srgbClr val="0000FF"/>
                </a:solidFill>
              </a:rPr>
              <a:t>IBM </a:t>
            </a:r>
            <a:r>
              <a:rPr lang="en-AU" sz="2000" b="1" u="sng" dirty="0" smtClean="0">
                <a:solidFill>
                  <a:srgbClr val="0000FF"/>
                </a:solidFill>
              </a:rPr>
              <a:t>Needs</a:t>
            </a:r>
            <a:r>
              <a:rPr lang="en-AU" sz="2000" b="1" dirty="0" smtClean="0">
                <a:solidFill>
                  <a:srgbClr val="0000FF"/>
                </a:solidFill>
              </a:rPr>
              <a:t>: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en-AU" sz="1800" i="1" dirty="0" smtClean="0">
                <a:solidFill>
                  <a:srgbClr val="FF0000"/>
                </a:solidFill>
              </a:rPr>
              <a:t>Research – IBM needs:</a:t>
            </a:r>
          </a:p>
          <a:p>
            <a:pPr lvl="0">
              <a:lnSpc>
                <a:spcPct val="90000"/>
              </a:lnSpc>
              <a:buFont typeface="Wingdings" charset="2"/>
              <a:buChar char="§"/>
            </a:pPr>
            <a:r>
              <a:rPr lang="en-AU" sz="1800" dirty="0" smtClean="0"/>
              <a:t>Increase </a:t>
            </a:r>
            <a:r>
              <a:rPr lang="en-AU" sz="1800" dirty="0"/>
              <a:t>R&amp;D computation </a:t>
            </a:r>
            <a:r>
              <a:rPr lang="en-AU" sz="1800" dirty="0" smtClean="0"/>
              <a:t>business</a:t>
            </a:r>
            <a:endParaRPr lang="en-AU" sz="1800" dirty="0"/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AU" sz="1800" dirty="0" smtClean="0"/>
              <a:t>Increase global R&amp;D collaboration</a:t>
            </a:r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AU" sz="1800" dirty="0" smtClean="0"/>
              <a:t>Extend southern hemisphere networks</a:t>
            </a:r>
          </a:p>
          <a:p>
            <a:pPr marL="0" indent="0">
              <a:lnSpc>
                <a:spcPct val="60000"/>
              </a:lnSpc>
              <a:buNone/>
            </a:pPr>
            <a:endParaRPr lang="en-AU" sz="16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AU" sz="1800" i="1" dirty="0" smtClean="0">
                <a:solidFill>
                  <a:srgbClr val="FF0000"/>
                </a:solidFill>
              </a:rPr>
              <a:t>Staff /student enrichment - IBM needs to:</a:t>
            </a:r>
          </a:p>
          <a:p>
            <a:pPr>
              <a:lnSpc>
                <a:spcPct val="90000"/>
              </a:lnSpc>
              <a:buFont typeface="Wingdings" charset="2"/>
              <a:buChar char="§"/>
            </a:pPr>
            <a:r>
              <a:rPr lang="en-AU" sz="1800" dirty="0" smtClean="0"/>
              <a:t>Increase #s of computation researchers</a:t>
            </a:r>
            <a:endParaRPr lang="en-AU" sz="1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lvl="0">
              <a:lnSpc>
                <a:spcPct val="150000"/>
              </a:lnSpc>
              <a:buFont typeface="Wingdings" charset="2"/>
              <a:buChar char="§"/>
            </a:pPr>
            <a:r>
              <a:rPr lang="en-AU" sz="1800" dirty="0" smtClean="0"/>
              <a:t>Graduate recruits with relevant training</a:t>
            </a:r>
            <a:endParaRPr lang="en-AU" sz="1800" dirty="0"/>
          </a:p>
          <a:p>
            <a:pPr>
              <a:lnSpc>
                <a:spcPct val="140000"/>
              </a:lnSpc>
              <a:buFont typeface="Wingdings" charset="2"/>
              <a:buChar char="§"/>
            </a:pPr>
            <a:r>
              <a:rPr lang="en-AU" sz="1800" dirty="0" smtClean="0"/>
              <a:t>Attract </a:t>
            </a:r>
            <a:r>
              <a:rPr lang="en-AU" sz="1800" dirty="0"/>
              <a:t>top </a:t>
            </a:r>
            <a:r>
              <a:rPr lang="en-AU" sz="1800" dirty="0" smtClean="0"/>
              <a:t>graduates </a:t>
            </a:r>
            <a:r>
              <a:rPr lang="en-AU" sz="1800" dirty="0"/>
              <a:t>and </a:t>
            </a:r>
            <a:r>
              <a:rPr lang="en-AU" sz="1800" dirty="0" smtClean="0"/>
              <a:t>staff</a:t>
            </a:r>
          </a:p>
          <a:p>
            <a:pPr>
              <a:lnSpc>
                <a:spcPct val="140000"/>
              </a:lnSpc>
              <a:buFont typeface="Wingdings" charset="2"/>
              <a:buChar char="§"/>
            </a:pPr>
            <a:r>
              <a:rPr lang="en-AU" sz="1800" dirty="0" smtClean="0"/>
              <a:t>Create </a:t>
            </a:r>
            <a:r>
              <a:rPr lang="en-AU" sz="1800" dirty="0"/>
              <a:t>staff development </a:t>
            </a:r>
            <a:r>
              <a:rPr lang="en-AU" sz="1800" dirty="0" smtClean="0"/>
              <a:t>opportunity</a:t>
            </a:r>
          </a:p>
          <a:p>
            <a:pPr lvl="0">
              <a:lnSpc>
                <a:spcPct val="90000"/>
              </a:lnSpc>
              <a:buFont typeface="Wingdings" charset="2"/>
              <a:buChar char="§"/>
            </a:pPr>
            <a:endParaRPr lang="en-AU" sz="1800" dirty="0"/>
          </a:p>
          <a:p>
            <a:pPr marL="0" indent="0">
              <a:lnSpc>
                <a:spcPct val="90000"/>
              </a:lnSpc>
              <a:buNone/>
            </a:pPr>
            <a:r>
              <a:rPr lang="en-AU" sz="1800" i="1" dirty="0" smtClean="0">
                <a:solidFill>
                  <a:srgbClr val="FF0000"/>
                </a:solidFill>
              </a:rPr>
              <a:t>Public interest – IBM needs to:</a:t>
            </a:r>
            <a:endParaRPr lang="en-AU" sz="1800" i="1" dirty="0">
              <a:solidFill>
                <a:srgbClr val="FF0000"/>
              </a:solidFill>
            </a:endParaRPr>
          </a:p>
          <a:p>
            <a:pPr lvl="0">
              <a:lnSpc>
                <a:spcPct val="90000"/>
              </a:lnSpc>
              <a:buFont typeface="Wingdings" charset="2"/>
              <a:buChar char="§"/>
            </a:pPr>
            <a:r>
              <a:rPr lang="en-AU" sz="1800" dirty="0" smtClean="0"/>
              <a:t>Translate R&amp;D outcomes to market efficiently</a:t>
            </a:r>
            <a:endParaRPr lang="en-AU" sz="1800" dirty="0"/>
          </a:p>
          <a:p>
            <a:pPr>
              <a:lnSpc>
                <a:spcPct val="150000"/>
              </a:lnSpc>
              <a:buFont typeface="Wingdings" charset="2"/>
              <a:buChar char="§"/>
            </a:pPr>
            <a:endParaRPr lang="en-AU" sz="1800" dirty="0" smtClean="0"/>
          </a:p>
          <a:p>
            <a:pPr>
              <a:lnSpc>
                <a:spcPct val="150000"/>
              </a:lnSpc>
              <a:buFont typeface="Wingdings" charset="2"/>
              <a:buChar char="§"/>
            </a:pPr>
            <a:endParaRPr lang="en-AU" sz="1800" dirty="0"/>
          </a:p>
          <a:p>
            <a:pPr lvl="0">
              <a:lnSpc>
                <a:spcPct val="150000"/>
              </a:lnSpc>
              <a:buFont typeface="Wingdings" charset="2"/>
              <a:buChar char="§"/>
            </a:pPr>
            <a:endParaRPr lang="en-AU" sz="1800" dirty="0"/>
          </a:p>
          <a:p>
            <a:pPr>
              <a:lnSpc>
                <a:spcPct val="150000"/>
              </a:lnSpc>
              <a:buFont typeface="Wingdings" charset="2"/>
              <a:buChar char="§"/>
            </a:pP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419600" cy="54864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AU" sz="2000" b="1" u="sng" dirty="0" smtClean="0">
                <a:solidFill>
                  <a:srgbClr val="0000FF"/>
                </a:solidFill>
              </a:rPr>
              <a:t>Capabilities </a:t>
            </a:r>
            <a:r>
              <a:rPr lang="en-AU" sz="2000" b="1" dirty="0" err="1" smtClean="0">
                <a:solidFill>
                  <a:srgbClr val="0000FF"/>
                </a:solidFill>
              </a:rPr>
              <a:t>UoM</a:t>
            </a:r>
            <a:r>
              <a:rPr lang="en-AU" sz="2000" b="1" dirty="0" smtClean="0">
                <a:solidFill>
                  <a:srgbClr val="0000FF"/>
                </a:solidFill>
              </a:rPr>
              <a:t> offers</a:t>
            </a:r>
            <a:endParaRPr lang="en-AU" sz="2000" b="1" u="sng" dirty="0">
              <a:solidFill>
                <a:srgbClr val="0000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AU" sz="1800" i="1" dirty="0" smtClean="0">
                <a:solidFill>
                  <a:srgbClr val="FF0000"/>
                </a:solidFill>
              </a:rPr>
              <a:t>Capabilities re Research – </a:t>
            </a:r>
            <a:r>
              <a:rPr lang="en-AU" sz="1800" i="1" dirty="0" err="1" smtClean="0">
                <a:solidFill>
                  <a:srgbClr val="FF0000"/>
                </a:solidFill>
              </a:rPr>
              <a:t>UoM</a:t>
            </a:r>
            <a:r>
              <a:rPr lang="en-AU" sz="1800" i="1" dirty="0" smtClean="0">
                <a:solidFill>
                  <a:srgbClr val="FF0000"/>
                </a:solidFill>
              </a:rPr>
              <a:t> has:</a:t>
            </a:r>
          </a:p>
          <a:p>
            <a:pPr>
              <a:lnSpc>
                <a:spcPct val="90000"/>
              </a:lnSpc>
              <a:buFont typeface="Wingdings" charset="2"/>
              <a:buChar char="§"/>
            </a:pPr>
            <a:r>
              <a:rPr lang="en-AU" sz="1800" dirty="0" smtClean="0"/>
              <a:t>Capacity to acquire PCF </a:t>
            </a:r>
          </a:p>
          <a:p>
            <a:pPr>
              <a:lnSpc>
                <a:spcPct val="90000"/>
              </a:lnSpc>
              <a:buFont typeface="Wingdings" charset="2"/>
              <a:buChar char="§"/>
            </a:pPr>
            <a:endParaRPr lang="en-AU" sz="600" dirty="0" smtClean="0"/>
          </a:p>
          <a:p>
            <a:pPr>
              <a:lnSpc>
                <a:spcPct val="90000"/>
              </a:lnSpc>
              <a:buFont typeface="Wingdings" charset="2"/>
              <a:buChar char="§"/>
            </a:pPr>
            <a:r>
              <a:rPr lang="en-AU" sz="1800" dirty="0" smtClean="0"/>
              <a:t>Willingness to engage in IBM R&amp;D </a:t>
            </a:r>
          </a:p>
          <a:p>
            <a:pPr>
              <a:lnSpc>
                <a:spcPct val="90000"/>
              </a:lnSpc>
              <a:buFont typeface="Wingdings" charset="2"/>
              <a:buChar char="§"/>
            </a:pPr>
            <a:endParaRPr lang="en-AU" sz="1000" dirty="0"/>
          </a:p>
          <a:p>
            <a:pPr>
              <a:lnSpc>
                <a:spcPct val="90000"/>
              </a:lnSpc>
              <a:buFont typeface="Wingdings" charset="2"/>
              <a:buChar char="§"/>
            </a:pPr>
            <a:r>
              <a:rPr lang="en-AU" sz="1800" dirty="0"/>
              <a:t>Willingness to </a:t>
            </a:r>
            <a:r>
              <a:rPr lang="en-AU" sz="1800" dirty="0" smtClean="0"/>
              <a:t>host IBM R&amp;D Lab</a:t>
            </a:r>
            <a:endParaRPr lang="en-AU" sz="500" i="1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Wingdings" charset="2"/>
              <a:buChar char="§"/>
            </a:pPr>
            <a:endParaRPr lang="en-AU" sz="1400" i="1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AU" sz="1800" i="1" dirty="0" smtClean="0">
                <a:solidFill>
                  <a:srgbClr val="FF0000"/>
                </a:solidFill>
              </a:rPr>
              <a:t>Capabilities re staff enrichment-</a:t>
            </a:r>
            <a:r>
              <a:rPr lang="en-AU" sz="1800" i="1" dirty="0" err="1" smtClean="0">
                <a:solidFill>
                  <a:srgbClr val="FF0000"/>
                </a:solidFill>
              </a:rPr>
              <a:t>UoM</a:t>
            </a:r>
            <a:r>
              <a:rPr lang="en-AU" sz="1800" i="1" dirty="0" smtClean="0">
                <a:solidFill>
                  <a:srgbClr val="FF0000"/>
                </a:solidFill>
              </a:rPr>
              <a:t> has:</a:t>
            </a:r>
            <a:endParaRPr lang="en-AU" sz="500" i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Wingdings" charset="2"/>
              <a:buChar char="§"/>
            </a:pPr>
            <a:r>
              <a:rPr lang="en-AU" sz="1800" dirty="0"/>
              <a:t>R</a:t>
            </a:r>
            <a:r>
              <a:rPr lang="en-AU" sz="1800" dirty="0" smtClean="0"/>
              <a:t>esearchers keen to acquire skills</a:t>
            </a:r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AU" sz="1800" dirty="0"/>
              <a:t>Willingness to </a:t>
            </a:r>
            <a:r>
              <a:rPr lang="en-AU" sz="1800" dirty="0" smtClean="0"/>
              <a:t>adapt curricula</a:t>
            </a:r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AU" sz="1800" dirty="0" smtClean="0"/>
              <a:t>Top graduates keen to work with IBM</a:t>
            </a:r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AU" sz="1800" dirty="0" smtClean="0"/>
              <a:t>Experiences to enrich IBM staff </a:t>
            </a:r>
          </a:p>
          <a:p>
            <a:pPr marL="0" indent="0">
              <a:lnSpc>
                <a:spcPct val="150000"/>
              </a:lnSpc>
              <a:buNone/>
            </a:pPr>
            <a:endParaRPr lang="en-AU" sz="12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AU" sz="1800" i="1" dirty="0">
                <a:solidFill>
                  <a:srgbClr val="FF0000"/>
                </a:solidFill>
              </a:rPr>
              <a:t>Capabilities re </a:t>
            </a:r>
            <a:r>
              <a:rPr lang="en-AU" sz="1800" i="1" dirty="0" smtClean="0">
                <a:solidFill>
                  <a:srgbClr val="FF0000"/>
                </a:solidFill>
              </a:rPr>
              <a:t>translating R&amp;D–</a:t>
            </a:r>
            <a:r>
              <a:rPr lang="en-AU" sz="1800" i="1" dirty="0" err="1" smtClean="0">
                <a:solidFill>
                  <a:srgbClr val="FF0000"/>
                </a:solidFill>
              </a:rPr>
              <a:t>UoM</a:t>
            </a:r>
            <a:r>
              <a:rPr lang="en-AU" sz="1800" i="1" dirty="0" smtClean="0">
                <a:solidFill>
                  <a:srgbClr val="FF0000"/>
                </a:solidFill>
              </a:rPr>
              <a:t> has:</a:t>
            </a:r>
          </a:p>
          <a:p>
            <a:pPr>
              <a:lnSpc>
                <a:spcPct val="90000"/>
              </a:lnSpc>
              <a:buFont typeface="Wingdings" charset="2"/>
              <a:buChar char="§"/>
            </a:pPr>
            <a:r>
              <a:rPr lang="en-AU" sz="1800" dirty="0"/>
              <a:t>R&amp;D </a:t>
            </a:r>
            <a:r>
              <a:rPr lang="en-AU" sz="1800" dirty="0" smtClean="0"/>
              <a:t>innovations suitable to take to market</a:t>
            </a:r>
          </a:p>
        </p:txBody>
      </p:sp>
    </p:spTree>
    <p:extLst>
      <p:ext uri="{BB962C8B-B14F-4D97-AF65-F5344CB8AC3E}">
        <p14:creationId xmlns:p14="http://schemas.microsoft.com/office/powerpoint/2010/main" val="1906494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9467</TotalTime>
  <Words>1846</Words>
  <Application>Microsoft Macintosh PowerPoint</Application>
  <PresentationFormat>On-screen Show (4:3)</PresentationFormat>
  <Paragraphs>383</Paragraphs>
  <Slides>25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Blank Presentation</vt:lpstr>
      <vt:lpstr> Workshop de Atração de Centros de P&amp;D - Relacionamento Universidade X Empresa  IBM University of Melbourne Partnership  A whole-of-institution relationship  case study between industry and academia </vt:lpstr>
      <vt:lpstr>WHY STRATEGIC PARTNERSHIPS ARE NEEDED</vt:lpstr>
      <vt:lpstr>METHODOLOGY</vt:lpstr>
      <vt:lpstr>KEY STAGES IN PARTNERSHIP</vt:lpstr>
      <vt:lpstr>HOW STRATEGIC PARTNERSHIPS ARE STRUCTURED</vt:lpstr>
      <vt:lpstr>METHODOLOGY</vt:lpstr>
      <vt:lpstr>INDUSTRY &amp; UNIVERSITY DRIVERS ARE COMPLMENTARY</vt:lpstr>
      <vt:lpstr>E.G: UoM BUSINESS CASE FOR ENGAGING WITH IBM</vt:lpstr>
      <vt:lpstr>E.G: UoM BUSINESS CASE FOR ENGAGING WITH IBM</vt:lpstr>
      <vt:lpstr>BENEFITS OF INDUSTRY- ACADEMIA PARTNERSHIPS</vt:lpstr>
      <vt:lpstr>COMPLEMENTARY BUSINESS CASES OF IBM &amp; UoM</vt:lpstr>
      <vt:lpstr>RESEARCH COLLABORATION &amp; IP PRINCIPLES</vt:lpstr>
      <vt:lpstr>PowerPoint Presentation</vt:lpstr>
      <vt:lpstr> Relacionamento Universidade X Empresa </vt:lpstr>
      <vt:lpstr>LEARNINGS – WHAT FACTORS HELP SUCCESS? (* indicates further information will be provided)</vt:lpstr>
      <vt:lpstr> TYPES OF RELATIONSHIPS</vt:lpstr>
      <vt:lpstr>THE PARTNERS -  UNIVERSITY of MELBOURNE</vt:lpstr>
      <vt:lpstr> AUSTRALIAN  RESEARCH CONTEXT </vt:lpstr>
      <vt:lpstr>THE PARTNERS - IBM GLOBAL RESEARCH</vt:lpstr>
      <vt:lpstr>PROCESS FOR ESTABLISHING PARTNERSHIPS</vt:lpstr>
      <vt:lpstr>PARTNERSHIP PRINCIPLES – GUIDE ALL ACTIONS</vt:lpstr>
      <vt:lpstr>THE PARTNERS - IBM </vt:lpstr>
      <vt:lpstr>Trends in Government Investment in R&amp;D $M 2004-14 (source: 2013-14 budget tables)</vt:lpstr>
      <vt:lpstr>IMPORTANCE OF PARTNERSHIP COMMITTEE</vt:lpstr>
      <vt:lpstr>THE PARTNERS -  UNIVERSITY of MELBOURNE</vt:lpstr>
    </vt:vector>
  </TitlesOfParts>
  <Company>UHJ Di Marca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Theo Stavrou</dc:creator>
  <cp:lastModifiedBy>Winsome</cp:lastModifiedBy>
  <cp:revision>501</cp:revision>
  <cp:lastPrinted>2014-08-18T11:31:35Z</cp:lastPrinted>
  <dcterms:created xsi:type="dcterms:W3CDTF">2011-07-18T01:25:54Z</dcterms:created>
  <dcterms:modified xsi:type="dcterms:W3CDTF">2014-08-19T12:06:33Z</dcterms:modified>
</cp:coreProperties>
</file>