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comments/comment2.xml" ContentType="application/vnd.openxmlformats-officedocument.presentationml.comments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tags/tag3.xml" ContentType="application/vnd.openxmlformats-officedocument.presentationml.tags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comments/comment1.xml" ContentType="application/vnd.openxmlformats-officedocument.presentationml.comments+xml"/>
  <Override PartName="/ppt/charts/chart10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454" r:id="rId2"/>
    <p:sldId id="554" r:id="rId3"/>
    <p:sldId id="559" r:id="rId4"/>
    <p:sldId id="561" r:id="rId5"/>
    <p:sldId id="563" r:id="rId6"/>
    <p:sldId id="629" r:id="rId7"/>
    <p:sldId id="631" r:id="rId8"/>
    <p:sldId id="569" r:id="rId9"/>
    <p:sldId id="619" r:id="rId10"/>
    <p:sldId id="572" r:id="rId11"/>
    <p:sldId id="574" r:id="rId12"/>
    <p:sldId id="576" r:id="rId13"/>
    <p:sldId id="620" r:id="rId14"/>
    <p:sldId id="584" r:id="rId15"/>
    <p:sldId id="586" r:id="rId16"/>
    <p:sldId id="588" r:id="rId17"/>
    <p:sldId id="587" r:id="rId18"/>
    <p:sldId id="592" r:id="rId19"/>
    <p:sldId id="594" r:id="rId20"/>
    <p:sldId id="597" r:id="rId21"/>
    <p:sldId id="601" r:id="rId22"/>
    <p:sldId id="630" r:id="rId23"/>
    <p:sldId id="621" r:id="rId24"/>
    <p:sldId id="622" r:id="rId25"/>
    <p:sldId id="624" r:id="rId26"/>
    <p:sldId id="627" r:id="rId27"/>
    <p:sldId id="628" r:id="rId2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NI" initials="CNI" lastIdx="9" clrIdx="0"/>
  <p:cmAuthor id="1" name="Antonio Marcio Buainain" initials="AMB" lastIdx="13" clrIdx="1"/>
  <p:cmAuthor id="2" name="Sony" initials="S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hiddenSlides="1" scaleToFitPaper="1"/>
  <p:clrMru>
    <a:srgbClr val="FFCC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Estilo Claro 2 - Ênfas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63" autoAdjust="0"/>
    <p:restoredTop sz="85860" autoAdjust="0"/>
  </p:normalViewPr>
  <p:slideViewPr>
    <p:cSldViewPr snapToGrid="0" snapToObjects="1" showGuides="1">
      <p:cViewPr>
        <p:scale>
          <a:sx n="70" d="100"/>
          <a:sy n="70" d="100"/>
        </p:scale>
        <p:origin x="-1596" y="-258"/>
      </p:cViewPr>
      <p:guideLst>
        <p:guide orient="horz" pos="4319"/>
        <p:guide orient="horz" pos="2463"/>
        <p:guide pos="28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ony\Documents\OR&#199;AMENTO%20FEDERAL\Calculos%20e%20tabelas%20Or&#231;amento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ony\Dropbox\CNI%202013-14\Bndes\DADOS%20PARA%20O%20TRABALHO\Dados%20bndes_revisado%20Solange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ony\Documents\CONSULTORIAS\CNI\CNI_6%20com%20Tuca\Dados%20para%20o%20trabalho\BNDES\Enviados%20por%20Fl&#225;via\Dados%20bndes_revisado%20Solange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ensi-filer02\iel\DI\03-ESCRIT&#211;RIO%20DE%20PROJETOS\POL&#205;TICA%20P&#218;BLICA\Agendas\Financiamento\Cronograma%20de%20Trabalho%20para%20Agenda%20de%20Financiamento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ensi-filer02\iel\DI\03-ESCRIT&#211;RIO%20DE%20PROJETOS\POL&#205;TICA%20P&#218;BLICA\Agendas\Financiamento\Cronograma%20de%20Trabalho%20para%20Agenda%20de%20Financiamento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ony\Documents\OR&#199;AMENTO%20FEDERAL\Calculos%20e%20tabelas%20Or&#231;amento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ony\Documents\OR&#199;AMENTO%20FEDERAL\Calculos%20e%20tabelas%20Or&#231;amento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ensi-filer02\iel\DI\03-ESCRIT&#211;RIO%20DE%20PROJETOS\POL&#205;TICA%20P&#218;BLICA\Agendas\Financiamento\Cronograma%20de%20Trabalho%20para%20Agenda%20de%20Financiamento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ony\Documents\CONSULTORIAS\CNI\CNI_6%20com%20Tuca\Dados%20para%20o%20trabalho\FINEP\dados%20para%20apresenta&#231;ao%20mei%20(3)_FernandaStiebler_14022014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ony\Documents\CONSULTORIAS\CNI\CNI_6%20com%20Tuca\Dados%20para%20o%20trabalho\FINEP\dados%20para%20apresenta&#231;ao%20mei%20(3)_FernandaStiebler_14022014.xls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ony\Documents\DADOS%20FINANCIAMENTO\FINEP_Dados%202013_ampliados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ony\Documents\CONSULTORIAS\CNI\CNI_6%20com%20Tuca\Dados%20para%20o%20trabalho\BNDES\Enviados%20por%20Fl&#225;via\Dados%20bndes_revisado%20Solange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ony\Dropbox\CNI%202013-14\Bndes\DADOS%20PARA%20O%20TRABALHO\C&#243;pia%20de%2020140131%20-%20Inova&#231;&#227;o%20-%20CNI%20-%20CONTRATAD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'MCTI e FNDCT'!$M$4</c:f>
              <c:strCache>
                <c:ptCount val="1"/>
                <c:pt idx="0">
                  <c:v>R$constantes de 2013</c:v>
                </c:pt>
              </c:strCache>
            </c:strRef>
          </c:tx>
          <c:dLbls>
            <c:numFmt formatCode="#,##0.0" sourceLinked="0"/>
            <c:txPr>
              <a:bodyPr/>
              <a:lstStyle/>
              <a:p>
                <a:pPr>
                  <a:defRPr sz="1050" b="1"/>
                </a:pPr>
                <a:endParaRPr lang="pt-BR"/>
              </a:p>
            </c:txPr>
            <c:showVal val="1"/>
          </c:dLbls>
          <c:cat>
            <c:numRef>
              <c:f>'MCTI e FNDCT'!$L$5:$L$18</c:f>
              <c:numCache>
                <c:formatCode>General</c:formatCode>
                <c:ptCount val="1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</c:numCache>
            </c:numRef>
          </c:cat>
          <c:val>
            <c:numRef>
              <c:f>'MCTI e FNDCT'!$M$5:$M$18</c:f>
              <c:numCache>
                <c:formatCode>#,##0</c:formatCode>
                <c:ptCount val="14"/>
                <c:pt idx="0">
                  <c:v>6329674587.0458088</c:v>
                </c:pt>
                <c:pt idx="1">
                  <c:v>5067614319.5678196</c:v>
                </c:pt>
                <c:pt idx="2">
                  <c:v>6063064522.8796673</c:v>
                </c:pt>
                <c:pt idx="3">
                  <c:v>6134332199.5155802</c:v>
                </c:pt>
                <c:pt idx="4">
                  <c:v>8234723946.8192387</c:v>
                </c:pt>
                <c:pt idx="5">
                  <c:v>7820842480.387641</c:v>
                </c:pt>
                <c:pt idx="6">
                  <c:v>7456541724.3533745</c:v>
                </c:pt>
                <c:pt idx="7">
                  <c:v>7749254537.7633924</c:v>
                </c:pt>
                <c:pt idx="8">
                  <c:v>7972086135.3702307</c:v>
                </c:pt>
                <c:pt idx="9">
                  <c:v>9109486700.5541134</c:v>
                </c:pt>
                <c:pt idx="10">
                  <c:v>8543187366.2398825</c:v>
                </c:pt>
                <c:pt idx="11">
                  <c:v>8954860311.5052013</c:v>
                </c:pt>
                <c:pt idx="12">
                  <c:v>9424086384</c:v>
                </c:pt>
                <c:pt idx="13">
                  <c:v>9520264850</c:v>
                </c:pt>
              </c:numCache>
            </c:numRef>
          </c:val>
        </c:ser>
        <c:axId val="48694016"/>
        <c:axId val="50225920"/>
      </c:barChart>
      <c:catAx>
        <c:axId val="486940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0"/>
            </a:pPr>
            <a:endParaRPr lang="pt-BR"/>
          </a:p>
        </c:txPr>
        <c:crossAx val="50225920"/>
        <c:crosses val="autoZero"/>
        <c:auto val="1"/>
        <c:lblAlgn val="ctr"/>
        <c:lblOffset val="100"/>
      </c:catAx>
      <c:valAx>
        <c:axId val="50225920"/>
        <c:scaling>
          <c:orientation val="minMax"/>
        </c:scaling>
        <c:delete val="1"/>
        <c:axPos val="l"/>
        <c:numFmt formatCode="#,##0.0" sourceLinked="0"/>
        <c:tickLblPos val="none"/>
        <c:crossAx val="48694016"/>
        <c:crosses val="autoZero"/>
        <c:crossBetween val="between"/>
        <c:dispUnits>
          <c:builtInUnit val="billions"/>
          <c:dispUnitsLbl>
            <c:layout/>
          </c:dispUnitsLbl>
        </c:dispUnits>
      </c:valAx>
    </c:plotArea>
    <c:plotVisOnly val="1"/>
    <c:dispBlanksAs val="gap"/>
  </c:chart>
  <c:spPr>
    <a:ln>
      <a:noFill/>
    </a:ln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 b="0"/>
            </a:pPr>
            <a:r>
              <a:rPr lang="pt-BR" b="0" dirty="0" smtClean="0"/>
              <a:t>Número</a:t>
            </a:r>
            <a:r>
              <a:rPr lang="pt-BR" b="0" baseline="0" dirty="0" smtClean="0"/>
              <a:t> de</a:t>
            </a:r>
            <a:r>
              <a:rPr lang="pt-BR" b="0" dirty="0" smtClean="0"/>
              <a:t> </a:t>
            </a:r>
            <a:r>
              <a:rPr lang="pt-BR" b="0" dirty="0"/>
              <a:t>Operações</a:t>
            </a:r>
          </a:p>
        </c:rich>
      </c:tx>
      <c:layout/>
      <c:overlay val="1"/>
    </c:title>
    <c:plotArea>
      <c:layout/>
      <c:barChart>
        <c:barDir val="col"/>
        <c:grouping val="clustered"/>
        <c:ser>
          <c:idx val="0"/>
          <c:order val="0"/>
          <c:tx>
            <c:strRef>
              <c:f>Crédito!$C$81</c:f>
              <c:strCache>
                <c:ptCount val="1"/>
                <c:pt idx="0">
                  <c:v>N. Operações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Val val="1"/>
          </c:dLbls>
          <c:cat>
            <c:numRef>
              <c:f>Crédito!$B$82:$B$86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Crédito!$C$82:$C$86</c:f>
              <c:numCache>
                <c:formatCode>#,##0</c:formatCode>
                <c:ptCount val="5"/>
                <c:pt idx="0">
                  <c:v>84</c:v>
                </c:pt>
                <c:pt idx="1">
                  <c:v>180</c:v>
                </c:pt>
                <c:pt idx="2">
                  <c:v>333</c:v>
                </c:pt>
                <c:pt idx="3">
                  <c:v>453</c:v>
                </c:pt>
                <c:pt idx="4">
                  <c:v>526</c:v>
                </c:pt>
              </c:numCache>
            </c:numRef>
          </c:val>
        </c:ser>
        <c:dLbls>
          <c:showVal val="1"/>
        </c:dLbls>
        <c:axId val="42343808"/>
        <c:axId val="42480768"/>
      </c:barChart>
      <c:catAx>
        <c:axId val="42343808"/>
        <c:scaling>
          <c:orientation val="minMax"/>
        </c:scaling>
        <c:axPos val="b"/>
        <c:numFmt formatCode="General" sourceLinked="1"/>
        <c:tickLblPos val="nextTo"/>
        <c:crossAx val="42480768"/>
        <c:crosses val="autoZero"/>
        <c:auto val="1"/>
        <c:lblAlgn val="ctr"/>
        <c:lblOffset val="100"/>
      </c:catAx>
      <c:valAx>
        <c:axId val="42480768"/>
        <c:scaling>
          <c:orientation val="minMax"/>
        </c:scaling>
        <c:delete val="1"/>
        <c:axPos val="l"/>
        <c:numFmt formatCode="#,##0" sourceLinked="1"/>
        <c:tickLblPos val="none"/>
        <c:crossAx val="42343808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100"/>
      </a:pPr>
      <a:endParaRPr lang="pt-B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 b="0"/>
            </a:pPr>
            <a:r>
              <a:rPr lang="pt-BR" dirty="0"/>
              <a:t>Valor (R$  </a:t>
            </a:r>
            <a:r>
              <a:rPr lang="pt-BR" dirty="0" smtClean="0"/>
              <a:t>milhões correntes</a:t>
            </a:r>
            <a:r>
              <a:rPr lang="pt-BR" dirty="0"/>
              <a:t>)</a:t>
            </a:r>
          </a:p>
        </c:rich>
      </c:tx>
      <c:layout>
        <c:manualLayout>
          <c:xMode val="edge"/>
          <c:yMode val="edge"/>
          <c:x val="0.33488767141078041"/>
          <c:y val="4.7073620795420705E-2"/>
        </c:manualLayout>
      </c:layout>
      <c:overlay val="1"/>
    </c:title>
    <c:plotArea>
      <c:layout/>
      <c:barChart>
        <c:barDir val="col"/>
        <c:grouping val="clustered"/>
        <c:ser>
          <c:idx val="0"/>
          <c:order val="0"/>
          <c:tx>
            <c:strRef>
              <c:f>Crédito!$C$68</c:f>
              <c:strCache>
                <c:ptCount val="1"/>
                <c:pt idx="0">
                  <c:v>Valor (R$  mil correntes)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Val val="1"/>
          </c:dLbls>
          <c:cat>
            <c:numRef>
              <c:f>Crédito!$B$69:$B$73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Crédito!$C$69:$C$73</c:f>
              <c:numCache>
                <c:formatCode>"R$"\ #,##0</c:formatCode>
                <c:ptCount val="5"/>
                <c:pt idx="0">
                  <c:v>783122.58</c:v>
                </c:pt>
                <c:pt idx="1">
                  <c:v>2574321.3099999987</c:v>
                </c:pt>
                <c:pt idx="2">
                  <c:v>4089519.6399999997</c:v>
                </c:pt>
                <c:pt idx="3">
                  <c:v>5298841.7200000007</c:v>
                </c:pt>
                <c:pt idx="4">
                  <c:v>5837869.9700000044</c:v>
                </c:pt>
              </c:numCache>
            </c:numRef>
          </c:val>
        </c:ser>
        <c:axId val="52053504"/>
        <c:axId val="52055040"/>
      </c:barChart>
      <c:catAx>
        <c:axId val="52053504"/>
        <c:scaling>
          <c:orientation val="minMax"/>
        </c:scaling>
        <c:axPos val="b"/>
        <c:numFmt formatCode="General" sourceLinked="1"/>
        <c:tickLblPos val="nextTo"/>
        <c:crossAx val="52055040"/>
        <c:crosses val="autoZero"/>
        <c:auto val="1"/>
        <c:lblAlgn val="ctr"/>
        <c:lblOffset val="100"/>
      </c:catAx>
      <c:valAx>
        <c:axId val="52055040"/>
        <c:scaling>
          <c:orientation val="minMax"/>
        </c:scaling>
        <c:delete val="1"/>
        <c:axPos val="l"/>
        <c:numFmt formatCode="&quot;R$&quot;\ #,##0" sourceLinked="1"/>
        <c:tickLblPos val="none"/>
        <c:crossAx val="52053504"/>
        <c:crosses val="autoZero"/>
        <c:crossBetween val="between"/>
        <c:dispUnits>
          <c:builtInUnit val="thousands"/>
          <c:dispUnitsLbl>
            <c:layout/>
          </c:dispUnitsLbl>
        </c:dispUnits>
      </c:valAx>
    </c:plotArea>
    <c:plotVisOnly val="1"/>
    <c:dispBlanksAs val="gap"/>
  </c:chart>
  <c:spPr>
    <a:ln>
      <a:noFill/>
    </a:ln>
  </c:spPr>
  <c:txPr>
    <a:bodyPr/>
    <a:lstStyle/>
    <a:p>
      <a:pPr>
        <a:defRPr sz="1100"/>
      </a:pPr>
      <a:endParaRPr lang="pt-B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/>
            </a:pPr>
            <a:r>
              <a:rPr lang="pt-BR" dirty="0" err="1" smtClean="0"/>
              <a:t>Seed</a:t>
            </a:r>
            <a:r>
              <a:rPr lang="pt-BR" baseline="0" dirty="0" smtClean="0"/>
              <a:t> Capital</a:t>
            </a:r>
            <a:endParaRPr lang="pt-BR" dirty="0"/>
          </a:p>
        </c:rich>
      </c:tx>
      <c:layout>
        <c:manualLayout>
          <c:xMode val="edge"/>
          <c:yMode val="edge"/>
          <c:x val="0.28668266429653166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0.22991764622493491"/>
          <c:y val="0.2243581868896905"/>
          <c:w val="0.53642950900962239"/>
          <c:h val="0.64570096644130981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chemeClr val="accent3">
                  <a:lumMod val="50000"/>
                </a:schemeClr>
              </a:solidFill>
            </c:spPr>
          </c:dPt>
          <c:dLbls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100" b="1"/>
                </a:pPr>
                <a:endParaRPr lang="pt-BR"/>
              </a:p>
            </c:txPr>
            <c:showVal val="1"/>
            <c:showLeaderLines val="1"/>
          </c:dLbls>
          <c:cat>
            <c:strRef>
              <c:f>Plan2!$G$27:$G$32</c:f>
              <c:strCache>
                <c:ptCount val="6"/>
                <c:pt idx="0">
                  <c:v>Fundos de Pensão </c:v>
                </c:pt>
                <c:pt idx="1">
                  <c:v>Bancos de Desenvolvimento</c:v>
                </c:pt>
                <c:pt idx="2">
                  <c:v>Instituições Financeiras</c:v>
                </c:pt>
                <c:pt idx="3">
                  <c:v>Estratégicos</c:v>
                </c:pt>
                <c:pt idx="4">
                  <c:v>Agências de Fomentos</c:v>
                </c:pt>
                <c:pt idx="5">
                  <c:v>Outros</c:v>
                </c:pt>
              </c:strCache>
            </c:strRef>
          </c:cat>
          <c:val>
            <c:numRef>
              <c:f>Plan2!$I$27:$I$32</c:f>
              <c:numCache>
                <c:formatCode>0%</c:formatCode>
                <c:ptCount val="6"/>
                <c:pt idx="0">
                  <c:v>2.0000000000000011E-2</c:v>
                </c:pt>
                <c:pt idx="1">
                  <c:v>0.77000000000000124</c:v>
                </c:pt>
                <c:pt idx="2">
                  <c:v>0</c:v>
                </c:pt>
                <c:pt idx="3">
                  <c:v>0</c:v>
                </c:pt>
                <c:pt idx="4">
                  <c:v>0.14000000000000001</c:v>
                </c:pt>
                <c:pt idx="5">
                  <c:v>7.0000000000000021E-2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/>
            </a:pPr>
            <a:r>
              <a:rPr lang="pt-BR" dirty="0" err="1" smtClean="0"/>
              <a:t>Venture</a:t>
            </a:r>
            <a:r>
              <a:rPr lang="pt-BR" dirty="0" smtClean="0"/>
              <a:t> Capital </a:t>
            </a:r>
          </a:p>
        </c:rich>
      </c:tx>
      <c:layout>
        <c:manualLayout>
          <c:xMode val="edge"/>
          <c:yMode val="edge"/>
          <c:x val="8.7882768068859946E-2"/>
          <c:y val="0.11722955594585466"/>
        </c:manualLayout>
      </c:layout>
      <c:overlay val="1"/>
    </c:title>
    <c:plotArea>
      <c:layout>
        <c:manualLayout>
          <c:layoutTarget val="inner"/>
          <c:xMode val="edge"/>
          <c:yMode val="edge"/>
          <c:x val="9.0462322729634087E-2"/>
          <c:y val="0.28805967602573068"/>
          <c:w val="0.24139399306125656"/>
          <c:h val="0.5017391428396405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2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200" b="1"/>
                </a:pPr>
                <a:endParaRPr lang="pt-BR"/>
              </a:p>
            </c:txPr>
            <c:showVal val="1"/>
            <c:showLeaderLines val="1"/>
          </c:dLbls>
          <c:cat>
            <c:strRef>
              <c:f>Plan2!$G$27:$G$32</c:f>
              <c:strCache>
                <c:ptCount val="6"/>
                <c:pt idx="0">
                  <c:v>Fundos de Pensão </c:v>
                </c:pt>
                <c:pt idx="1">
                  <c:v>Bancos de Desenvolvimento</c:v>
                </c:pt>
                <c:pt idx="2">
                  <c:v>Instituições Financeiras</c:v>
                </c:pt>
                <c:pt idx="3">
                  <c:v>Estratégicos</c:v>
                </c:pt>
                <c:pt idx="4">
                  <c:v>Agências de Fomentos</c:v>
                </c:pt>
                <c:pt idx="5">
                  <c:v>Outros</c:v>
                </c:pt>
              </c:strCache>
            </c:strRef>
          </c:cat>
          <c:val>
            <c:numRef>
              <c:f>Plan2!$H$27:$H$32</c:f>
              <c:numCache>
                <c:formatCode>0%</c:formatCode>
                <c:ptCount val="6"/>
                <c:pt idx="0">
                  <c:v>0.35000000000000031</c:v>
                </c:pt>
                <c:pt idx="1">
                  <c:v>0.47000000000000008</c:v>
                </c:pt>
                <c:pt idx="2">
                  <c:v>2.0000000000000011E-2</c:v>
                </c:pt>
                <c:pt idx="3">
                  <c:v>2.0000000000000011E-2</c:v>
                </c:pt>
                <c:pt idx="4">
                  <c:v>0.1</c:v>
                </c:pt>
                <c:pt idx="5">
                  <c:v>4.0000000000000022E-2</c:v>
                </c:pt>
              </c:numCache>
            </c:numRef>
          </c:val>
        </c:ser>
        <c:firstSliceAng val="0"/>
      </c:pieChart>
    </c:plotArea>
    <c:legend>
      <c:legendPos val="b"/>
      <c:layout>
        <c:manualLayout>
          <c:xMode val="edge"/>
          <c:yMode val="edge"/>
          <c:x val="0"/>
          <c:y val="0.79130034178667152"/>
          <c:w val="0.90621927506990496"/>
          <c:h val="0.18738519349589983"/>
        </c:manualLayout>
      </c:layout>
      <c:txPr>
        <a:bodyPr/>
        <a:lstStyle/>
        <a:p>
          <a:pPr>
            <a:defRPr sz="1200"/>
          </a:pPr>
          <a:endParaRPr lang="pt-BR"/>
        </a:p>
      </c:txPr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plotArea>
      <c:layout/>
      <c:barChart>
        <c:barDir val="col"/>
        <c:grouping val="clustered"/>
        <c:ser>
          <c:idx val="0"/>
          <c:order val="0"/>
          <c:tx>
            <c:strRef>
              <c:f>Plan1!$F$7:$F$8</c:f>
              <c:strCache>
                <c:ptCount val="1"/>
                <c:pt idx="0">
                  <c:v>N° de Operações </c:v>
                </c:pt>
              </c:strCache>
            </c:strRef>
          </c:tx>
          <c:dLbls>
            <c:txPr>
              <a:bodyPr/>
              <a:lstStyle/>
              <a:p>
                <a:pPr>
                  <a:defRPr sz="1100" b="1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Plan1!$E$9:$E$16</c:f>
              <c:strCach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até ago/2013 </c:v>
                </c:pt>
              </c:strCache>
            </c:strRef>
          </c:cat>
          <c:val>
            <c:numRef>
              <c:f>Plan1!$F$9:$F$16</c:f>
              <c:numCache>
                <c:formatCode>General</c:formatCode>
                <c:ptCount val="8"/>
                <c:pt idx="0">
                  <c:v>1</c:v>
                </c:pt>
                <c:pt idx="1">
                  <c:v>7</c:v>
                </c:pt>
                <c:pt idx="2">
                  <c:v>13</c:v>
                </c:pt>
                <c:pt idx="3">
                  <c:v>11</c:v>
                </c:pt>
                <c:pt idx="4">
                  <c:v>22</c:v>
                </c:pt>
                <c:pt idx="5">
                  <c:v>26</c:v>
                </c:pt>
                <c:pt idx="6">
                  <c:v>38</c:v>
                </c:pt>
                <c:pt idx="7">
                  <c:v>36</c:v>
                </c:pt>
              </c:numCache>
            </c:numRef>
          </c:val>
        </c:ser>
        <c:ser>
          <c:idx val="1"/>
          <c:order val="1"/>
          <c:tx>
            <c:strRef>
              <c:f>Plan1!$G$7:$G$8</c:f>
              <c:strCache>
                <c:ptCount val="1"/>
                <c:pt idx="0">
                  <c:v>Desembolsos - R$ mi</c:v>
                </c:pt>
              </c:strCache>
            </c:strRef>
          </c:tx>
          <c:dLbls>
            <c:txPr>
              <a:bodyPr/>
              <a:lstStyle/>
              <a:p>
                <a:pPr>
                  <a:defRPr sz="1100" b="1">
                    <a:solidFill>
                      <a:srgbClr val="FF0000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Plan1!$E$9:$E$16</c:f>
              <c:strCach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até ago/2013 </c:v>
                </c:pt>
              </c:strCache>
            </c:strRef>
          </c:cat>
          <c:val>
            <c:numRef>
              <c:f>Plan1!$G$9:$G$16</c:f>
              <c:numCache>
                <c:formatCode>General</c:formatCode>
                <c:ptCount val="8"/>
                <c:pt idx="0">
                  <c:v>2.8</c:v>
                </c:pt>
                <c:pt idx="1">
                  <c:v>20.6</c:v>
                </c:pt>
                <c:pt idx="2">
                  <c:v>60.6</c:v>
                </c:pt>
                <c:pt idx="3">
                  <c:v>23.5</c:v>
                </c:pt>
                <c:pt idx="4">
                  <c:v>40.300000000000004</c:v>
                </c:pt>
                <c:pt idx="5">
                  <c:v>40.800000000000004</c:v>
                </c:pt>
                <c:pt idx="6">
                  <c:v>99.6</c:v>
                </c:pt>
                <c:pt idx="7">
                  <c:v>81.400000000000006</c:v>
                </c:pt>
              </c:numCache>
            </c:numRef>
          </c:val>
        </c:ser>
        <c:overlap val="-64"/>
        <c:axId val="42743680"/>
        <c:axId val="42745216"/>
      </c:barChart>
      <c:catAx>
        <c:axId val="42743680"/>
        <c:scaling>
          <c:orientation val="minMax"/>
        </c:scaling>
        <c:axPos val="b"/>
        <c:tickLblPos val="nextTo"/>
        <c:crossAx val="42745216"/>
        <c:crosses val="autoZero"/>
        <c:auto val="1"/>
        <c:lblAlgn val="ctr"/>
        <c:lblOffset val="100"/>
      </c:catAx>
      <c:valAx>
        <c:axId val="42745216"/>
        <c:scaling>
          <c:orientation val="minMax"/>
        </c:scaling>
        <c:axPos val="l"/>
        <c:numFmt formatCode="General" sourceLinked="1"/>
        <c:tickLblPos val="nextTo"/>
        <c:crossAx val="427436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5695663345507327"/>
          <c:y val="0.85146799358413561"/>
          <c:w val="0.62488581486693862"/>
          <c:h val="8.371719160104997E-2"/>
        </c:manualLayout>
      </c:layout>
      <c:txPr>
        <a:bodyPr/>
        <a:lstStyle/>
        <a:p>
          <a:pPr>
            <a:defRPr sz="1100"/>
          </a:pPr>
          <a:endParaRPr lang="pt-BR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plotArea>
      <c:layout/>
      <c:barChart>
        <c:barDir val="col"/>
        <c:grouping val="clustered"/>
        <c:ser>
          <c:idx val="0"/>
          <c:order val="0"/>
          <c:tx>
            <c:strRef>
              <c:f>'MCTI e FNDCT'!$J$73</c:f>
              <c:strCache>
                <c:ptCount val="1"/>
                <c:pt idx="0">
                  <c:v>MCTI/OGU</c:v>
                </c:pt>
              </c:strCache>
            </c:strRef>
          </c:tx>
          <c:dLbls>
            <c:numFmt formatCode="0.0%" sourceLinked="0"/>
            <c:spPr>
              <a:ln>
                <a:noFill/>
              </a:ln>
            </c:spPr>
            <c:txPr>
              <a:bodyPr rot="-5400000" vert="horz"/>
              <a:lstStyle/>
              <a:p>
                <a:pPr>
                  <a:defRPr b="1">
                    <a:solidFill>
                      <a:schemeClr val="accent1"/>
                    </a:solidFill>
                  </a:defRPr>
                </a:pPr>
                <a:endParaRPr lang="pt-BR"/>
              </a:p>
            </c:txPr>
            <c:showVal val="1"/>
          </c:dLbls>
          <c:cat>
            <c:numRef>
              <c:f>'MCTI e FNDCT'!$I$74:$I$86</c:f>
              <c:numCache>
                <c:formatCode>General</c:formatCode>
                <c:ptCount val="1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</c:numCache>
            </c:numRef>
          </c:cat>
          <c:val>
            <c:numRef>
              <c:f>'MCTI e FNDCT'!$J$74:$J$86</c:f>
              <c:numCache>
                <c:formatCode>0.00%</c:formatCode>
                <c:ptCount val="13"/>
                <c:pt idx="0">
                  <c:v>2.7585075015528714E-2</c:v>
                </c:pt>
                <c:pt idx="1">
                  <c:v>1.9583713104171403E-2</c:v>
                </c:pt>
                <c:pt idx="2">
                  <c:v>2.5200238577240418E-2</c:v>
                </c:pt>
                <c:pt idx="3">
                  <c:v>2.3369471447889277E-2</c:v>
                </c:pt>
                <c:pt idx="4">
                  <c:v>2.4535499075396205E-2</c:v>
                </c:pt>
                <c:pt idx="5">
                  <c:v>2.3520218611027151E-2</c:v>
                </c:pt>
                <c:pt idx="6">
                  <c:v>2.1435093499357676E-2</c:v>
                </c:pt>
                <c:pt idx="7">
                  <c:v>2.2126771726156902E-2</c:v>
                </c:pt>
                <c:pt idx="8">
                  <c:v>2.0761286508093411E-2</c:v>
                </c:pt>
                <c:pt idx="9">
                  <c:v>2.3355300339489304E-2</c:v>
                </c:pt>
                <c:pt idx="10">
                  <c:v>1.8859170091727353E-2</c:v>
                </c:pt>
                <c:pt idx="11">
                  <c:v>1.8150524107189352E-2</c:v>
                </c:pt>
                <c:pt idx="12">
                  <c:v>1.9860780473737582E-2</c:v>
                </c:pt>
              </c:numCache>
            </c:numRef>
          </c:val>
        </c:ser>
        <c:ser>
          <c:idx val="1"/>
          <c:order val="1"/>
          <c:tx>
            <c:strRef>
              <c:f>'MCTI e FNDCT'!$L$73</c:f>
              <c:strCache>
                <c:ptCount val="1"/>
                <c:pt idx="0">
                  <c:v>MCTI (semFNDCT)/OGU</c:v>
                </c:pt>
              </c:strCache>
            </c:strRef>
          </c:tx>
          <c:dLbls>
            <c:numFmt formatCode="0.0%" sourceLinked="0"/>
            <c:txPr>
              <a:bodyPr rot="-5400000" vert="horz"/>
              <a:lstStyle/>
              <a:p>
                <a:pPr>
                  <a:defRPr b="1" i="0">
                    <a:solidFill>
                      <a:srgbClr val="C00000"/>
                    </a:solidFill>
                  </a:defRPr>
                </a:pPr>
                <a:endParaRPr lang="pt-BR"/>
              </a:p>
            </c:txPr>
            <c:showVal val="1"/>
          </c:dLbls>
          <c:cat>
            <c:numRef>
              <c:f>'MCTI e FNDCT'!$I$74:$I$86</c:f>
              <c:numCache>
                <c:formatCode>General</c:formatCode>
                <c:ptCount val="1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</c:numCache>
            </c:numRef>
          </c:cat>
          <c:val>
            <c:numRef>
              <c:f>'MCTI e FNDCT'!$L$74:$L$86</c:f>
              <c:numCache>
                <c:formatCode>0.00%</c:formatCode>
                <c:ptCount val="13"/>
                <c:pt idx="0">
                  <c:v>2.3563124734756177E-2</c:v>
                </c:pt>
                <c:pt idx="1">
                  <c:v>1.6440596839128251E-2</c:v>
                </c:pt>
                <c:pt idx="2">
                  <c:v>1.9241628441204545E-2</c:v>
                </c:pt>
                <c:pt idx="3">
                  <c:v>1.8378297600664506E-2</c:v>
                </c:pt>
                <c:pt idx="4">
                  <c:v>1.9170003306834809E-2</c:v>
                </c:pt>
                <c:pt idx="5">
                  <c:v>1.7411902644429711E-2</c:v>
                </c:pt>
                <c:pt idx="6">
                  <c:v>1.4440555335605964E-2</c:v>
                </c:pt>
                <c:pt idx="7">
                  <c:v>1.4597518289543801E-2</c:v>
                </c:pt>
                <c:pt idx="8">
                  <c:v>1.4567815229157051E-2</c:v>
                </c:pt>
                <c:pt idx="9">
                  <c:v>1.4908058764755733E-2</c:v>
                </c:pt>
                <c:pt idx="10">
                  <c:v>1.3156250304373899E-2</c:v>
                </c:pt>
                <c:pt idx="11">
                  <c:v>1.3083635714552054E-2</c:v>
                </c:pt>
                <c:pt idx="12">
                  <c:v>1.3337982329135604E-2</c:v>
                </c:pt>
              </c:numCache>
            </c:numRef>
          </c:val>
        </c:ser>
        <c:gapWidth val="260"/>
        <c:overlap val="-50"/>
        <c:axId val="51320704"/>
        <c:axId val="51322240"/>
      </c:barChart>
      <c:catAx>
        <c:axId val="51320704"/>
        <c:scaling>
          <c:orientation val="minMax"/>
        </c:scaling>
        <c:axPos val="b"/>
        <c:numFmt formatCode="General" sourceLinked="1"/>
        <c:majorTickMark val="none"/>
        <c:tickLblPos val="nextTo"/>
        <c:crossAx val="51322240"/>
        <c:crosses val="autoZero"/>
        <c:auto val="1"/>
        <c:lblAlgn val="ctr"/>
        <c:lblOffset val="100"/>
      </c:catAx>
      <c:valAx>
        <c:axId val="51322240"/>
        <c:scaling>
          <c:orientation val="minMax"/>
        </c:scaling>
        <c:delete val="1"/>
        <c:axPos val="l"/>
        <c:numFmt formatCode="0.0%" sourceLinked="0"/>
        <c:majorTickMark val="none"/>
        <c:tickLblPos val="none"/>
        <c:crossAx val="513207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4659127533684438"/>
          <c:y val="0.92879207181980261"/>
          <c:w val="0.53693488316040805"/>
          <c:h val="6.3250891031244899E-2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200"/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'MCTI e FNDCT'!$T$28</c:f>
              <c:strCache>
                <c:ptCount val="1"/>
                <c:pt idx="0">
                  <c:v>FNDCT</c:v>
                </c:pt>
              </c:strCache>
            </c:strRef>
          </c:tx>
          <c:dLbls>
            <c:numFmt formatCode="#,##0.0" sourceLinked="0"/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Val val="1"/>
          </c:dLbls>
          <c:cat>
            <c:numRef>
              <c:f>'MCTI e FNDCT'!$S$29:$S$42</c:f>
              <c:numCache>
                <c:formatCode>General</c:formatCode>
                <c:ptCount val="1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</c:numCache>
            </c:numRef>
          </c:cat>
          <c:val>
            <c:numRef>
              <c:f>'MCTI e FNDCT'!$T$29:$T$42</c:f>
              <c:numCache>
                <c:formatCode>#,##0</c:formatCode>
                <c:ptCount val="14"/>
                <c:pt idx="0">
                  <c:v>1798313150.7958102</c:v>
                </c:pt>
                <c:pt idx="1">
                  <c:v>1492973222.0075898</c:v>
                </c:pt>
                <c:pt idx="2">
                  <c:v>2330211843.8437996</c:v>
                </c:pt>
                <c:pt idx="3">
                  <c:v>2354480482.2064199</c:v>
                </c:pt>
                <c:pt idx="4">
                  <c:v>2677831678.6645517</c:v>
                </c:pt>
                <c:pt idx="5">
                  <c:v>3165378560.1876903</c:v>
                </c:pt>
                <c:pt idx="6">
                  <c:v>2961831285.6956</c:v>
                </c:pt>
                <c:pt idx="7">
                  <c:v>3641559550.64887</c:v>
                </c:pt>
                <c:pt idx="8">
                  <c:v>3433837439.7723999</c:v>
                </c:pt>
                <c:pt idx="9">
                  <c:v>3295941018.1106505</c:v>
                </c:pt>
                <c:pt idx="10">
                  <c:v>3233442525.2594795</c:v>
                </c:pt>
                <c:pt idx="11">
                  <c:v>2970398495.7941012</c:v>
                </c:pt>
                <c:pt idx="12">
                  <c:v>3419180152</c:v>
                </c:pt>
                <c:pt idx="13">
                  <c:v>3421853202.9999995</c:v>
                </c:pt>
              </c:numCache>
            </c:numRef>
          </c:val>
        </c:ser>
        <c:dLbls>
          <c:showVal val="1"/>
        </c:dLbls>
        <c:gapWidth val="75"/>
        <c:axId val="52078848"/>
        <c:axId val="52080640"/>
      </c:barChart>
      <c:catAx>
        <c:axId val="5207884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900"/>
            </a:pPr>
            <a:endParaRPr lang="pt-BR"/>
          </a:p>
        </c:txPr>
        <c:crossAx val="52080640"/>
        <c:crosses val="autoZero"/>
        <c:auto val="1"/>
        <c:lblAlgn val="ctr"/>
        <c:lblOffset val="100"/>
      </c:catAx>
      <c:valAx>
        <c:axId val="52080640"/>
        <c:scaling>
          <c:orientation val="minMax"/>
        </c:scaling>
        <c:delete val="1"/>
        <c:axPos val="l"/>
        <c:numFmt formatCode="#,##0.0" sourceLinked="0"/>
        <c:majorTickMark val="none"/>
        <c:tickLblPos val="none"/>
        <c:crossAx val="52078848"/>
        <c:crosses val="autoZero"/>
        <c:crossBetween val="between"/>
        <c:dispUnits>
          <c:builtInUnit val="billions"/>
        </c:dispUnits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1"/>
            <c:spPr>
              <a:solidFill>
                <a:schemeClr val="bg2">
                  <a:lumMod val="50000"/>
                </a:schemeClr>
              </a:solidFill>
            </c:spPr>
          </c:dPt>
          <c:dPt>
            <c:idx val="2"/>
            <c:spPr>
              <a:solidFill>
                <a:schemeClr val="accent2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0.11827857215187794"/>
                  <c:y val="-0.18843767760762184"/>
                </c:manualLayout>
              </c:layout>
              <c:showVal val="1"/>
            </c:dLbl>
            <c:dLbl>
              <c:idx val="1"/>
              <c:layout>
                <c:manualLayout>
                  <c:x val="0.11984112058757276"/>
                  <c:y val="6.1460672966607122E-2"/>
                </c:manualLayout>
              </c:layout>
              <c:showVal val="1"/>
            </c:dLbl>
            <c:numFmt formatCode="0.0%" sourceLinked="0"/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Val val="1"/>
            <c:showLeaderLines val="1"/>
          </c:dLbls>
          <c:cat>
            <c:strRef>
              <c:f>Plan2!$C$5:$C$7</c:f>
              <c:strCache>
                <c:ptCount val="3"/>
                <c:pt idx="0">
                  <c:v>Convênios com ICTs</c:v>
                </c:pt>
                <c:pt idx="1">
                  <c:v>Subvenção </c:v>
                </c:pt>
                <c:pt idx="2">
                  <c:v>Projetos Cooperativos (ICTS e Empresa)</c:v>
                </c:pt>
              </c:strCache>
            </c:strRef>
          </c:cat>
          <c:val>
            <c:numRef>
              <c:f>Plan2!$B$5:$B$7</c:f>
              <c:numCache>
                <c:formatCode>0.00%</c:formatCode>
                <c:ptCount val="3"/>
                <c:pt idx="0">
                  <c:v>0.7110000000000003</c:v>
                </c:pt>
                <c:pt idx="1">
                  <c:v>0.17500000000000004</c:v>
                </c:pt>
                <c:pt idx="2">
                  <c:v>0.114</c:v>
                </c:pt>
              </c:numCache>
            </c:numRef>
          </c:val>
        </c:ser>
        <c:firstSliceAng val="0"/>
      </c:pieChart>
    </c:plotArea>
    <c:legend>
      <c:legendPos val="l"/>
      <c:legendEntry>
        <c:idx val="0"/>
        <c:txPr>
          <a:bodyPr/>
          <a:lstStyle/>
          <a:p>
            <a:pPr>
              <a:defRPr sz="1600" b="1"/>
            </a:pPr>
            <a:endParaRPr lang="pt-BR"/>
          </a:p>
        </c:txPr>
      </c:legendEntry>
      <c:legendEntry>
        <c:idx val="1"/>
        <c:txPr>
          <a:bodyPr/>
          <a:lstStyle/>
          <a:p>
            <a:pPr>
              <a:defRPr sz="1600" b="1"/>
            </a:pPr>
            <a:endParaRPr lang="pt-BR"/>
          </a:p>
        </c:txPr>
      </c:legendEntry>
      <c:legendEntry>
        <c:idx val="2"/>
        <c:txPr>
          <a:bodyPr/>
          <a:lstStyle/>
          <a:p>
            <a:pPr>
              <a:defRPr sz="1600" b="1"/>
            </a:pPr>
            <a:endParaRPr lang="pt-BR"/>
          </a:p>
        </c:txPr>
      </c:legendEntry>
      <c:layout>
        <c:manualLayout>
          <c:xMode val="edge"/>
          <c:yMode val="edge"/>
          <c:x val="6.8238790301081473E-2"/>
          <c:y val="0.17372347005762126"/>
          <c:w val="0.3061463820559398"/>
          <c:h val="0.62067752897914974"/>
        </c:manualLayout>
      </c:layout>
      <c:txPr>
        <a:bodyPr/>
        <a:lstStyle/>
        <a:p>
          <a:pPr>
            <a:defRPr sz="1600"/>
          </a:pPr>
          <a:endParaRPr lang="pt-BR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CONVÊNIOS!$G$27</c:f>
              <c:strCache>
                <c:ptCount val="1"/>
                <c:pt idx="0">
                  <c:v>Convênios</c:v>
                </c:pt>
              </c:strCache>
            </c:strRef>
          </c:tx>
          <c:dLbls>
            <c:dLbl>
              <c:idx val="5"/>
              <c:layout>
                <c:manualLayout>
                  <c:x val="-2.0062194558353511E-2"/>
                  <c:y val="-5.6726310052750671E-17"/>
                </c:manualLayout>
              </c:layout>
              <c:showVal val="1"/>
            </c:dLbl>
            <c:numFmt formatCode="#,##0" sourceLinked="0"/>
            <c:txPr>
              <a:bodyPr/>
              <a:lstStyle/>
              <a:p>
                <a:pPr>
                  <a:defRPr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pt-BR"/>
              </a:p>
            </c:txPr>
            <c:showVal val="1"/>
          </c:dLbls>
          <c:cat>
            <c:numRef>
              <c:f>CONVÊNIOS!$F$28:$F$39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CONVÊNIOS!$G$28:$G$39</c:f>
              <c:numCache>
                <c:formatCode>_(* #,##0.0_);_(* \(#,##0.0\);_(* "-"??_);_(@_)</c:formatCode>
                <c:ptCount val="12"/>
                <c:pt idx="0">
                  <c:v>200.10999999999999</c:v>
                </c:pt>
                <c:pt idx="1">
                  <c:v>198.28</c:v>
                </c:pt>
                <c:pt idx="2">
                  <c:v>552.88</c:v>
                </c:pt>
                <c:pt idx="3">
                  <c:v>577.62</c:v>
                </c:pt>
                <c:pt idx="4">
                  <c:v>929.55</c:v>
                </c:pt>
                <c:pt idx="5">
                  <c:v>514.26</c:v>
                </c:pt>
                <c:pt idx="6">
                  <c:v>846.99</c:v>
                </c:pt>
                <c:pt idx="7">
                  <c:v>915.08</c:v>
                </c:pt>
                <c:pt idx="8">
                  <c:v>1268.6799999999998</c:v>
                </c:pt>
                <c:pt idx="9">
                  <c:v>448.32</c:v>
                </c:pt>
                <c:pt idx="10">
                  <c:v>1310.25</c:v>
                </c:pt>
                <c:pt idx="11">
                  <c:v>1283.73</c:v>
                </c:pt>
              </c:numCache>
            </c:numRef>
          </c:val>
        </c:ser>
        <c:ser>
          <c:idx val="1"/>
          <c:order val="1"/>
          <c:tx>
            <c:strRef>
              <c:f>CONVÊNIOS!$H$27</c:f>
              <c:strCache>
                <c:ptCount val="1"/>
                <c:pt idx="0">
                  <c:v>Subvenção</c:v>
                </c:pt>
              </c:strCache>
            </c:strRef>
          </c:tx>
          <c:dLbls>
            <c:numFmt formatCode="#,##0" sourceLinked="0"/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pt-BR"/>
              </a:p>
            </c:txPr>
            <c:showVal val="1"/>
          </c:dLbls>
          <c:cat>
            <c:numRef>
              <c:f>CONVÊNIOS!$F$28:$F$39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CONVÊNIOS!$H$28:$H$39</c:f>
              <c:numCache>
                <c:formatCode>General</c:formatCode>
                <c:ptCount val="12"/>
                <c:pt idx="5" formatCode="_(* #,##0.00_);_(* \(#,##0.00\);_(* &quot;-&quot;??_);_(@_)">
                  <c:v>516.5</c:v>
                </c:pt>
                <c:pt idx="6" formatCode="_(* #,##0.00_);_(* \(#,##0.00\);_(* &quot;-&quot;??_);_(@_)">
                  <c:v>394.52</c:v>
                </c:pt>
                <c:pt idx="7" formatCode="_(* #,##0.00_);_(* \(#,##0.00\);_(* &quot;-&quot;??_);_(@_)">
                  <c:v>432.40999999999963</c:v>
                </c:pt>
                <c:pt idx="8" formatCode="_(* #,##0.00_);_(* \(#,##0.00\);_(* &quot;-&quot;??_);_(@_)">
                  <c:v>522.58000000000004</c:v>
                </c:pt>
                <c:pt idx="9" formatCode="_(* #,##0.00_);_(* \(#,##0.00\);_(* &quot;-&quot;??_);_(@_)">
                  <c:v>182.94</c:v>
                </c:pt>
                <c:pt idx="10" formatCode="_(* #,##0.00_);_(* \(#,##0.00\);_(* &quot;-&quot;??_);_(@_)">
                  <c:v>64.11</c:v>
                </c:pt>
                <c:pt idx="11" formatCode="_(* #,##0.00_);_(* \(#,##0.00\);_(* &quot;-&quot;??_);_(@_)">
                  <c:v>120</c:v>
                </c:pt>
              </c:numCache>
            </c:numRef>
          </c:val>
        </c:ser>
        <c:ser>
          <c:idx val="2"/>
          <c:order val="2"/>
          <c:tx>
            <c:strRef>
              <c:f>CONVÊNIOS!$I$27</c:f>
              <c:strCache>
                <c:ptCount val="1"/>
                <c:pt idx="0">
                  <c:v>Cooperativos</c:v>
                </c:pt>
              </c:strCache>
            </c:strRef>
          </c:tx>
          <c:spPr>
            <a:solidFill>
              <a:schemeClr val="accent3"/>
            </a:solidFill>
          </c:spPr>
          <c:dLbls>
            <c:numFmt formatCode="#,##0" sourceLinked="0"/>
            <c:txPr>
              <a:bodyPr/>
              <a:lstStyle/>
              <a:p>
                <a:pPr>
                  <a:defRPr>
                    <a:solidFill>
                      <a:schemeClr val="accent3">
                        <a:lumMod val="50000"/>
                      </a:schemeClr>
                    </a:solidFill>
                  </a:defRPr>
                </a:pPr>
                <a:endParaRPr lang="pt-BR"/>
              </a:p>
            </c:txPr>
            <c:showVal val="1"/>
          </c:dLbls>
          <c:cat>
            <c:numRef>
              <c:f>CONVÊNIOS!$F$28:$F$39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CONVÊNIOS!$I$28:$I$39</c:f>
              <c:numCache>
                <c:formatCode>_(* #,##0.0_);_(* \(#,##0.0\);_(* "-"??_);_(@_)</c:formatCode>
                <c:ptCount val="12"/>
                <c:pt idx="0">
                  <c:v>84.6</c:v>
                </c:pt>
                <c:pt idx="1">
                  <c:v>189.1</c:v>
                </c:pt>
                <c:pt idx="2">
                  <c:v>150.69999999999999</c:v>
                </c:pt>
                <c:pt idx="3">
                  <c:v>154</c:v>
                </c:pt>
                <c:pt idx="4">
                  <c:v>216.2</c:v>
                </c:pt>
                <c:pt idx="5">
                  <c:v>75.400000000000006</c:v>
                </c:pt>
                <c:pt idx="6">
                  <c:v>101.2</c:v>
                </c:pt>
                <c:pt idx="7">
                  <c:v>92.1</c:v>
                </c:pt>
                <c:pt idx="8">
                  <c:v>135.80000000000001</c:v>
                </c:pt>
                <c:pt idx="9">
                  <c:v>41.3</c:v>
                </c:pt>
                <c:pt idx="10">
                  <c:v>137.5</c:v>
                </c:pt>
                <c:pt idx="11">
                  <c:v>74.7</c:v>
                </c:pt>
              </c:numCache>
            </c:numRef>
          </c:val>
        </c:ser>
        <c:dLbls>
          <c:showVal val="1"/>
        </c:dLbls>
        <c:gapWidth val="75"/>
        <c:overlap val="-84"/>
        <c:axId val="33658368"/>
        <c:axId val="33659904"/>
      </c:barChart>
      <c:catAx>
        <c:axId val="33658368"/>
        <c:scaling>
          <c:orientation val="minMax"/>
        </c:scaling>
        <c:axPos val="b"/>
        <c:numFmt formatCode="General" sourceLinked="1"/>
        <c:majorTickMark val="none"/>
        <c:tickLblPos val="nextTo"/>
        <c:crossAx val="33659904"/>
        <c:crosses val="autoZero"/>
        <c:auto val="1"/>
        <c:lblAlgn val="ctr"/>
        <c:lblOffset val="100"/>
      </c:catAx>
      <c:valAx>
        <c:axId val="33659904"/>
        <c:scaling>
          <c:orientation val="minMax"/>
        </c:scaling>
        <c:axPos val="l"/>
        <c:numFmt formatCode="_(* #,##0.0_);_(* \(#,##0.0\);_(* &quot;-&quot;??_);_(@_)" sourceLinked="1"/>
        <c:majorTickMark val="none"/>
        <c:tickLblPos val="nextTo"/>
        <c:crossAx val="33658368"/>
        <c:crosses val="autoZero"/>
        <c:crossBetween val="between"/>
      </c:valAx>
    </c:plotArea>
    <c:legend>
      <c:legendPos val="b"/>
      <c:layout/>
    </c:legend>
    <c:plotVisOnly val="1"/>
    <c:dispBlanksAs val="gap"/>
  </c:chart>
  <c:spPr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plotArea>
      <c:layout/>
      <c:barChart>
        <c:barDir val="col"/>
        <c:grouping val="clustered"/>
        <c:ser>
          <c:idx val="0"/>
          <c:order val="0"/>
          <c:tx>
            <c:strRef>
              <c:f>SUBVENÇÂO!$H$4</c:f>
              <c:strCache>
                <c:ptCount val="1"/>
                <c:pt idx="0">
                  <c:v>NÚMERO DE PROJETOS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rgbClr val="0070C0"/>
                    </a:solidFill>
                  </a:defRPr>
                </a:pPr>
                <a:endParaRPr lang="pt-BR"/>
              </a:p>
            </c:txPr>
            <c:showVal val="1"/>
          </c:dLbls>
          <c:cat>
            <c:numRef>
              <c:f>SUBVENÇÂO!$G$5:$G$11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SUBVENÇÂO!$H$5:$H$11</c:f>
              <c:numCache>
                <c:formatCode>General</c:formatCode>
                <c:ptCount val="7"/>
                <c:pt idx="0">
                  <c:v>215</c:v>
                </c:pt>
                <c:pt idx="1">
                  <c:v>139</c:v>
                </c:pt>
                <c:pt idx="2">
                  <c:v>212</c:v>
                </c:pt>
                <c:pt idx="3">
                  <c:v>250</c:v>
                </c:pt>
                <c:pt idx="4">
                  <c:v>88</c:v>
                </c:pt>
                <c:pt idx="5">
                  <c:v>48</c:v>
                </c:pt>
                <c:pt idx="6">
                  <c:v>37</c:v>
                </c:pt>
              </c:numCache>
            </c:numRef>
          </c:val>
        </c:ser>
        <c:ser>
          <c:idx val="1"/>
          <c:order val="1"/>
          <c:tx>
            <c:strRef>
              <c:f>SUBVENÇÂO!$I$4</c:f>
              <c:strCache>
                <c:ptCount val="1"/>
                <c:pt idx="0">
                  <c:v>VALOR CONTRATADO</c:v>
                </c:pt>
              </c:strCache>
            </c:strRef>
          </c:tx>
          <c:dLbls>
            <c:numFmt formatCode="#,##0.0" sourceLinked="0"/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pt-BR"/>
              </a:p>
            </c:txPr>
            <c:showVal val="1"/>
          </c:dLbls>
          <c:cat>
            <c:numRef>
              <c:f>SUBVENÇÂO!$G$5:$G$11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SUBVENÇÂO!$I$5:$I$11</c:f>
              <c:numCache>
                <c:formatCode>#,##0.00</c:formatCode>
                <c:ptCount val="7"/>
                <c:pt idx="0">
                  <c:v>516.5</c:v>
                </c:pt>
                <c:pt idx="1">
                  <c:v>394.52</c:v>
                </c:pt>
                <c:pt idx="2">
                  <c:v>432.40999999999963</c:v>
                </c:pt>
                <c:pt idx="3">
                  <c:v>522.58000000000004</c:v>
                </c:pt>
                <c:pt idx="4">
                  <c:v>182.94</c:v>
                </c:pt>
                <c:pt idx="5">
                  <c:v>64.11</c:v>
                </c:pt>
                <c:pt idx="6">
                  <c:v>120</c:v>
                </c:pt>
              </c:numCache>
            </c:numRef>
          </c:val>
        </c:ser>
        <c:dLbls>
          <c:showVal val="1"/>
        </c:dLbls>
        <c:gapWidth val="75"/>
        <c:axId val="42066688"/>
        <c:axId val="42068224"/>
      </c:barChart>
      <c:catAx>
        <c:axId val="42066688"/>
        <c:scaling>
          <c:orientation val="minMax"/>
        </c:scaling>
        <c:axPos val="b"/>
        <c:numFmt formatCode="General" sourceLinked="1"/>
        <c:majorTickMark val="none"/>
        <c:tickLblPos val="nextTo"/>
        <c:crossAx val="42068224"/>
        <c:crosses val="autoZero"/>
        <c:auto val="1"/>
        <c:lblAlgn val="ctr"/>
        <c:lblOffset val="100"/>
      </c:catAx>
      <c:valAx>
        <c:axId val="42068224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9525">
            <a:noFill/>
          </a:ln>
        </c:spPr>
        <c:crossAx val="420666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1600668620375502"/>
          <c:y val="0.90122124673485893"/>
          <c:w val="0.80374122604676634"/>
          <c:h val="7.41690845719985E-2"/>
        </c:manualLayout>
      </c:layout>
      <c:txPr>
        <a:bodyPr/>
        <a:lstStyle/>
        <a:p>
          <a:pPr>
            <a:defRPr sz="1100" b="1"/>
          </a:pPr>
          <a:endParaRPr lang="pt-BR"/>
        </a:p>
      </c:txPr>
    </c:legend>
    <c:plotVisOnly val="1"/>
    <c:dispBlanksAs val="gap"/>
  </c:chart>
  <c:spPr>
    <a:ln>
      <a:noFill/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7.6341811496044548E-2"/>
          <c:y val="3.8715210505065864E-2"/>
          <c:w val="0.87890609210972315"/>
          <c:h val="0.74131973141195651"/>
        </c:manualLayout>
      </c:layout>
      <c:barChart>
        <c:barDir val="col"/>
        <c:grouping val="clustered"/>
        <c:ser>
          <c:idx val="0"/>
          <c:order val="0"/>
          <c:tx>
            <c:strRef>
              <c:f>crédito!$B$43</c:f>
              <c:strCache>
                <c:ptCount val="1"/>
                <c:pt idx="0">
                  <c:v>R$ milhões correntes</c:v>
                </c:pt>
              </c:strCache>
            </c:strRef>
          </c:tx>
          <c:dLbls>
            <c:dLbl>
              <c:idx val="0"/>
              <c:layout>
                <c:manualLayout>
                  <c:x val="4.0892447068430525E-3"/>
                  <c:y val="-4.3016900561183534E-3"/>
                </c:manualLayout>
              </c:layout>
              <c:showVal val="1"/>
            </c:dLbl>
            <c:dLbl>
              <c:idx val="1"/>
              <c:layout>
                <c:manualLayout>
                  <c:x val="8.1784894136860721E-3"/>
                  <c:y val="-2.1508450280592128E-2"/>
                </c:manualLayout>
              </c:layout>
              <c:showVal val="1"/>
            </c:dLbl>
            <c:dLbl>
              <c:idx val="2"/>
              <c:layout>
                <c:manualLayout>
                  <c:x val="6.1338670602645411E-3"/>
                  <c:y val="-3.8715210505065933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1.2905070168355246E-2"/>
                </c:manualLayout>
              </c:layout>
              <c:showVal val="1"/>
            </c:dLbl>
            <c:dLbl>
              <c:idx val="4"/>
              <c:layout>
                <c:manualLayout>
                  <c:x val="1.0223111767107588E-2"/>
                  <c:y val="-1.7206760224473705E-2"/>
                </c:manualLayout>
              </c:layout>
              <c:showVal val="1"/>
            </c:dLbl>
            <c:dLbl>
              <c:idx val="5"/>
              <c:layout>
                <c:manualLayout>
                  <c:x val="8.1784894136860721E-3"/>
                  <c:y val="-1.2905070168355322E-2"/>
                </c:manualLayout>
              </c:layout>
              <c:showVal val="1"/>
            </c:dLbl>
            <c:dLbl>
              <c:idx val="6"/>
              <c:layout>
                <c:manualLayout>
                  <c:x val="8.178489413686001E-3"/>
                  <c:y val="-1.2905070168355322E-2"/>
                </c:manualLayout>
              </c:layout>
              <c:showVal val="1"/>
            </c:dLbl>
            <c:dLbl>
              <c:idx val="7"/>
              <c:layout>
                <c:manualLayout>
                  <c:x val="1.8401601180793557E-2"/>
                  <c:y val="-3.441352044894741E-2"/>
                </c:manualLayout>
              </c:layout>
              <c:showVal val="1"/>
            </c:dLbl>
            <c:dLbl>
              <c:idx val="8"/>
              <c:layout>
                <c:manualLayout>
                  <c:x val="-2.0446223534215146E-3"/>
                  <c:y val="-1.7206760224473705E-2"/>
                </c:manualLayout>
              </c:layout>
              <c:showVal val="1"/>
            </c:dLbl>
            <c:numFmt formatCode="#,##0" sourceLinked="0"/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Val val="1"/>
          </c:dLbls>
          <c:cat>
            <c:numRef>
              <c:f>crédito!$A$44:$A$52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crédito!$B$44:$B$52</c:f>
              <c:numCache>
                <c:formatCode>#,##0</c:formatCode>
                <c:ptCount val="9"/>
                <c:pt idx="0">
                  <c:v>574</c:v>
                </c:pt>
                <c:pt idx="1">
                  <c:v>571</c:v>
                </c:pt>
                <c:pt idx="2">
                  <c:v>675</c:v>
                </c:pt>
                <c:pt idx="3">
                  <c:v>575</c:v>
                </c:pt>
                <c:pt idx="4">
                  <c:v>1679</c:v>
                </c:pt>
                <c:pt idx="5">
                  <c:v>1510</c:v>
                </c:pt>
                <c:pt idx="6">
                  <c:v>1992</c:v>
                </c:pt>
                <c:pt idx="7">
                  <c:v>2639</c:v>
                </c:pt>
                <c:pt idx="8">
                  <c:v>6270</c:v>
                </c:pt>
              </c:numCache>
            </c:numRef>
          </c:val>
        </c:ser>
        <c:dLbls>
          <c:showVal val="1"/>
        </c:dLbls>
        <c:gapWidth val="75"/>
        <c:axId val="42128896"/>
        <c:axId val="42130432"/>
      </c:barChart>
      <c:catAx>
        <c:axId val="42128896"/>
        <c:scaling>
          <c:orientation val="minMax"/>
        </c:scaling>
        <c:axPos val="b"/>
        <c:numFmt formatCode="General" sourceLinked="1"/>
        <c:majorTickMark val="none"/>
        <c:tickLblPos val="nextTo"/>
        <c:crossAx val="42130432"/>
        <c:crosses val="autoZero"/>
        <c:auto val="1"/>
        <c:lblAlgn val="ctr"/>
        <c:lblOffset val="100"/>
      </c:catAx>
      <c:valAx>
        <c:axId val="42130432"/>
        <c:scaling>
          <c:orientation val="minMax"/>
        </c:scaling>
        <c:delete val="1"/>
        <c:axPos val="l"/>
        <c:numFmt formatCode="#,##0" sourceLinked="1"/>
        <c:majorTickMark val="none"/>
        <c:tickLblPos val="none"/>
        <c:crossAx val="421288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5320441799991938"/>
          <c:y val="0.35438982389490697"/>
          <c:w val="0.23784560557528298"/>
          <c:h val="7.7787088697461829E-2"/>
        </c:manualLayout>
      </c:layout>
    </c:legend>
    <c:plotVisOnly val="1"/>
    <c:dispBlanksAs val="gap"/>
  </c:chart>
  <c:spPr>
    <a:ln>
      <a:noFill/>
    </a:ln>
  </c:sp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2693099569506772"/>
          <c:y val="0.14329179902577041"/>
          <c:w val="0.84768280516591887"/>
          <c:h val="0.74992564563333775"/>
        </c:manualLayout>
      </c:layout>
      <c:barChart>
        <c:barDir val="col"/>
        <c:grouping val="clustered"/>
        <c:ser>
          <c:idx val="0"/>
          <c:order val="0"/>
          <c:tx>
            <c:strRef>
              <c:f>Crédito!$C$16</c:f>
              <c:strCache>
                <c:ptCount val="1"/>
                <c:pt idx="0">
                  <c:v>BNDES 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Val val="1"/>
          </c:dLbls>
          <c:cat>
            <c:numRef>
              <c:f>Crédito!$B$17:$B$24</c:f>
              <c:numCache>
                <c:formatCode>General</c:formatCod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cat>
          <c:val>
            <c:numRef>
              <c:f>Crédito!$C$17:$C$24</c:f>
              <c:numCache>
                <c:formatCode>"R$"\ #,##0</c:formatCode>
                <c:ptCount val="8"/>
                <c:pt idx="0">
                  <c:v>128</c:v>
                </c:pt>
                <c:pt idx="1">
                  <c:v>322</c:v>
                </c:pt>
                <c:pt idx="2">
                  <c:v>863</c:v>
                </c:pt>
                <c:pt idx="3">
                  <c:v>563</c:v>
                </c:pt>
                <c:pt idx="4">
                  <c:v>1374</c:v>
                </c:pt>
                <c:pt idx="5">
                  <c:v>1635</c:v>
                </c:pt>
                <c:pt idx="6">
                  <c:v>2236</c:v>
                </c:pt>
                <c:pt idx="7">
                  <c:v>3220</c:v>
                </c:pt>
              </c:numCache>
            </c:numRef>
          </c:val>
        </c:ser>
        <c:axId val="42283776"/>
        <c:axId val="42285312"/>
      </c:barChart>
      <c:catAx>
        <c:axId val="42283776"/>
        <c:scaling>
          <c:orientation val="minMax"/>
        </c:scaling>
        <c:axPos val="b"/>
        <c:numFmt formatCode="General" sourceLinked="1"/>
        <c:tickLblPos val="nextTo"/>
        <c:crossAx val="42285312"/>
        <c:crosses val="autoZero"/>
        <c:auto val="1"/>
        <c:lblAlgn val="ctr"/>
        <c:lblOffset val="100"/>
      </c:catAx>
      <c:valAx>
        <c:axId val="42285312"/>
        <c:scaling>
          <c:orientation val="minMax"/>
        </c:scaling>
        <c:delete val="1"/>
        <c:axPos val="l"/>
        <c:numFmt formatCode="&quot;R$&quot;\ #,##0" sourceLinked="1"/>
        <c:tickLblPos val="none"/>
        <c:crossAx val="42283776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100"/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2412596329585322"/>
          <c:y val="4.6644129020812046E-2"/>
          <c:w val="0.8530361188944946"/>
          <c:h val="0.83307333484327561"/>
        </c:manualLayout>
      </c:layout>
      <c:barChart>
        <c:barDir val="col"/>
        <c:grouping val="clustered"/>
        <c:ser>
          <c:idx val="0"/>
          <c:order val="0"/>
          <c:tx>
            <c:strRef>
              <c:f>'valor contratado'!$A$26</c:f>
              <c:strCache>
                <c:ptCount val="1"/>
                <c:pt idx="0">
                  <c:v>Total Geral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Val val="1"/>
          </c:dLbls>
          <c:cat>
            <c:numRef>
              <c:f>'valor contratado'!$B$25:$P$25</c:f>
              <c:numCache>
                <c:formatCode>General</c:formatCode>
                <c:ptCount val="15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</c:numCache>
            </c:numRef>
          </c:cat>
          <c:val>
            <c:numRef>
              <c:f>'valor contratado'!$B$26:$P$26</c:f>
              <c:numCache>
                <c:formatCode>#,##0</c:formatCode>
                <c:ptCount val="15"/>
                <c:pt idx="0">
                  <c:v>4800000</c:v>
                </c:pt>
                <c:pt idx="1">
                  <c:v>17010000</c:v>
                </c:pt>
                <c:pt idx="2">
                  <c:v>7860000</c:v>
                </c:pt>
                <c:pt idx="3">
                  <c:v>17172894.719999999</c:v>
                </c:pt>
                <c:pt idx="4">
                  <c:v>5562080.5299999984</c:v>
                </c:pt>
                <c:pt idx="5">
                  <c:v>14884950.34</c:v>
                </c:pt>
                <c:pt idx="6">
                  <c:v>124381929.46999998</c:v>
                </c:pt>
                <c:pt idx="7">
                  <c:v>92709111.289999977</c:v>
                </c:pt>
                <c:pt idx="8">
                  <c:v>574178332.0200001</c:v>
                </c:pt>
                <c:pt idx="9">
                  <c:v>622974670.84999835</c:v>
                </c:pt>
                <c:pt idx="10">
                  <c:v>890189884.38999999</c:v>
                </c:pt>
                <c:pt idx="11">
                  <c:v>1431865985.7699997</c:v>
                </c:pt>
                <c:pt idx="12">
                  <c:v>1599191612.4499998</c:v>
                </c:pt>
                <c:pt idx="13">
                  <c:v>3951242974.2899919</c:v>
                </c:pt>
                <c:pt idx="14">
                  <c:v>4397766286.0999985</c:v>
                </c:pt>
              </c:numCache>
            </c:numRef>
          </c:val>
        </c:ser>
        <c:axId val="42260352"/>
        <c:axId val="42261888"/>
      </c:barChart>
      <c:catAx>
        <c:axId val="422603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00" b="1"/>
            </a:pPr>
            <a:endParaRPr lang="pt-BR"/>
          </a:p>
        </c:txPr>
        <c:crossAx val="42261888"/>
        <c:crosses val="autoZero"/>
        <c:auto val="1"/>
        <c:lblAlgn val="ctr"/>
        <c:lblOffset val="100"/>
      </c:catAx>
      <c:valAx>
        <c:axId val="42261888"/>
        <c:scaling>
          <c:orientation val="minMax"/>
        </c:scaling>
        <c:axPos val="l"/>
        <c:numFmt formatCode="#,##0" sourceLinked="1"/>
        <c:tickLblPos val="nextTo"/>
        <c:crossAx val="42260352"/>
        <c:crosses val="autoZero"/>
        <c:crossBetween val="between"/>
        <c:dispUnits>
          <c:builtInUnit val="millions"/>
          <c:dispUnitsLbl>
            <c:layout/>
          </c:dispUnitsLbl>
        </c:dispUnits>
      </c:valAx>
    </c:plotArea>
    <c:plotVisOnly val="1"/>
    <c:dispBlanksAs val="gap"/>
  </c:chart>
  <c:spPr>
    <a:ln>
      <a:noFill/>
    </a:ln>
  </c:spPr>
  <c:externalData r:id="rId1"/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4-02-14T21:42:12.447" idx="9">
    <p:pos x="-1230" y="50"/>
    <p:text>Este slide de repente pode sair, com a passagem da informação sobre o total do desembolso no slide anterior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4-02-14T21:43:42.346" idx="10">
    <p:pos x="-1137" y="-30"/>
    <p:text>idem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3143F0-02B3-4B28-802C-15C1FF4695D1}" type="doc">
      <dgm:prSet loTypeId="urn:microsoft.com/office/officeart/2005/8/layout/vProcess5" loCatId="process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pt-BR"/>
        </a:p>
      </dgm:t>
    </dgm:pt>
    <dgm:pt modelId="{4027D8B7-12D7-4EEA-A80A-ED848DB8C949}">
      <dgm:prSet phldrT="[Texto]" custT="1"/>
      <dgm:spPr/>
      <dgm:t>
        <a:bodyPr/>
        <a:lstStyle/>
        <a:p>
          <a:pPr algn="just"/>
          <a:r>
            <a:rPr lang="pt-BR" sz="1800" b="1" dirty="0" smtClean="0">
              <a:solidFill>
                <a:schemeClr val="tx1"/>
              </a:solidFill>
              <a:ea typeface="ＭＳ Ｐゴシック" pitchFamily="34" charset="-128"/>
            </a:rPr>
            <a:t>Sistema de </a:t>
          </a:r>
          <a:r>
            <a:rPr lang="pt-BR" sz="1800" b="1" dirty="0" err="1" smtClean="0">
              <a:solidFill>
                <a:schemeClr val="tx1"/>
              </a:solidFill>
              <a:ea typeface="ＭＳ Ｐゴシック" pitchFamily="34" charset="-128"/>
            </a:rPr>
            <a:t>C&amp;T</a:t>
          </a:r>
          <a:r>
            <a:rPr lang="pt-BR" sz="1800" b="1" dirty="0" smtClean="0">
              <a:solidFill>
                <a:schemeClr val="tx1"/>
              </a:solidFill>
              <a:ea typeface="ＭＳ Ｐゴシック" pitchFamily="34" charset="-128"/>
            </a:rPr>
            <a:t> no Brasil cresceu</a:t>
          </a:r>
          <a:r>
            <a:rPr lang="pt-BR" sz="1800" b="0" dirty="0" smtClean="0">
              <a:solidFill>
                <a:schemeClr val="tx1"/>
              </a:solidFill>
              <a:ea typeface="ＭＳ Ｐゴシック" pitchFamily="34" charset="-128"/>
            </a:rPr>
            <a:t>: novos atores (públicos e privados) e nova </a:t>
          </a:r>
          <a:r>
            <a:rPr lang="pt-BR" sz="1800" b="0" dirty="0" err="1" smtClean="0">
              <a:solidFill>
                <a:schemeClr val="tx1"/>
              </a:solidFill>
              <a:ea typeface="ＭＳ Ｐゴシック" pitchFamily="34" charset="-128"/>
            </a:rPr>
            <a:t>institucionalidade</a:t>
          </a:r>
          <a:r>
            <a:rPr lang="pt-BR" sz="1800" b="0" dirty="0" smtClean="0">
              <a:solidFill>
                <a:schemeClr val="tx1"/>
              </a:solidFill>
              <a:ea typeface="ＭＳ Ｐゴシック" pitchFamily="34" charset="-128"/>
            </a:rPr>
            <a:t> em construção </a:t>
          </a:r>
          <a:endParaRPr lang="pt-BR" sz="1800" b="0" dirty="0">
            <a:solidFill>
              <a:schemeClr val="tx1"/>
            </a:solidFill>
          </a:endParaRPr>
        </a:p>
      </dgm:t>
    </dgm:pt>
    <dgm:pt modelId="{15396C47-C4B5-4D09-898C-AD511C123B0C}" type="parTrans" cxnId="{70C6C91A-444C-4F59-AF19-BB81698C670A}">
      <dgm:prSet/>
      <dgm:spPr/>
      <dgm:t>
        <a:bodyPr/>
        <a:lstStyle/>
        <a:p>
          <a:endParaRPr lang="pt-BR" sz="1600">
            <a:solidFill>
              <a:schemeClr val="tx1"/>
            </a:solidFill>
          </a:endParaRPr>
        </a:p>
      </dgm:t>
    </dgm:pt>
    <dgm:pt modelId="{78977189-B2A9-47E6-8D8C-01D970BC578E}" type="sibTrans" cxnId="{70C6C91A-444C-4F59-AF19-BB81698C670A}">
      <dgm:prSet custT="1"/>
      <dgm:spPr/>
      <dgm:t>
        <a:bodyPr/>
        <a:lstStyle/>
        <a:p>
          <a:endParaRPr lang="pt-BR" sz="1600">
            <a:solidFill>
              <a:schemeClr val="tx1"/>
            </a:solidFill>
          </a:endParaRPr>
        </a:p>
      </dgm:t>
    </dgm:pt>
    <dgm:pt modelId="{FBB7EF89-1869-46A7-9772-FEC2D72940D5}">
      <dgm:prSet phldrT="[Texto]" custT="1"/>
      <dgm:spPr/>
      <dgm:t>
        <a:bodyPr/>
        <a:lstStyle/>
        <a:p>
          <a:pPr algn="just"/>
          <a:r>
            <a:rPr lang="pt-BR" sz="1800" b="1" dirty="0" smtClean="0">
              <a:solidFill>
                <a:schemeClr val="tx1"/>
              </a:solidFill>
              <a:ea typeface="ＭＳ Ｐゴシック" pitchFamily="34" charset="-128"/>
            </a:rPr>
            <a:t>Maior pressão do Sistema de C,</a:t>
          </a:r>
          <a:r>
            <a:rPr lang="pt-BR" sz="1800" b="1" dirty="0" err="1" smtClean="0">
              <a:solidFill>
                <a:schemeClr val="tx1"/>
              </a:solidFill>
              <a:ea typeface="ＭＳ Ｐゴシック" pitchFamily="34" charset="-128"/>
            </a:rPr>
            <a:t>T&amp;I</a:t>
          </a:r>
          <a:r>
            <a:rPr lang="pt-BR" sz="1800" b="1" dirty="0" smtClean="0">
              <a:solidFill>
                <a:schemeClr val="tx1"/>
              </a:solidFill>
              <a:ea typeface="ＭＳ Ｐゴシック" pitchFamily="34" charset="-128"/>
            </a:rPr>
            <a:t> sobre os recursos públicos e sobre as instituições de apoio à inovação</a:t>
          </a:r>
          <a:endParaRPr lang="pt-BR" sz="1800" b="1" dirty="0">
            <a:solidFill>
              <a:schemeClr val="tx1"/>
            </a:solidFill>
          </a:endParaRPr>
        </a:p>
      </dgm:t>
    </dgm:pt>
    <dgm:pt modelId="{63115248-FFE4-43B1-ADC7-0EFB6DCF1B97}" type="parTrans" cxnId="{65ECBD92-2517-4E3A-8E1E-2BE89F1D3F68}">
      <dgm:prSet/>
      <dgm:spPr/>
      <dgm:t>
        <a:bodyPr/>
        <a:lstStyle/>
        <a:p>
          <a:endParaRPr lang="pt-BR" sz="1600">
            <a:solidFill>
              <a:schemeClr val="tx1"/>
            </a:solidFill>
          </a:endParaRPr>
        </a:p>
      </dgm:t>
    </dgm:pt>
    <dgm:pt modelId="{7CFCF5A4-ACE0-4E9B-8494-9F78B36C1CCE}" type="sibTrans" cxnId="{65ECBD92-2517-4E3A-8E1E-2BE89F1D3F68}">
      <dgm:prSet custT="1"/>
      <dgm:spPr/>
      <dgm:t>
        <a:bodyPr/>
        <a:lstStyle/>
        <a:p>
          <a:endParaRPr lang="pt-BR" sz="1600">
            <a:solidFill>
              <a:schemeClr val="tx1"/>
            </a:solidFill>
          </a:endParaRPr>
        </a:p>
      </dgm:t>
    </dgm:pt>
    <dgm:pt modelId="{1F1A9107-28B7-4AFE-B497-08E2A5430B5D}">
      <dgm:prSet phldrT="[Texto]" custT="1"/>
      <dgm:spPr/>
      <dgm:t>
        <a:bodyPr/>
        <a:lstStyle/>
        <a:p>
          <a:pPr algn="just"/>
          <a:r>
            <a:rPr lang="pt-BR" sz="1800" b="0" dirty="0" smtClean="0">
              <a:solidFill>
                <a:schemeClr val="tx1"/>
              </a:solidFill>
              <a:ea typeface="ＭＳ Ｐゴシック" pitchFamily="34" charset="-128"/>
            </a:rPr>
            <a:t>Novidade: </a:t>
          </a:r>
          <a:r>
            <a:rPr lang="pt-BR" sz="1800" b="1" dirty="0" smtClean="0">
              <a:solidFill>
                <a:schemeClr val="tx1"/>
              </a:solidFill>
              <a:ea typeface="ＭＳ Ｐゴシック" pitchFamily="34" charset="-128"/>
            </a:rPr>
            <a:t>Inova Empresa </a:t>
          </a:r>
          <a:r>
            <a:rPr lang="pt-BR" sz="1800" b="0" dirty="0" smtClean="0">
              <a:solidFill>
                <a:schemeClr val="tx1"/>
              </a:solidFill>
              <a:ea typeface="ＭＳ Ｐゴシック" pitchFamily="34" charset="-128"/>
            </a:rPr>
            <a:t>eleva a oferta de recursos, mas ainda com limitações na modalidade </a:t>
          </a:r>
          <a:r>
            <a:rPr lang="pt-BR" sz="1800" b="0" dirty="0" err="1" smtClean="0">
              <a:solidFill>
                <a:schemeClr val="tx1"/>
              </a:solidFill>
              <a:ea typeface="ＭＳ Ｐゴシック" pitchFamily="34" charset="-128"/>
            </a:rPr>
            <a:t>não-reembolsável</a:t>
          </a:r>
          <a:endParaRPr lang="pt-BR" sz="1800" b="0" dirty="0">
            <a:solidFill>
              <a:schemeClr val="tx1"/>
            </a:solidFill>
          </a:endParaRPr>
        </a:p>
      </dgm:t>
    </dgm:pt>
    <dgm:pt modelId="{B4580587-F5A3-4E20-8322-962BB74EAF27}" type="parTrans" cxnId="{1D16D0B0-ED08-42FE-B678-F4E751C9BC28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78278647-661F-4F5A-9DEF-696DC7F317D6}" type="sibTrans" cxnId="{1D16D0B0-ED08-42FE-B678-F4E751C9BC28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E330FD2F-6A1F-4B86-9CF9-923454CF987A}">
      <dgm:prSet phldrT="[Texto]" custT="1"/>
      <dgm:spPr/>
      <dgm:t>
        <a:bodyPr/>
        <a:lstStyle/>
        <a:p>
          <a:pPr algn="just"/>
          <a:r>
            <a:rPr lang="pt-BR" sz="1800" b="1" dirty="0" smtClean="0">
              <a:solidFill>
                <a:schemeClr val="tx1"/>
              </a:solidFill>
              <a:ea typeface="ＭＳ Ｐゴシック" pitchFamily="34" charset="-128"/>
            </a:rPr>
            <a:t>BNDES e </a:t>
          </a:r>
          <a:r>
            <a:rPr lang="pt-BR" sz="1800" b="1" dirty="0" err="1" smtClean="0">
              <a:solidFill>
                <a:schemeClr val="tx1"/>
              </a:solidFill>
              <a:ea typeface="ＭＳ Ｐゴシック" pitchFamily="34" charset="-128"/>
            </a:rPr>
            <a:t>Finep</a:t>
          </a:r>
          <a:r>
            <a:rPr lang="pt-BR" sz="1800" b="1" dirty="0" smtClean="0">
              <a:solidFill>
                <a:schemeClr val="tx1"/>
              </a:solidFill>
              <a:ea typeface="ＭＳ Ｐゴシック" pitchFamily="34" charset="-128"/>
            </a:rPr>
            <a:t> ampliaram as linhas de crédito à inovação</a:t>
          </a:r>
          <a:r>
            <a:rPr lang="pt-BR" sz="1800" b="0" dirty="0" smtClean="0">
              <a:solidFill>
                <a:schemeClr val="tx1"/>
              </a:solidFill>
              <a:ea typeface="ＭＳ Ｐゴシック" pitchFamily="34" charset="-128"/>
            </a:rPr>
            <a:t>, com recursos do FNDCT (</a:t>
          </a:r>
          <a:r>
            <a:rPr lang="pt-BR" sz="1800" b="0" dirty="0" err="1" smtClean="0">
              <a:solidFill>
                <a:schemeClr val="tx1"/>
              </a:solidFill>
              <a:ea typeface="ＭＳ Ｐゴシック" pitchFamily="34" charset="-128"/>
            </a:rPr>
            <a:t>Finep</a:t>
          </a:r>
          <a:r>
            <a:rPr lang="pt-BR" sz="1800" b="0" dirty="0" smtClean="0">
              <a:solidFill>
                <a:schemeClr val="tx1"/>
              </a:solidFill>
              <a:ea typeface="ＭＳ Ｐゴシック" pitchFamily="34" charset="-128"/>
            </a:rPr>
            <a:t>) e do PSI (reembolsável) </a:t>
          </a:r>
          <a:endParaRPr lang="pt-BR" sz="1800" b="0" dirty="0">
            <a:solidFill>
              <a:schemeClr val="tx1"/>
            </a:solidFill>
          </a:endParaRPr>
        </a:p>
      </dgm:t>
    </dgm:pt>
    <dgm:pt modelId="{0EC8AB57-BCF7-46BE-8FAB-16B935113A66}" type="sibTrans" cxnId="{6E6AC85B-DF03-41F4-BBF7-ABEEAC056B95}">
      <dgm:prSet custT="1"/>
      <dgm:spPr/>
      <dgm:t>
        <a:bodyPr/>
        <a:lstStyle/>
        <a:p>
          <a:endParaRPr lang="pt-BR" sz="1600">
            <a:solidFill>
              <a:schemeClr val="tx1"/>
            </a:solidFill>
          </a:endParaRPr>
        </a:p>
      </dgm:t>
    </dgm:pt>
    <dgm:pt modelId="{FA1B82C5-2A3D-41DC-BC03-C04459D6D892}" type="parTrans" cxnId="{6E6AC85B-DF03-41F4-BBF7-ABEEAC056B95}">
      <dgm:prSet/>
      <dgm:spPr/>
      <dgm:t>
        <a:bodyPr/>
        <a:lstStyle/>
        <a:p>
          <a:endParaRPr lang="pt-BR" sz="1600">
            <a:solidFill>
              <a:schemeClr val="tx1"/>
            </a:solidFill>
          </a:endParaRPr>
        </a:p>
      </dgm:t>
    </dgm:pt>
    <dgm:pt modelId="{C2F1E760-3B59-4BA7-9EAD-41D4E33D9838}" type="pres">
      <dgm:prSet presAssocID="{D13143F0-02B3-4B28-802C-15C1FF4695D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BE1C3F0-0F36-4E32-A333-A937245A92F0}" type="pres">
      <dgm:prSet presAssocID="{D13143F0-02B3-4B28-802C-15C1FF4695D1}" presName="dummyMaxCanvas" presStyleCnt="0">
        <dgm:presLayoutVars/>
      </dgm:prSet>
      <dgm:spPr/>
      <dgm:t>
        <a:bodyPr/>
        <a:lstStyle/>
        <a:p>
          <a:endParaRPr lang="pt-BR"/>
        </a:p>
      </dgm:t>
    </dgm:pt>
    <dgm:pt modelId="{592D0EE1-7069-4F4A-B038-13861F7BBD94}" type="pres">
      <dgm:prSet presAssocID="{D13143F0-02B3-4B28-802C-15C1FF4695D1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A5CCF88-3285-46CA-8928-86F462883630}" type="pres">
      <dgm:prSet presAssocID="{D13143F0-02B3-4B28-802C-15C1FF4695D1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45D8559-3C90-4804-83FD-CD268A58363F}" type="pres">
      <dgm:prSet presAssocID="{D13143F0-02B3-4B28-802C-15C1FF4695D1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939A382-294E-45C1-8A36-70E421ED1A25}" type="pres">
      <dgm:prSet presAssocID="{D13143F0-02B3-4B28-802C-15C1FF4695D1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853A7D7-8175-4071-8212-17405B53291F}" type="pres">
      <dgm:prSet presAssocID="{D13143F0-02B3-4B28-802C-15C1FF4695D1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FA7B5CB-68ED-440E-AAEC-478A42C0E445}" type="pres">
      <dgm:prSet presAssocID="{D13143F0-02B3-4B28-802C-15C1FF4695D1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FD69200-E9AD-4B43-AC5D-134F78F44545}" type="pres">
      <dgm:prSet presAssocID="{D13143F0-02B3-4B28-802C-15C1FF4695D1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D1158D3-75F0-4B05-8188-0D94D773EF63}" type="pres">
      <dgm:prSet presAssocID="{D13143F0-02B3-4B28-802C-15C1FF4695D1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042B6E5-4FA8-4AB8-9910-7E90E76B210F}" type="pres">
      <dgm:prSet presAssocID="{D13143F0-02B3-4B28-802C-15C1FF4695D1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79B0393-320D-40F0-9E16-9695661C1082}" type="pres">
      <dgm:prSet presAssocID="{D13143F0-02B3-4B28-802C-15C1FF4695D1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ACC3FC4-F62E-401F-8DF9-41DD78EB0767}" type="pres">
      <dgm:prSet presAssocID="{D13143F0-02B3-4B28-802C-15C1FF4695D1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D16D0B0-ED08-42FE-B678-F4E751C9BC28}" srcId="{D13143F0-02B3-4B28-802C-15C1FF4695D1}" destId="{1F1A9107-28B7-4AFE-B497-08E2A5430B5D}" srcOrd="3" destOrd="0" parTransId="{B4580587-F5A3-4E20-8322-962BB74EAF27}" sibTransId="{78278647-661F-4F5A-9DEF-696DC7F317D6}"/>
    <dgm:cxn modelId="{14F5C1E6-6212-4610-B277-F2F536A8A834}" type="presOf" srcId="{1F1A9107-28B7-4AFE-B497-08E2A5430B5D}" destId="{AACC3FC4-F62E-401F-8DF9-41DD78EB0767}" srcOrd="1" destOrd="0" presId="urn:microsoft.com/office/officeart/2005/8/layout/vProcess5"/>
    <dgm:cxn modelId="{8B9ED639-049B-4CC8-91F4-1E8DE460A554}" type="presOf" srcId="{1F1A9107-28B7-4AFE-B497-08E2A5430B5D}" destId="{2939A382-294E-45C1-8A36-70E421ED1A25}" srcOrd="0" destOrd="0" presId="urn:microsoft.com/office/officeart/2005/8/layout/vProcess5"/>
    <dgm:cxn modelId="{70C6C91A-444C-4F59-AF19-BB81698C670A}" srcId="{D13143F0-02B3-4B28-802C-15C1FF4695D1}" destId="{4027D8B7-12D7-4EEA-A80A-ED848DB8C949}" srcOrd="0" destOrd="0" parTransId="{15396C47-C4B5-4D09-898C-AD511C123B0C}" sibTransId="{78977189-B2A9-47E6-8D8C-01D970BC578E}"/>
    <dgm:cxn modelId="{3719E6C8-D411-46D9-90A6-55F7C59FF299}" type="presOf" srcId="{E330FD2F-6A1F-4B86-9CF9-923454CF987A}" destId="{879B0393-320D-40F0-9E16-9695661C1082}" srcOrd="1" destOrd="0" presId="urn:microsoft.com/office/officeart/2005/8/layout/vProcess5"/>
    <dgm:cxn modelId="{2D2FACD9-0628-42B2-83CC-F22C13547B02}" type="presOf" srcId="{7CFCF5A4-ACE0-4E9B-8494-9F78B36C1CCE}" destId="{8FA7B5CB-68ED-440E-AAEC-478A42C0E445}" srcOrd="0" destOrd="0" presId="urn:microsoft.com/office/officeart/2005/8/layout/vProcess5"/>
    <dgm:cxn modelId="{5DED7B80-7715-4063-AE7F-3A5E68D3F4A5}" type="presOf" srcId="{FBB7EF89-1869-46A7-9772-FEC2D72940D5}" destId="{1042B6E5-4FA8-4AB8-9910-7E90E76B210F}" srcOrd="1" destOrd="0" presId="urn:microsoft.com/office/officeart/2005/8/layout/vProcess5"/>
    <dgm:cxn modelId="{6E6AC85B-DF03-41F4-BBF7-ABEEAC056B95}" srcId="{D13143F0-02B3-4B28-802C-15C1FF4695D1}" destId="{E330FD2F-6A1F-4B86-9CF9-923454CF987A}" srcOrd="2" destOrd="0" parTransId="{FA1B82C5-2A3D-41DC-BC03-C04459D6D892}" sibTransId="{0EC8AB57-BCF7-46BE-8FAB-16B935113A66}"/>
    <dgm:cxn modelId="{D59CDDCC-D306-4023-881E-D2F19C15D1AB}" type="presOf" srcId="{4027D8B7-12D7-4EEA-A80A-ED848DB8C949}" destId="{592D0EE1-7069-4F4A-B038-13861F7BBD94}" srcOrd="0" destOrd="0" presId="urn:microsoft.com/office/officeart/2005/8/layout/vProcess5"/>
    <dgm:cxn modelId="{D39BCBE9-EF1C-4414-A2F0-F3EBD0191554}" type="presOf" srcId="{D13143F0-02B3-4B28-802C-15C1FF4695D1}" destId="{C2F1E760-3B59-4BA7-9EAD-41D4E33D9838}" srcOrd="0" destOrd="0" presId="urn:microsoft.com/office/officeart/2005/8/layout/vProcess5"/>
    <dgm:cxn modelId="{F8381AF2-BAED-45C3-9AFC-F6266DA4AE1E}" type="presOf" srcId="{4027D8B7-12D7-4EEA-A80A-ED848DB8C949}" destId="{2D1158D3-75F0-4B05-8188-0D94D773EF63}" srcOrd="1" destOrd="0" presId="urn:microsoft.com/office/officeart/2005/8/layout/vProcess5"/>
    <dgm:cxn modelId="{6E24378F-14F1-4AFD-AE0A-E383AF9ACD1F}" type="presOf" srcId="{0EC8AB57-BCF7-46BE-8FAB-16B935113A66}" destId="{BFD69200-E9AD-4B43-AC5D-134F78F44545}" srcOrd="0" destOrd="0" presId="urn:microsoft.com/office/officeart/2005/8/layout/vProcess5"/>
    <dgm:cxn modelId="{65ECBD92-2517-4E3A-8E1E-2BE89F1D3F68}" srcId="{D13143F0-02B3-4B28-802C-15C1FF4695D1}" destId="{FBB7EF89-1869-46A7-9772-FEC2D72940D5}" srcOrd="1" destOrd="0" parTransId="{63115248-FFE4-43B1-ADC7-0EFB6DCF1B97}" sibTransId="{7CFCF5A4-ACE0-4E9B-8494-9F78B36C1CCE}"/>
    <dgm:cxn modelId="{083505FB-FB28-46C5-91AF-65BCE3A2CFAD}" type="presOf" srcId="{FBB7EF89-1869-46A7-9772-FEC2D72940D5}" destId="{3A5CCF88-3285-46CA-8928-86F462883630}" srcOrd="0" destOrd="0" presId="urn:microsoft.com/office/officeart/2005/8/layout/vProcess5"/>
    <dgm:cxn modelId="{2A41F7BC-56B9-4A12-941A-51EA7DA39A2A}" type="presOf" srcId="{78977189-B2A9-47E6-8D8C-01D970BC578E}" destId="{A853A7D7-8175-4071-8212-17405B53291F}" srcOrd="0" destOrd="0" presId="urn:microsoft.com/office/officeart/2005/8/layout/vProcess5"/>
    <dgm:cxn modelId="{5EE7C216-25A3-4369-B917-27DB79AE815A}" type="presOf" srcId="{E330FD2F-6A1F-4B86-9CF9-923454CF987A}" destId="{C45D8559-3C90-4804-83FD-CD268A58363F}" srcOrd="0" destOrd="0" presId="urn:microsoft.com/office/officeart/2005/8/layout/vProcess5"/>
    <dgm:cxn modelId="{1CF838A7-8346-462C-A17F-6E79C6CFBCF5}" type="presParOf" srcId="{C2F1E760-3B59-4BA7-9EAD-41D4E33D9838}" destId="{ABE1C3F0-0F36-4E32-A333-A937245A92F0}" srcOrd="0" destOrd="0" presId="urn:microsoft.com/office/officeart/2005/8/layout/vProcess5"/>
    <dgm:cxn modelId="{2A2C1578-5211-4830-9122-A1C715C39B81}" type="presParOf" srcId="{C2F1E760-3B59-4BA7-9EAD-41D4E33D9838}" destId="{592D0EE1-7069-4F4A-B038-13861F7BBD94}" srcOrd="1" destOrd="0" presId="urn:microsoft.com/office/officeart/2005/8/layout/vProcess5"/>
    <dgm:cxn modelId="{70BDA1B7-61D3-408D-AC8C-2FC6856A8441}" type="presParOf" srcId="{C2F1E760-3B59-4BA7-9EAD-41D4E33D9838}" destId="{3A5CCF88-3285-46CA-8928-86F462883630}" srcOrd="2" destOrd="0" presId="urn:microsoft.com/office/officeart/2005/8/layout/vProcess5"/>
    <dgm:cxn modelId="{3E586656-569B-4045-9352-239813F4BF21}" type="presParOf" srcId="{C2F1E760-3B59-4BA7-9EAD-41D4E33D9838}" destId="{C45D8559-3C90-4804-83FD-CD268A58363F}" srcOrd="3" destOrd="0" presId="urn:microsoft.com/office/officeart/2005/8/layout/vProcess5"/>
    <dgm:cxn modelId="{103AA4C9-90DE-4B95-898B-1DC1075D8574}" type="presParOf" srcId="{C2F1E760-3B59-4BA7-9EAD-41D4E33D9838}" destId="{2939A382-294E-45C1-8A36-70E421ED1A25}" srcOrd="4" destOrd="0" presId="urn:microsoft.com/office/officeart/2005/8/layout/vProcess5"/>
    <dgm:cxn modelId="{C495E02A-4356-40CD-80E2-C0EF81960EB8}" type="presParOf" srcId="{C2F1E760-3B59-4BA7-9EAD-41D4E33D9838}" destId="{A853A7D7-8175-4071-8212-17405B53291F}" srcOrd="5" destOrd="0" presId="urn:microsoft.com/office/officeart/2005/8/layout/vProcess5"/>
    <dgm:cxn modelId="{439FC3D8-23F7-451F-AEFD-88FCEEFB641D}" type="presParOf" srcId="{C2F1E760-3B59-4BA7-9EAD-41D4E33D9838}" destId="{8FA7B5CB-68ED-440E-AAEC-478A42C0E445}" srcOrd="6" destOrd="0" presId="urn:microsoft.com/office/officeart/2005/8/layout/vProcess5"/>
    <dgm:cxn modelId="{B71CC228-99F1-4D61-B2AC-48016DB1AF89}" type="presParOf" srcId="{C2F1E760-3B59-4BA7-9EAD-41D4E33D9838}" destId="{BFD69200-E9AD-4B43-AC5D-134F78F44545}" srcOrd="7" destOrd="0" presId="urn:microsoft.com/office/officeart/2005/8/layout/vProcess5"/>
    <dgm:cxn modelId="{E33EE496-32AF-49EF-8EB0-E1E9B6251B85}" type="presParOf" srcId="{C2F1E760-3B59-4BA7-9EAD-41D4E33D9838}" destId="{2D1158D3-75F0-4B05-8188-0D94D773EF63}" srcOrd="8" destOrd="0" presId="urn:microsoft.com/office/officeart/2005/8/layout/vProcess5"/>
    <dgm:cxn modelId="{75709425-2B7D-41E4-95B1-10CFA7F6B3B3}" type="presParOf" srcId="{C2F1E760-3B59-4BA7-9EAD-41D4E33D9838}" destId="{1042B6E5-4FA8-4AB8-9910-7E90E76B210F}" srcOrd="9" destOrd="0" presId="urn:microsoft.com/office/officeart/2005/8/layout/vProcess5"/>
    <dgm:cxn modelId="{33AA56E6-5AC4-4D8A-BBB8-A456343C132F}" type="presParOf" srcId="{C2F1E760-3B59-4BA7-9EAD-41D4E33D9838}" destId="{879B0393-320D-40F0-9E16-9695661C1082}" srcOrd="10" destOrd="0" presId="urn:microsoft.com/office/officeart/2005/8/layout/vProcess5"/>
    <dgm:cxn modelId="{FC08A857-342E-45C7-A3C3-C8F23F732881}" type="presParOf" srcId="{C2F1E760-3B59-4BA7-9EAD-41D4E33D9838}" destId="{AACC3FC4-F62E-401F-8DF9-41DD78EB0767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2D0EE1-7069-4F4A-B038-13861F7BBD94}">
      <dsp:nvSpPr>
        <dsp:cNvPr id="0" name=""/>
        <dsp:cNvSpPr/>
      </dsp:nvSpPr>
      <dsp:spPr>
        <a:xfrm>
          <a:off x="0" y="0"/>
          <a:ext cx="7137258" cy="10683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  <a:ea typeface="ＭＳ Ｐゴシック" pitchFamily="34" charset="-128"/>
            </a:rPr>
            <a:t>Sistema de </a:t>
          </a:r>
          <a:r>
            <a:rPr lang="pt-BR" sz="1800" b="1" kern="1200" dirty="0" err="1" smtClean="0">
              <a:solidFill>
                <a:schemeClr val="tx1"/>
              </a:solidFill>
              <a:ea typeface="ＭＳ Ｐゴシック" pitchFamily="34" charset="-128"/>
            </a:rPr>
            <a:t>C&amp;T</a:t>
          </a:r>
          <a:r>
            <a:rPr lang="pt-BR" sz="1800" b="1" kern="1200" dirty="0" smtClean="0">
              <a:solidFill>
                <a:schemeClr val="tx1"/>
              </a:solidFill>
              <a:ea typeface="ＭＳ Ｐゴシック" pitchFamily="34" charset="-128"/>
            </a:rPr>
            <a:t> no Brasil cresceu</a:t>
          </a:r>
          <a:r>
            <a:rPr lang="pt-BR" sz="1800" b="0" kern="1200" dirty="0" smtClean="0">
              <a:solidFill>
                <a:schemeClr val="tx1"/>
              </a:solidFill>
              <a:ea typeface="ＭＳ Ｐゴシック" pitchFamily="34" charset="-128"/>
            </a:rPr>
            <a:t>: novos atores (públicos e privados) e nova </a:t>
          </a:r>
          <a:r>
            <a:rPr lang="pt-BR" sz="1800" b="0" kern="1200" dirty="0" err="1" smtClean="0">
              <a:solidFill>
                <a:schemeClr val="tx1"/>
              </a:solidFill>
              <a:ea typeface="ＭＳ Ｐゴシック" pitchFamily="34" charset="-128"/>
            </a:rPr>
            <a:t>institucionalidade</a:t>
          </a:r>
          <a:r>
            <a:rPr lang="pt-BR" sz="1800" b="0" kern="1200" dirty="0" smtClean="0">
              <a:solidFill>
                <a:schemeClr val="tx1"/>
              </a:solidFill>
              <a:ea typeface="ＭＳ Ｐゴシック" pitchFamily="34" charset="-128"/>
            </a:rPr>
            <a:t> em construção </a:t>
          </a:r>
          <a:endParaRPr lang="pt-BR" sz="1800" b="0" kern="1200" dirty="0">
            <a:solidFill>
              <a:schemeClr val="tx1"/>
            </a:solidFill>
          </a:endParaRPr>
        </a:p>
      </dsp:txBody>
      <dsp:txXfrm>
        <a:off x="0" y="0"/>
        <a:ext cx="5956714" cy="1068365"/>
      </dsp:txXfrm>
    </dsp:sp>
    <dsp:sp modelId="{3A5CCF88-3285-46CA-8928-86F462883630}">
      <dsp:nvSpPr>
        <dsp:cNvPr id="0" name=""/>
        <dsp:cNvSpPr/>
      </dsp:nvSpPr>
      <dsp:spPr>
        <a:xfrm>
          <a:off x="597745" y="1262613"/>
          <a:ext cx="7137258" cy="10683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  <a:ea typeface="ＭＳ Ｐゴシック" pitchFamily="34" charset="-128"/>
            </a:rPr>
            <a:t>Maior pressão do Sistema de C,</a:t>
          </a:r>
          <a:r>
            <a:rPr lang="pt-BR" sz="1800" b="1" kern="1200" dirty="0" err="1" smtClean="0">
              <a:solidFill>
                <a:schemeClr val="tx1"/>
              </a:solidFill>
              <a:ea typeface="ＭＳ Ｐゴシック" pitchFamily="34" charset="-128"/>
            </a:rPr>
            <a:t>T&amp;I</a:t>
          </a:r>
          <a:r>
            <a:rPr lang="pt-BR" sz="1800" b="1" kern="1200" dirty="0" smtClean="0">
              <a:solidFill>
                <a:schemeClr val="tx1"/>
              </a:solidFill>
              <a:ea typeface="ＭＳ Ｐゴシック" pitchFamily="34" charset="-128"/>
            </a:rPr>
            <a:t> sobre os recursos públicos e sobre as instituições de apoio à inovação</a:t>
          </a:r>
          <a:endParaRPr lang="pt-BR" sz="1800" b="1" kern="1200" dirty="0">
            <a:solidFill>
              <a:schemeClr val="tx1"/>
            </a:solidFill>
          </a:endParaRPr>
        </a:p>
      </dsp:txBody>
      <dsp:txXfrm>
        <a:off x="597745" y="1262613"/>
        <a:ext cx="5845075" cy="1068365"/>
      </dsp:txXfrm>
    </dsp:sp>
    <dsp:sp modelId="{C45D8559-3C90-4804-83FD-CD268A58363F}">
      <dsp:nvSpPr>
        <dsp:cNvPr id="0" name=""/>
        <dsp:cNvSpPr/>
      </dsp:nvSpPr>
      <dsp:spPr>
        <a:xfrm>
          <a:off x="1186569" y="2525226"/>
          <a:ext cx="7137258" cy="10683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  <a:ea typeface="ＭＳ Ｐゴシック" pitchFamily="34" charset="-128"/>
            </a:rPr>
            <a:t>BNDES e </a:t>
          </a:r>
          <a:r>
            <a:rPr lang="pt-BR" sz="1800" b="1" kern="1200" dirty="0" err="1" smtClean="0">
              <a:solidFill>
                <a:schemeClr val="tx1"/>
              </a:solidFill>
              <a:ea typeface="ＭＳ Ｐゴシック" pitchFamily="34" charset="-128"/>
            </a:rPr>
            <a:t>Finep</a:t>
          </a:r>
          <a:r>
            <a:rPr lang="pt-BR" sz="1800" b="1" kern="1200" dirty="0" smtClean="0">
              <a:solidFill>
                <a:schemeClr val="tx1"/>
              </a:solidFill>
              <a:ea typeface="ＭＳ Ｐゴシック" pitchFamily="34" charset="-128"/>
            </a:rPr>
            <a:t> ampliaram as linhas de crédito à inovação</a:t>
          </a:r>
          <a:r>
            <a:rPr lang="pt-BR" sz="1800" b="0" kern="1200" dirty="0" smtClean="0">
              <a:solidFill>
                <a:schemeClr val="tx1"/>
              </a:solidFill>
              <a:ea typeface="ＭＳ Ｐゴシック" pitchFamily="34" charset="-128"/>
            </a:rPr>
            <a:t>, com recursos do FNDCT (</a:t>
          </a:r>
          <a:r>
            <a:rPr lang="pt-BR" sz="1800" b="0" kern="1200" dirty="0" err="1" smtClean="0">
              <a:solidFill>
                <a:schemeClr val="tx1"/>
              </a:solidFill>
              <a:ea typeface="ＭＳ Ｐゴシック" pitchFamily="34" charset="-128"/>
            </a:rPr>
            <a:t>Finep</a:t>
          </a:r>
          <a:r>
            <a:rPr lang="pt-BR" sz="1800" b="0" kern="1200" dirty="0" smtClean="0">
              <a:solidFill>
                <a:schemeClr val="tx1"/>
              </a:solidFill>
              <a:ea typeface="ＭＳ Ｐゴシック" pitchFamily="34" charset="-128"/>
            </a:rPr>
            <a:t>) e do PSI (reembolsável) </a:t>
          </a:r>
          <a:endParaRPr lang="pt-BR" sz="1800" b="0" kern="1200" dirty="0">
            <a:solidFill>
              <a:schemeClr val="tx1"/>
            </a:solidFill>
          </a:endParaRPr>
        </a:p>
      </dsp:txBody>
      <dsp:txXfrm>
        <a:off x="1186569" y="2525226"/>
        <a:ext cx="5853997" cy="1068365"/>
      </dsp:txXfrm>
    </dsp:sp>
    <dsp:sp modelId="{2939A382-294E-45C1-8A36-70E421ED1A25}">
      <dsp:nvSpPr>
        <dsp:cNvPr id="0" name=""/>
        <dsp:cNvSpPr/>
      </dsp:nvSpPr>
      <dsp:spPr>
        <a:xfrm>
          <a:off x="1784314" y="3787839"/>
          <a:ext cx="7137258" cy="10683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0" kern="1200" dirty="0" smtClean="0">
              <a:solidFill>
                <a:schemeClr val="tx1"/>
              </a:solidFill>
              <a:ea typeface="ＭＳ Ｐゴシック" pitchFamily="34" charset="-128"/>
            </a:rPr>
            <a:t>Novidade: </a:t>
          </a:r>
          <a:r>
            <a:rPr lang="pt-BR" sz="1800" b="1" kern="1200" dirty="0" smtClean="0">
              <a:solidFill>
                <a:schemeClr val="tx1"/>
              </a:solidFill>
              <a:ea typeface="ＭＳ Ｐゴシック" pitchFamily="34" charset="-128"/>
            </a:rPr>
            <a:t>Inova Empresa </a:t>
          </a:r>
          <a:r>
            <a:rPr lang="pt-BR" sz="1800" b="0" kern="1200" dirty="0" smtClean="0">
              <a:solidFill>
                <a:schemeClr val="tx1"/>
              </a:solidFill>
              <a:ea typeface="ＭＳ Ｐゴシック" pitchFamily="34" charset="-128"/>
            </a:rPr>
            <a:t>eleva a oferta de recursos, mas ainda com limitações na modalidade </a:t>
          </a:r>
          <a:r>
            <a:rPr lang="pt-BR" sz="1800" b="0" kern="1200" dirty="0" err="1" smtClean="0">
              <a:solidFill>
                <a:schemeClr val="tx1"/>
              </a:solidFill>
              <a:ea typeface="ＭＳ Ｐゴシック" pitchFamily="34" charset="-128"/>
            </a:rPr>
            <a:t>não-reembolsável</a:t>
          </a:r>
          <a:endParaRPr lang="pt-BR" sz="1800" b="0" kern="1200" dirty="0">
            <a:solidFill>
              <a:schemeClr val="tx1"/>
            </a:solidFill>
          </a:endParaRPr>
        </a:p>
      </dsp:txBody>
      <dsp:txXfrm>
        <a:off x="1784314" y="3787839"/>
        <a:ext cx="5845075" cy="1068365"/>
      </dsp:txXfrm>
    </dsp:sp>
    <dsp:sp modelId="{A853A7D7-8175-4071-8212-17405B53291F}">
      <dsp:nvSpPr>
        <dsp:cNvPr id="0" name=""/>
        <dsp:cNvSpPr/>
      </dsp:nvSpPr>
      <dsp:spPr>
        <a:xfrm>
          <a:off x="6442821" y="818270"/>
          <a:ext cx="694437" cy="694437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>
            <a:solidFill>
              <a:schemeClr val="tx1"/>
            </a:solidFill>
          </a:endParaRPr>
        </a:p>
      </dsp:txBody>
      <dsp:txXfrm>
        <a:off x="6442821" y="818270"/>
        <a:ext cx="694437" cy="694437"/>
      </dsp:txXfrm>
    </dsp:sp>
    <dsp:sp modelId="{8FA7B5CB-68ED-440E-AAEC-478A42C0E445}">
      <dsp:nvSpPr>
        <dsp:cNvPr id="0" name=""/>
        <dsp:cNvSpPr/>
      </dsp:nvSpPr>
      <dsp:spPr>
        <a:xfrm>
          <a:off x="7040566" y="2080883"/>
          <a:ext cx="694437" cy="694437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>
            <a:solidFill>
              <a:schemeClr val="tx1"/>
            </a:solidFill>
          </a:endParaRPr>
        </a:p>
      </dsp:txBody>
      <dsp:txXfrm>
        <a:off x="7040566" y="2080883"/>
        <a:ext cx="694437" cy="694437"/>
      </dsp:txXfrm>
    </dsp:sp>
    <dsp:sp modelId="{BFD69200-E9AD-4B43-AC5D-134F78F44545}">
      <dsp:nvSpPr>
        <dsp:cNvPr id="0" name=""/>
        <dsp:cNvSpPr/>
      </dsp:nvSpPr>
      <dsp:spPr>
        <a:xfrm>
          <a:off x="7629390" y="3343497"/>
          <a:ext cx="694437" cy="694437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>
            <a:solidFill>
              <a:schemeClr val="tx1"/>
            </a:solidFill>
          </a:endParaRPr>
        </a:p>
      </dsp:txBody>
      <dsp:txXfrm>
        <a:off x="7629390" y="3343497"/>
        <a:ext cx="694437" cy="6944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0.01458</cdr:x>
      <cdr:y>0.18994</cdr:y>
    </cdr:from>
    <cdr:to>
      <cdr:x>0.075</cdr:x>
      <cdr:y>0.55357</cdr:y>
    </cdr:to>
    <cdr:sp macro="" textlink="">
      <cdr:nvSpPr>
        <cdr:cNvPr id="2" name="CaixaDeTexto 1"/>
        <cdr:cNvSpPr txBox="1"/>
      </cdr:nvSpPr>
      <cdr:spPr>
        <a:xfrm xmlns:a="http://schemas.openxmlformats.org/drawingml/2006/main" flipH="1">
          <a:off x="66675" y="557213"/>
          <a:ext cx="276225" cy="1066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574EC-C8DF-1546-8BA7-190607FF1888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E3D4A-7FE5-4E4C-859A-9E6AB8428FA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143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D1DEC80-E25E-7F40-8C72-376D35503659}" type="datetimeFigureOut">
              <a:rPr lang="en-US"/>
              <a:pPr>
                <a:defRPr/>
              </a:pPr>
              <a:t>2/24/2014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Click to edit Master text styles</a:t>
            </a:r>
          </a:p>
          <a:p>
            <a:pPr lvl="1"/>
            <a:r>
              <a:rPr lang="pt-BR" noProof="0" smtClean="0"/>
              <a:t>Second level</a:t>
            </a:r>
          </a:p>
          <a:p>
            <a:pPr lvl="2"/>
            <a:r>
              <a:rPr lang="pt-BR" noProof="0" smtClean="0"/>
              <a:t>Third level</a:t>
            </a:r>
          </a:p>
          <a:p>
            <a:pPr lvl="3"/>
            <a:r>
              <a:rPr lang="pt-BR" noProof="0" smtClean="0"/>
              <a:t>Fourth level</a:t>
            </a:r>
          </a:p>
          <a:p>
            <a:pPr lvl="4"/>
            <a:r>
              <a:rPr lang="pt-BR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28AC3C8-2486-8A4A-BC2B-62F7C2B75E2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645924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5" charset="-128"/>
        <a:cs typeface="ヒラギノ角ゴ Pro W3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5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5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5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5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AC3C8-2486-8A4A-BC2B-62F7C2B75E2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109693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pt-BR" sz="1200" b="1" dirty="0" smtClean="0"/>
              <a:t>Os empréstimos do FNDCT, com custos financeiros mais baixos, permitem à </a:t>
            </a:r>
            <a:r>
              <a:rPr lang="pt-BR" sz="1200" b="1" dirty="0" err="1" smtClean="0"/>
              <a:t>Finep</a:t>
            </a:r>
            <a:r>
              <a:rPr lang="pt-BR" sz="1200" b="1" dirty="0" smtClean="0"/>
              <a:t> operar financiamentos para inovação com determinadas características, como inovações críticas (Ex: biofármacos) e inovações competitivas</a:t>
            </a:r>
          </a:p>
          <a:p>
            <a:pPr>
              <a:buFont typeface="Arial" pitchFamily="34" charset="0"/>
              <a:buChar char="•"/>
            </a:pPr>
            <a:r>
              <a:rPr lang="pt-BR" sz="1200" dirty="0" smtClean="0"/>
              <a:t>Em 2014 as taxas foram ajustadas e variam de 3,0%, a 7,0 % ao ano, conforme enquadramento do projeto segundo estágio de inovação e prioridade</a:t>
            </a:r>
          </a:p>
          <a:p>
            <a:pPr>
              <a:buFont typeface="Arial" pitchFamily="34" charset="0"/>
              <a:buChar char="•"/>
            </a:pPr>
            <a:r>
              <a:rPr lang="pt-BR" sz="1200" dirty="0" smtClean="0"/>
              <a:t>As operações lastreadas pelo PSI carregam taxas fixas de 4%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AC3C8-2486-8A4A-BC2B-62F7C2B75E2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FIP</a:t>
            </a:r>
            <a:r>
              <a:rPr lang="pt-BR" baseline="0" dirty="0" smtClean="0"/>
              <a:t> Inova Empresa: lançado pela </a:t>
            </a:r>
            <a:r>
              <a:rPr lang="pt-BR" baseline="0" dirty="0" err="1" smtClean="0"/>
              <a:t>Finep</a:t>
            </a:r>
            <a:r>
              <a:rPr lang="pt-BR" baseline="0" dirty="0" smtClean="0"/>
              <a:t> no âmbito do inova empresa. A </a:t>
            </a:r>
            <a:r>
              <a:rPr lang="pt-BR" baseline="0" dirty="0" err="1" smtClean="0"/>
              <a:t>Finep</a:t>
            </a:r>
            <a:r>
              <a:rPr lang="pt-BR" baseline="0" dirty="0" smtClean="0"/>
              <a:t> poderá adquirir ações e títulos das empresas, desde que pertencentes aos setores prioritários do inova empresa.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AC3C8-2486-8A4A-BC2B-62F7C2B75E2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Inserir o ano de 2007:</a:t>
            </a:r>
            <a:r>
              <a:rPr lang="pt-BR" baseline="0" dirty="0" smtClean="0"/>
              <a:t> Lançamento do o do CRIATEC</a:t>
            </a:r>
          </a:p>
          <a:p>
            <a:r>
              <a:rPr lang="pt-BR" baseline="0" dirty="0" smtClean="0"/>
              <a:t>Não consigo mexer na forma. Rever 2008</a:t>
            </a:r>
          </a:p>
          <a:p>
            <a:r>
              <a:rPr lang="pt-BR" baseline="0" dirty="0" smtClean="0"/>
              <a:t>Rever 2012 e 2013</a:t>
            </a:r>
          </a:p>
          <a:p>
            <a:endParaRPr lang="pt-BR" baseline="0" dirty="0" smtClean="0"/>
          </a:p>
          <a:p>
            <a:r>
              <a:rPr lang="pt-BR" baseline="0" dirty="0" smtClean="0"/>
              <a:t>(OK)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71846C-EEA7-4066-9967-A5E7324BBC8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42564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Pedro, a inclusão da </a:t>
            </a:r>
            <a:r>
              <a:rPr lang="pt-BR" dirty="0" err="1" smtClean="0"/>
              <a:t>participacao</a:t>
            </a:r>
            <a:r>
              <a:rPr lang="pt-BR" dirty="0" smtClean="0"/>
              <a:t> do BNDES na MEI e</a:t>
            </a:r>
            <a:r>
              <a:rPr lang="pt-BR" baseline="0" dirty="0" smtClean="0"/>
              <a:t> a contribuição para a sala de inovação foi decorrência do pedido/orientação do Luciano, na reunião do dia 14</a:t>
            </a:r>
          </a:p>
          <a:p>
            <a:endParaRPr lang="pt-BR" baseline="0" dirty="0" smtClean="0"/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1100" dirty="0" smtClean="0"/>
              <a:t>Importante fonte pública de </a:t>
            </a:r>
            <a:r>
              <a:rPr lang="pt-BR" sz="1100" i="1" dirty="0" err="1" smtClean="0"/>
              <a:t>funding</a:t>
            </a:r>
            <a:r>
              <a:rPr lang="pt-BR" sz="1100" dirty="0" smtClean="0"/>
              <a:t> para o financiamento de longo </a:t>
            </a:r>
            <a:r>
              <a:rPr lang="pt-BR" sz="1200" dirty="0" smtClean="0"/>
              <a:t>prazo (expansão da capacidade produtiva) e a modernização em geral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1200" dirty="0" smtClean="0"/>
              <a:t>Parcela dos investimentos financiados pelo BNDES carregam inovações de produto, processo e organizacional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1200" dirty="0" smtClean="0"/>
              <a:t>Financiamento de projetos </a:t>
            </a:r>
            <a:r>
              <a:rPr lang="pt-BR" sz="1200" i="1" dirty="0" err="1" smtClean="0"/>
              <a:t>green</a:t>
            </a:r>
            <a:r>
              <a:rPr lang="pt-BR" sz="1200" i="1" dirty="0" smtClean="0"/>
              <a:t> </a:t>
            </a:r>
            <a:r>
              <a:rPr lang="pt-BR" sz="1200" i="1" dirty="0" err="1" smtClean="0"/>
              <a:t>field</a:t>
            </a:r>
            <a:r>
              <a:rPr lang="pt-BR" sz="1200" b="1" dirty="0" smtClean="0">
                <a:solidFill>
                  <a:srgbClr val="FF0000"/>
                </a:solidFill>
              </a:rPr>
              <a:t>: </a:t>
            </a:r>
            <a:r>
              <a:rPr lang="pt-BR" sz="1200" dirty="0" smtClean="0"/>
              <a:t>construção da economia do futuro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1200" dirty="0" smtClean="0"/>
              <a:t>A partir de 2005 a importância da Inovação é crescente, definida como prioridade no Planejamento Corporativo 2009-2014E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1200" dirty="0" smtClean="0"/>
              <a:t>Estratégia do BNDES está colada às prioridades definidas na política industrial: PITCE (2004-2007); PDP (2008-2010) e PLANO BRASIL MAIOR (2011-2014)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1200" dirty="0" smtClean="0"/>
              <a:t>Atração de Centros de </a:t>
            </a:r>
            <a:r>
              <a:rPr lang="pt-BR" sz="1200" dirty="0" err="1" smtClean="0"/>
              <a:t>P&amp;D</a:t>
            </a:r>
            <a:endParaRPr lang="pt-BR" sz="1200" dirty="0" smtClean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1200" dirty="0" smtClean="0"/>
              <a:t>Participação no Inova Empresa (cerca de 50% dos recursos)</a:t>
            </a:r>
          </a:p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AC3C8-2486-8A4A-BC2B-62F7C2B75E2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91094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Este slide se refere</a:t>
            </a:r>
            <a:r>
              <a:rPr lang="pt-BR" baseline="0" dirty="0" smtClean="0"/>
              <a:t> a todas as operações de crédito e renda variável, excluindo o cartão BNDES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71846C-EEA7-4066-9967-A5E7324BBC8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96387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Aqui só estão incluídas</a:t>
            </a:r>
            <a:r>
              <a:rPr lang="pt-BR" baseline="0" dirty="0" smtClean="0"/>
              <a:t> as operações de crédito. Não inclui a renda variável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71846C-EEA7-4066-9967-A5E7324BBC8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98660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Cartão BNDES</a:t>
            </a:r>
            <a:r>
              <a:rPr lang="pt-BR" baseline="0" dirty="0" smtClean="0"/>
              <a:t> financia serviços tecnológicos e a contrapartida de empresas. 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AC3C8-2486-8A4A-BC2B-62F7C2B75E2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Lembrar</a:t>
            </a:r>
            <a:r>
              <a:rPr lang="pt-BR" baseline="0" dirty="0" smtClean="0"/>
              <a:t> que o </a:t>
            </a:r>
            <a:r>
              <a:rPr lang="pt-BR" baseline="0" dirty="0" err="1" smtClean="0"/>
              <a:t>Criatec</a:t>
            </a:r>
            <a:r>
              <a:rPr lang="pt-BR" baseline="0" dirty="0" smtClean="0"/>
              <a:t> III já foi lançado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AC3C8-2486-8A4A-BC2B-62F7C2B75E2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lnSpc>
                <a:spcPct val="90000"/>
              </a:lnSpc>
              <a:buFontTx/>
              <a:buChar char="•"/>
            </a:pPr>
            <a:r>
              <a:rPr lang="pt-BR" sz="2000" dirty="0" smtClean="0">
                <a:latin typeface="Arial Narrow" pitchFamily="34" charset="0"/>
                <a:ea typeface="ＭＳ Ｐゴシック" pitchFamily="34" charset="-128"/>
              </a:rPr>
              <a:t>A ampliação dos recursos teve como base as seguintes fontes:</a:t>
            </a:r>
          </a:p>
          <a:p>
            <a:pPr marL="534988" lvl="1" indent="-196850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pt-BR" sz="2000" dirty="0" smtClean="0">
                <a:latin typeface="Arial Narrow" pitchFamily="34" charset="0"/>
                <a:ea typeface="ＭＳ Ｐゴシック" pitchFamily="34" charset="-128"/>
              </a:rPr>
              <a:t>Do orçamento do MCTI (não reembolsável) </a:t>
            </a:r>
          </a:p>
          <a:p>
            <a:pPr marL="534988" lvl="1" indent="-196850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pt-BR" sz="2000" dirty="0" smtClean="0">
                <a:latin typeface="Arial Narrow" pitchFamily="34" charset="0"/>
                <a:ea typeface="ＭＳ Ｐゴシック" pitchFamily="34" charset="-128"/>
              </a:rPr>
              <a:t>Do FNDCT (não reembolsável)</a:t>
            </a:r>
          </a:p>
          <a:p>
            <a:pPr marL="534988" lvl="1" indent="-196850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pt-BR" sz="2000" dirty="0" smtClean="0">
                <a:latin typeface="Arial Narrow" pitchFamily="34" charset="0"/>
                <a:ea typeface="ＭＳ Ｐゴシック" pitchFamily="34" charset="-128"/>
              </a:rPr>
              <a:t>Do crédito (reembolsável)  -  empréstimos do FNDCT, do </a:t>
            </a:r>
            <a:r>
              <a:rPr lang="pt-BR" sz="2000" dirty="0" err="1" smtClean="0">
                <a:latin typeface="Arial Narrow" pitchFamily="34" charset="0"/>
                <a:ea typeface="ＭＳ Ｐゴシック" pitchFamily="34" charset="-128"/>
              </a:rPr>
              <a:t>Funttel</a:t>
            </a:r>
            <a:r>
              <a:rPr lang="pt-BR" sz="2000" dirty="0" smtClean="0">
                <a:latin typeface="Arial Narrow" pitchFamily="34" charset="0"/>
                <a:ea typeface="ＭＳ Ｐゴシック" pitchFamily="34" charset="-128"/>
              </a:rPr>
              <a:t>, da dotação do PSI e do FAT</a:t>
            </a:r>
          </a:p>
          <a:p>
            <a:pPr marL="534988" marR="0" lvl="1" indent="-19685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pt-BR" sz="2000" dirty="0" smtClean="0">
                <a:latin typeface="Arial Narrow" pitchFamily="34" charset="0"/>
                <a:ea typeface="ＭＳ Ｐゴシック" pitchFamily="34" charset="-128"/>
              </a:rPr>
              <a:t>Antes</a:t>
            </a:r>
            <a:r>
              <a:rPr lang="pt-BR" sz="2000" baseline="0" dirty="0" smtClean="0">
                <a:latin typeface="Arial Narrow" pitchFamily="34" charset="0"/>
                <a:ea typeface="ＭＳ Ｐゴシック" pitchFamily="34" charset="-128"/>
              </a:rPr>
              <a:t> do PSI a Finep estava tomando dinheiro emprestado do FAT e do FNDCT para bancar as operações de crédito. A fonte FAT vem se reduzindo e hoje tem menor importância. </a:t>
            </a:r>
            <a:endParaRPr lang="pt-BR" sz="2000" dirty="0" smtClean="0">
              <a:latin typeface="Arial Narrow" pitchFamily="34" charset="0"/>
              <a:ea typeface="ＭＳ Ｐゴシック" pitchFamily="34" charset="-128"/>
            </a:endParaRPr>
          </a:p>
          <a:p>
            <a:pPr marL="338138" lvl="1" indent="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pt-BR" sz="2000" dirty="0" smtClean="0">
              <a:latin typeface="Arial Narrow" pitchFamily="34" charset="0"/>
              <a:ea typeface="ＭＳ Ｐゴシック" pitchFamily="34" charset="-128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Tx/>
              <a:buChar char="•"/>
            </a:pPr>
            <a:r>
              <a:rPr lang="pt-BR" sz="2000" dirty="0" smtClean="0">
                <a:latin typeface="Arial Narrow" pitchFamily="34" charset="0"/>
                <a:ea typeface="ＭＳ Ｐゴシック" pitchFamily="34" charset="-128"/>
              </a:rPr>
              <a:t>Os Incentivos Fiscais são importantes, no entanto, estão fortemente concentrados no segmento da informática (pouco focados na inovação)  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Tx/>
              <a:buChar char="•"/>
            </a:pPr>
            <a:r>
              <a:rPr lang="pt-BR" sz="2000" dirty="0" smtClean="0">
                <a:latin typeface="Arial Narrow" pitchFamily="34" charset="0"/>
                <a:ea typeface="ＭＳ Ｐゴシック" pitchFamily="34" charset="-128"/>
              </a:rPr>
              <a:t>Boa parte do financiamento à inovação no país não atinge as pequenas empresas iniciantes e as que não estão articuladas a empresas líderes, reduzindo as possibilidades para a  inovação incremental.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Tx/>
              <a:buChar char="•"/>
            </a:pPr>
            <a:r>
              <a:rPr lang="pt-BR" sz="2000" dirty="0" smtClean="0">
                <a:latin typeface="Arial Narrow" pitchFamily="34" charset="0"/>
                <a:ea typeface="ＭＳ Ｐゴシック" pitchFamily="34" charset="-128"/>
              </a:rPr>
              <a:t>A pressão está crescendo tanto que não parece impossível que parte do sistema, duramente recuperado nos últimos 10 anos, volte a ser lentamente sucateado como ocorreu no final dos anos 80 e na década de 90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endParaRPr lang="pt-BR" sz="2000" dirty="0" smtClean="0">
              <a:latin typeface="Arial Narrow" pitchFamily="34" charset="0"/>
              <a:ea typeface="ＭＳ Ｐゴシック" pitchFamily="34" charset="-128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0"/>
              </a:spcBef>
            </a:pPr>
            <a:r>
              <a:rPr lang="pt-BR" sz="2000" dirty="0" smtClean="0">
                <a:latin typeface="Arial Narrow" pitchFamily="34" charset="0"/>
                <a:ea typeface="ＭＳ Ｐゴシック" pitchFamily="34" charset="-128"/>
              </a:rPr>
              <a:t>	</a:t>
            </a:r>
          </a:p>
          <a:p>
            <a:pPr marL="342900" indent="-342900" eaLnBrk="1" hangingPunct="1">
              <a:lnSpc>
                <a:spcPct val="90000"/>
              </a:lnSpc>
            </a:pPr>
            <a:endParaRPr lang="pt-BR" sz="1000" dirty="0" smtClean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6C16C59-AAD2-4CA5-B4B3-A617D25CFF38}" type="slidenum">
              <a:rPr lang="pt-BR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spcAft>
                <a:spcPts val="1200"/>
              </a:spcAft>
            </a:pPr>
            <a:r>
              <a:rPr lang="pt-BR" sz="1200" dirty="0" smtClean="0"/>
              <a:t>O orçamento do FNDCT para 2014 inclui previsão de R$ 175,6 milhões de recursos do Tesouro para o fomento a “Projetos Institucionais de Pesquisa no Setor de Petróleo e Gás Natural”, </a:t>
            </a:r>
            <a:r>
              <a:rPr lang="pt-BR" sz="1200" b="1" dirty="0" smtClean="0"/>
              <a:t>antes totalmente cobertos pelos recursos do </a:t>
            </a:r>
            <a:r>
              <a:rPr lang="pt-BR" sz="1200" b="1" dirty="0" err="1" smtClean="0"/>
              <a:t>CT-Petro</a:t>
            </a:r>
            <a:endParaRPr lang="pt-BR" sz="1200" dirty="0" smtClean="0"/>
          </a:p>
          <a:p>
            <a:pPr lvl="0">
              <a:spcAft>
                <a:spcPts val="1200"/>
              </a:spcAft>
            </a:pPr>
            <a:r>
              <a:rPr lang="pt-BR" sz="1200" dirty="0" smtClean="0"/>
              <a:t>Houve, então, uma redução de recursos do Tesouro para financiar outras ações do FNDCT. No total, os recursos do Tesouro para o FNDCT em 2014 correspondem a R$ 183,5 milhões</a:t>
            </a:r>
          </a:p>
          <a:p>
            <a:pPr lvl="0">
              <a:spcAft>
                <a:spcPts val="1200"/>
              </a:spcAft>
            </a:pPr>
            <a:r>
              <a:rPr lang="pt-BR" sz="1200" dirty="0" smtClean="0"/>
              <a:t>O FNDCT passou a abrigar uma nova ação referente à “</a:t>
            </a:r>
            <a:r>
              <a:rPr lang="pt-BR" sz="1200" b="1" dirty="0" smtClean="0"/>
              <a:t>Formação, Capacitação e Fixação de Recursos Humanos Qualificados para </a:t>
            </a:r>
            <a:r>
              <a:rPr lang="pt-BR" sz="1200" b="1" dirty="0" err="1" smtClean="0"/>
              <a:t>CT&amp;I</a:t>
            </a:r>
            <a:r>
              <a:rPr lang="pt-BR" sz="1200" b="1" dirty="0" smtClean="0"/>
              <a:t>”</a:t>
            </a:r>
            <a:r>
              <a:rPr lang="pt-BR" sz="1200" dirty="0" smtClean="0"/>
              <a:t>, no valor total de R$ 767 milhões destinado a financiar o Programa “Ciência sem Fronteiras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AC3C8-2486-8A4A-BC2B-62F7C2B75E2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32500" lnSpcReduction="20000"/>
          </a:bodyPr>
          <a:lstStyle/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pt-BR" sz="4600" dirty="0" smtClean="0"/>
              <a:t>Outras ações do FNDCT são impactadas e apresentam valor menor do que em 2013, tais como: 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4200" dirty="0" smtClean="0"/>
              <a:t>“Fomento a Projetos de Implantação e Recuperação da Infraestrutura de Pesquisa das Instituições Públicas (</a:t>
            </a:r>
            <a:r>
              <a:rPr lang="pt-BR" sz="4200" dirty="0" err="1" smtClean="0"/>
              <a:t>CT-Infra</a:t>
            </a:r>
            <a:r>
              <a:rPr lang="pt-BR" sz="4200" dirty="0" smtClean="0"/>
              <a:t>)”, de R$ 404,9 milhões para R$ 305 milhões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4200" dirty="0" smtClean="0"/>
              <a:t>“Fomento a Pesquisa e Desenvolvimento em Áreas Básicas e Estratégicas”, de R$ 1,2 bilhão para R$ 673,9 milhões (em grande parte, essa ação é destinada a financiar as chamadas ações transversais)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4200" dirty="0" smtClean="0"/>
              <a:t>“</a:t>
            </a:r>
            <a:r>
              <a:rPr lang="pt-BR" sz="4200" b="1" dirty="0" smtClean="0"/>
              <a:t>Subvenção Econômica </a:t>
            </a:r>
            <a:r>
              <a:rPr lang="pt-BR" sz="4200" dirty="0" smtClean="0"/>
              <a:t>a Projetos de Desenvolvimento Tecnológico (Lei nº 10.973, de 2004)”, de R$ 365,8 milhões para R$ 266,1 milhões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4200" dirty="0" smtClean="0"/>
              <a:t>“Equalização de Taxa de Juros em Financiamento à Inovação Tecnológica (Lei nº 10.332, de 2001)”, de R$ 308,3 milhões para R$ 209 milhões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4200" dirty="0" smtClean="0"/>
              <a:t>“Investimento em Empresas Inovadoras”, de R$ 100,3 milhões para R$ 50,3 milhões (recursos para investimentos em fundos de capital de risco ou diretamente em empresas)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AC3C8-2486-8A4A-BC2B-62F7C2B75E2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</a:t>
            </a:r>
            <a:r>
              <a:rPr lang="pt-BR" baseline="0" dirty="0" smtClean="0"/>
              <a:t> demanda total já representa 97% dos recursos do inova empresa. </a:t>
            </a:r>
          </a:p>
          <a:p>
            <a:endParaRPr lang="pt-BR" baseline="0" dirty="0" smtClean="0"/>
          </a:p>
          <a:p>
            <a:r>
              <a:rPr lang="pt-BR" baseline="0" dirty="0" smtClean="0"/>
              <a:t>5 dos 13 editais encerrados tiveram valor demandado final superior ao valor total ofertado.</a:t>
            </a:r>
          </a:p>
          <a:p>
            <a:endParaRPr lang="pt-BR" baseline="0" dirty="0" smtClean="0"/>
          </a:p>
          <a:p>
            <a:r>
              <a:rPr lang="pt-BR" baseline="0" dirty="0" smtClean="0"/>
              <a:t>O Valor demandado final dos editais encerrados foi superior ao valor ofertado em R$ 8,1 bilhões </a:t>
            </a:r>
          </a:p>
          <a:p>
            <a:endParaRPr lang="pt-BR" sz="1200" b="1" u="sng" kern="1200" baseline="0" dirty="0" smtClean="0">
              <a:solidFill>
                <a:schemeClr val="tx1"/>
              </a:solidFill>
              <a:latin typeface="+mn-lt"/>
              <a:ea typeface="ヒラギノ角ゴ Pro W3" pitchFamily="125" charset="-128"/>
              <a:cs typeface="ヒラギノ角ゴ Pro W3" charset="0"/>
            </a:endParaRPr>
          </a:p>
          <a:p>
            <a:r>
              <a:rPr lang="pt-BR" sz="1200" b="0" u="none" kern="1200" dirty="0" smtClean="0">
                <a:solidFill>
                  <a:schemeClr val="tx1"/>
                </a:solidFill>
                <a:latin typeface="+mn-lt"/>
                <a:ea typeface="ヒラギノ角ゴ Pro W3" pitchFamily="125" charset="-128"/>
                <a:cs typeface="ヒラギノ角ゴ Pro W3" charset="0"/>
              </a:rPr>
              <a:t>Elaborado com base em informações públicas disponibilizadas no site da </a:t>
            </a:r>
            <a:r>
              <a:rPr lang="pt-BR" sz="1200" b="0" u="none" kern="1200" dirty="0" err="1" smtClean="0">
                <a:solidFill>
                  <a:schemeClr val="tx1"/>
                </a:solidFill>
                <a:latin typeface="+mn-lt"/>
                <a:ea typeface="ヒラギノ角ゴ Pro W3" pitchFamily="125" charset="-128"/>
                <a:cs typeface="ヒラギノ角ゴ Pro W3" charset="0"/>
              </a:rPr>
              <a:t>Finep</a:t>
            </a:r>
            <a:r>
              <a:rPr lang="pt-BR" sz="1200" b="0" u="none" kern="1200" dirty="0" smtClean="0">
                <a:solidFill>
                  <a:schemeClr val="tx1"/>
                </a:solidFill>
                <a:latin typeface="+mn-lt"/>
                <a:ea typeface="ヒラギノ角ゴ Pro W3" pitchFamily="125" charset="-128"/>
                <a:cs typeface="ヒラギノ角ゴ Pro W3" charset="0"/>
              </a:rPr>
              <a:t> e BNDES, podem divergir das informações internas dos </a:t>
            </a:r>
            <a:r>
              <a:rPr lang="pt-BR" sz="1200" b="0" u="none" kern="1200" dirty="0" err="1" smtClean="0">
                <a:solidFill>
                  <a:schemeClr val="tx1"/>
                </a:solidFill>
                <a:latin typeface="+mn-lt"/>
                <a:ea typeface="ヒラギノ角ゴ Pro W3" pitchFamily="125" charset="-128"/>
                <a:cs typeface="ヒラギノ角ゴ Pro W3" charset="0"/>
              </a:rPr>
              <a:t>executores</a:t>
            </a:r>
            <a:r>
              <a:rPr lang="pt-BR" b="0" u="none" baseline="0" dirty="0" err="1" smtClean="0"/>
              <a:t>os</a:t>
            </a:r>
            <a:r>
              <a:rPr lang="pt-BR" b="0" u="none" baseline="0" dirty="0" smtClean="0"/>
              <a:t> apresentaram demanda superior à oferta.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AC3C8-2486-8A4A-BC2B-62F7C2B75E2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71846C-EEA7-4066-9967-A5E7324BBC8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42564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Convênio: Acordo para realização de contratos entre a ICT e a agência de financiamento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AC3C8-2486-8A4A-BC2B-62F7C2B75E2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200" b="0" dirty="0" smtClean="0">
                <a:solidFill>
                  <a:schemeClr val="tx1"/>
                </a:solidFill>
                <a:ea typeface="ＭＳ Ｐゴシック" pitchFamily="34" charset="-128"/>
              </a:rPr>
              <a:t>O lançamento do Plano Inova Empresa em 2013 abriu nova perspectiva para a retomada do mecanismo da subvenção, visando ao financiamento das empresas de maior porte (financiamento integrado com outros mecanismos)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200" dirty="0" smtClean="0">
                <a:solidFill>
                  <a:schemeClr val="tx1"/>
                </a:solidFill>
                <a:ea typeface="ＭＳ Ｐゴシック" pitchFamily="34" charset="-128"/>
              </a:rPr>
              <a:t>Esta perspectiva está ameaçada pela restrição de recursos destinados à subvenção no orçamento de 2014, que alocou para subvenção  o montante de </a:t>
            </a:r>
            <a:r>
              <a:rPr lang="pt-BR" sz="1200" dirty="0" smtClean="0">
                <a:solidFill>
                  <a:schemeClr val="tx1"/>
                </a:solidFill>
              </a:rPr>
              <a:t>266,1 milhões</a:t>
            </a:r>
            <a:endParaRPr lang="pt-BR" sz="1400" b="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AC3C8-2486-8A4A-BC2B-62F7C2B75E2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AC3C8-2486-8A4A-BC2B-62F7C2B75E2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7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2.xml"/><Relationship Id="rId7" Type="http://schemas.openxmlformats.org/officeDocument/2006/relationships/tags" Target="../tags/tag6.xml"/><Relationship Id="rId12" Type="http://schemas.openxmlformats.org/officeDocument/2006/relationships/tags" Target="../tags/tag11.xml"/><Relationship Id="rId2" Type="http://schemas.openxmlformats.org/officeDocument/2006/relationships/tags" Target="../tags/tag1.xml"/><Relationship Id="rId16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6" Type="http://schemas.openxmlformats.org/officeDocument/2006/relationships/tags" Target="../tags/tag5.xml"/><Relationship Id="rId11" Type="http://schemas.openxmlformats.org/officeDocument/2006/relationships/tags" Target="../tags/tag10.xml"/><Relationship Id="rId5" Type="http://schemas.openxmlformats.org/officeDocument/2006/relationships/tags" Target="../tags/tag4.xml"/><Relationship Id="rId15" Type="http://schemas.openxmlformats.org/officeDocument/2006/relationships/image" Target="../media/image3.png"/><Relationship Id="rId10" Type="http://schemas.openxmlformats.org/officeDocument/2006/relationships/tags" Target="../tags/tag9.xml"/><Relationship Id="rId4" Type="http://schemas.openxmlformats.org/officeDocument/2006/relationships/tags" Target="../tags/tag3.xml"/><Relationship Id="rId9" Type="http://schemas.openxmlformats.org/officeDocument/2006/relationships/tags" Target="../tags/tag8.xml"/><Relationship Id="rId14" Type="http://schemas.openxmlformats.org/officeDocument/2006/relationships/oleObject" Target="../embeddings/oleObject1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7E0A9F4-854B-A145-8257-42192A3C2BDE}" type="datetimeFigureOut">
              <a:rPr lang="en-US"/>
              <a:pPr>
                <a:defRPr/>
              </a:pPr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48232347-D5F7-7543-B1B8-FA1A6824A8C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21331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A071C19-4213-BD44-B990-A647763E167C}" type="datetimeFigureOut">
              <a:rPr lang="en-US"/>
              <a:pPr>
                <a:defRPr/>
              </a:pPr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4C3F60A3-6D50-0743-99E1-CC0B5F39DFE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1045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C406191-FD6B-C042-B598-1CC58AA9017E}" type="datetimeFigureOut">
              <a:rPr lang="en-US"/>
              <a:pPr>
                <a:defRPr/>
              </a:pPr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4ED010E5-391E-904E-8282-8D7E7CEBC57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02784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over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1" hidden="1"/>
          <p:cNvGraphicFramePr>
            <a:graphicFrameLocks noChangeAspect="1"/>
          </p:cNvGraphicFramePr>
          <p:nvPr/>
        </p:nvGraphicFramePr>
        <p:xfrm>
          <a:off x="0" y="0"/>
          <a:ext cx="146538" cy="158750"/>
        </p:xfrm>
        <a:graphic>
          <a:graphicData uri="http://schemas.openxmlformats.org/presentationml/2006/ole">
            <p:oleObj spid="_x0000_s667683" name="think-cell Slide" r:id="rId14" imgW="360" imgH="360" progId="">
              <p:embed/>
            </p:oleObj>
          </a:graphicData>
        </a:graphic>
      </p:graphicFrame>
      <p:grpSp>
        <p:nvGrpSpPr>
          <p:cNvPr id="2" name="Drawing grid" hidden="1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0" y="0"/>
            <a:ext cx="9144000" cy="6858000"/>
            <a:chOff x="0" y="0"/>
            <a:chExt cx="9906000" cy="6858000"/>
          </a:xfrm>
        </p:grpSpPr>
        <p:cxnSp>
          <p:nvCxnSpPr>
            <p:cNvPr id="9" name="!!!Do not delete!!!" hidden="1"/>
            <p:cNvCxnSpPr/>
            <p:nvPr/>
          </p:nvCxnSpPr>
          <p:spPr>
            <a:xfrm>
              <a:off x="738188" y="0"/>
              <a:ext cx="0" cy="685800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!!!Do not delete!!!" hidden="1"/>
            <p:cNvCxnSpPr/>
            <p:nvPr/>
          </p:nvCxnSpPr>
          <p:spPr>
            <a:xfrm>
              <a:off x="1347788" y="0"/>
              <a:ext cx="0" cy="74930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!!!Do not delete!!!" hidden="1"/>
            <p:cNvCxnSpPr/>
            <p:nvPr/>
          </p:nvCxnSpPr>
          <p:spPr>
            <a:xfrm>
              <a:off x="7740650" y="0"/>
              <a:ext cx="0" cy="74930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!!!Do not delete!!!" hidden="1"/>
            <p:cNvCxnSpPr/>
            <p:nvPr/>
          </p:nvCxnSpPr>
          <p:spPr>
            <a:xfrm>
              <a:off x="8128000" y="0"/>
              <a:ext cx="0" cy="74930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!!!Do not delete!!!" hidden="1"/>
            <p:cNvCxnSpPr/>
            <p:nvPr/>
          </p:nvCxnSpPr>
          <p:spPr>
            <a:xfrm>
              <a:off x="9271000" y="0"/>
              <a:ext cx="0" cy="685800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!!!Do not delete!!!" hidden="1"/>
            <p:cNvCxnSpPr/>
            <p:nvPr/>
          </p:nvCxnSpPr>
          <p:spPr>
            <a:xfrm>
              <a:off x="0" y="220663"/>
              <a:ext cx="9906000" cy="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!!!Do not delete!!!" hidden="1"/>
            <p:cNvCxnSpPr/>
            <p:nvPr/>
          </p:nvCxnSpPr>
          <p:spPr>
            <a:xfrm>
              <a:off x="0" y="495300"/>
              <a:ext cx="9906000" cy="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!!!Do not delete!!!" hidden="1"/>
            <p:cNvCxnSpPr/>
            <p:nvPr/>
          </p:nvCxnSpPr>
          <p:spPr>
            <a:xfrm>
              <a:off x="0" y="857250"/>
              <a:ext cx="9906000" cy="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!!!Do not delete!!!" hidden="1"/>
            <p:cNvCxnSpPr/>
            <p:nvPr/>
          </p:nvCxnSpPr>
          <p:spPr>
            <a:xfrm>
              <a:off x="0" y="741363"/>
              <a:ext cx="144463" cy="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!!!Do not delete!!!" hidden="1"/>
            <p:cNvCxnSpPr/>
            <p:nvPr/>
          </p:nvCxnSpPr>
          <p:spPr>
            <a:xfrm>
              <a:off x="0" y="6416675"/>
              <a:ext cx="9906000" cy="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!!!Do not delete!!!" hidden="1"/>
            <p:cNvCxnSpPr/>
            <p:nvPr/>
          </p:nvCxnSpPr>
          <p:spPr>
            <a:xfrm>
              <a:off x="0" y="6708775"/>
              <a:ext cx="9906000" cy="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!!!Do not delete!!!" hidden="1"/>
            <p:cNvCxnSpPr/>
            <p:nvPr/>
          </p:nvCxnSpPr>
          <p:spPr>
            <a:xfrm>
              <a:off x="0" y="1995488"/>
              <a:ext cx="9271000" cy="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!!!Do not delete!!!" hidden="1"/>
            <p:cNvCxnSpPr/>
            <p:nvPr/>
          </p:nvCxnSpPr>
          <p:spPr>
            <a:xfrm>
              <a:off x="0" y="3032125"/>
              <a:ext cx="736600" cy="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!!!Do not delete!!!" hidden="1"/>
            <p:cNvCxnSpPr/>
            <p:nvPr/>
          </p:nvCxnSpPr>
          <p:spPr>
            <a:xfrm>
              <a:off x="0" y="1763713"/>
              <a:ext cx="144463" cy="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Formatted_text" hidden="1"/>
          <p:cNvSpPr txBox="1">
            <a:spLocks/>
          </p:cNvSpPr>
          <p:nvPr>
            <p:custDataLst>
              <p:tags r:id="rId3"/>
            </p:custDataLst>
          </p:nvPr>
        </p:nvSpPr>
        <p:spPr bwMode="auto">
          <a:xfrm>
            <a:off x="681404" y="2620964"/>
            <a:ext cx="1827334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pt-BR" sz="1500">
                <a:solidFill>
                  <a:srgbClr val="000000"/>
                </a:solidFill>
                <a:latin typeface="Arial Narrow" pitchFamily="34" charset="0"/>
              </a:rPr>
              <a:t>15 Point Text: Level 0</a:t>
            </a:r>
            <a:endParaRPr lang="pt-BR" sz="1500" b="0">
              <a:solidFill>
                <a:srgbClr val="000000"/>
              </a:solidFill>
              <a:latin typeface="Arial Narrow" pitchFamily="34" charset="0"/>
            </a:endParaRPr>
          </a:p>
          <a:p>
            <a:pPr marL="163513" lvl="1" indent="-163513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 Narrow" pitchFamily="34" charset="0"/>
              <a:buChar char="&gt;"/>
            </a:pPr>
            <a:r>
              <a:rPr lang="pt-BR" sz="1500" b="0">
                <a:solidFill>
                  <a:srgbClr val="000000"/>
                </a:solidFill>
                <a:latin typeface="Arial Narrow" pitchFamily="34" charset="0"/>
              </a:rPr>
              <a:t>Level 1</a:t>
            </a:r>
          </a:p>
          <a:p>
            <a:pPr marL="344488" lvl="2" indent="-166688">
              <a:lnSpc>
                <a:spcPct val="93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 Narrow" pitchFamily="34" charset="0"/>
              <a:buChar char="–"/>
            </a:pPr>
            <a:r>
              <a:rPr lang="pt-BR" sz="1500" b="0">
                <a:solidFill>
                  <a:srgbClr val="000000"/>
                </a:solidFill>
                <a:latin typeface="Arial Narrow" pitchFamily="34" charset="0"/>
              </a:rPr>
              <a:t>Level 2</a:t>
            </a:r>
          </a:p>
          <a:p>
            <a:pPr marL="498475" lvl="3" indent="-142875">
              <a:lnSpc>
                <a:spcPct val="93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 Narrow" pitchFamily="34" charset="0"/>
              <a:buChar char="-"/>
            </a:pPr>
            <a:r>
              <a:rPr lang="pt-BR" sz="1500" b="0">
                <a:solidFill>
                  <a:srgbClr val="000000"/>
                </a:solidFill>
                <a:latin typeface="Arial Narrow" pitchFamily="34" charset="0"/>
              </a:rPr>
              <a:t>Level 3</a:t>
            </a:r>
          </a:p>
        </p:txBody>
      </p:sp>
      <p:sp>
        <p:nvSpPr>
          <p:cNvPr id="25" name="Source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81404" y="6710133"/>
            <a:ext cx="519373" cy="128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371475" indent="-371475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pt-BR" sz="900" b="0">
                <a:solidFill>
                  <a:srgbClr val="000000"/>
                </a:solidFill>
                <a:latin typeface="Arial Narrow" pitchFamily="34" charset="0"/>
              </a:rPr>
              <a:t>Source:	xxx</a:t>
            </a:r>
          </a:p>
        </p:txBody>
      </p:sp>
      <p:sp>
        <p:nvSpPr>
          <p:cNvPr id="26" name="Notes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81404" y="6418023"/>
            <a:ext cx="322204" cy="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161925" indent="-161925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pt-BR" sz="1000" b="0">
                <a:solidFill>
                  <a:srgbClr val="000000"/>
                </a:solidFill>
                <a:latin typeface="Arial Narrow" pitchFamily="34" charset="0"/>
              </a:rPr>
              <a:t>1)	xxx</a:t>
            </a:r>
          </a:p>
        </p:txBody>
      </p:sp>
      <p:grpSp>
        <p:nvGrpSpPr>
          <p:cNvPr id="3" name="Legend" hidden="1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681405" y="6196019"/>
            <a:ext cx="621741" cy="146291"/>
            <a:chOff x="736600" y="6157119"/>
            <a:chExt cx="673735" cy="146372"/>
          </a:xfrm>
        </p:grpSpPr>
        <p:sp>
          <p:nvSpPr>
            <p:cNvPr id="28" name="LegendIcon" hidden="1"/>
            <p:cNvSpPr>
              <a:spLocks noChangeArrowheads="1"/>
            </p:cNvSpPr>
            <p:nvPr/>
          </p:nvSpPr>
          <p:spPr bwMode="auto">
            <a:xfrm>
              <a:off x="736600" y="6157119"/>
              <a:ext cx="215958" cy="146131"/>
            </a:xfrm>
            <a:prstGeom prst="rect">
              <a:avLst/>
            </a:prstGeom>
            <a:noFill/>
            <a:ln w="9525" algn="ctr">
              <a:solidFill>
                <a:srgbClr val="003F56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lnSpc>
                  <a:spcPct val="93000"/>
                </a:lnSpc>
              </a:pPr>
              <a:endParaRPr lang="pt-BR" b="0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29" name="LegendText" hidden="1"/>
            <p:cNvSpPr txBox="1">
              <a:spLocks noChangeArrowheads="1"/>
            </p:cNvSpPr>
            <p:nvPr/>
          </p:nvSpPr>
          <p:spPr bwMode="auto">
            <a:xfrm>
              <a:off x="1035131" y="6160296"/>
              <a:ext cx="375204" cy="143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</a:pPr>
              <a:r>
                <a:rPr lang="pt-BR" sz="1000" b="0">
                  <a:solidFill>
                    <a:srgbClr val="000000"/>
                  </a:solidFill>
                  <a:latin typeface="Arial Narrow" pitchFamily="34" charset="0"/>
                </a:rPr>
                <a:t>Legend</a:t>
              </a:r>
            </a:p>
          </p:txBody>
        </p:sp>
      </p:grpSp>
      <p:sp>
        <p:nvSpPr>
          <p:cNvPr id="30" name="Subtitle" hidden="1"/>
          <p:cNvSpPr txBox="1">
            <a:spLocks/>
          </p:cNvSpPr>
          <p:nvPr>
            <p:custDataLst>
              <p:tags r:id="rId7"/>
            </p:custDataLst>
          </p:nvPr>
        </p:nvSpPr>
        <p:spPr bwMode="auto">
          <a:xfrm>
            <a:off x="681404" y="2005014"/>
            <a:ext cx="7876442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pt-BR" sz="2100" b="0">
                <a:solidFill>
                  <a:srgbClr val="000000"/>
                </a:solidFill>
                <a:latin typeface="Arial Narrow" pitchFamily="34" charset="0"/>
              </a:rPr>
              <a:t>Subtitle</a:t>
            </a:r>
          </a:p>
        </p:txBody>
      </p:sp>
      <p:pic>
        <p:nvPicPr>
          <p:cNvPr id="31" name="Imagem 16" descr="Template.png"/>
          <p:cNvPicPr>
            <a:picLocks noChangeAspect="1"/>
          </p:cNvPicPr>
          <p:nvPr userDrawn="1"/>
        </p:nvPicPr>
        <p:blipFill>
          <a:blip r:embed="rId15"/>
          <a:srcRect l="79366" t="91640"/>
          <a:stretch>
            <a:fillRect/>
          </a:stretch>
        </p:blipFill>
        <p:spPr bwMode="auto">
          <a:xfrm>
            <a:off x="7181850" y="6389688"/>
            <a:ext cx="1422888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2" name="Object 2" hidden="1"/>
          <p:cNvGraphicFramePr>
            <a:graphicFrameLocks noChangeAspect="1"/>
          </p:cNvGraphicFramePr>
          <p:nvPr/>
        </p:nvGraphicFramePr>
        <p:xfrm>
          <a:off x="0" y="0"/>
          <a:ext cx="146538" cy="158750"/>
        </p:xfrm>
        <a:graphic>
          <a:graphicData uri="http://schemas.openxmlformats.org/presentationml/2006/ole">
            <p:oleObj spid="_x0000_s667684" name="think-cell Slide" r:id="rId16" imgW="360" imgH="360" progId="">
              <p:embed/>
            </p:oleObj>
          </a:graphicData>
        </a:graphic>
      </p:graphicFrame>
      <p:sp>
        <p:nvSpPr>
          <p:cNvPr id="33" name="Slide Number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663355" y="6718301"/>
            <a:ext cx="152286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>
              <a:defRPr sz="900" b="0" smtClean="0"/>
            </a:lvl1pPr>
          </a:lstStyle>
          <a:p>
            <a:pPr>
              <a:defRPr/>
            </a:pPr>
            <a:fld id="{697CE411-1041-4120-A107-2CC1CCB771ED}" type="slidenum">
              <a:rPr lang="pt-BR">
                <a:solidFill>
                  <a:srgbClr val="000000"/>
                </a:solidFill>
                <a:latin typeface="Arial Narrow"/>
              </a:rPr>
              <a:pPr>
                <a:defRPr/>
              </a:pPr>
              <a:t>‹nº›</a:t>
            </a:fld>
            <a:endParaRPr lang="pt-BR" dirty="0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34" name="Slide Number Line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8556381" y="6734176"/>
            <a:ext cx="0" cy="12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endParaRPr lang="pt-BR"/>
          </a:p>
        </p:txBody>
      </p:sp>
      <p:sp>
        <p:nvSpPr>
          <p:cNvPr id="35" name="Banderole Top"/>
          <p:cNvSpPr/>
          <p:nvPr userDrawn="1">
            <p:custDataLst>
              <p:tags r:id="rId10"/>
            </p:custDataLst>
          </p:nvPr>
        </p:nvSpPr>
        <p:spPr>
          <a:xfrm>
            <a:off x="0" y="741363"/>
            <a:ext cx="9144000" cy="1022350"/>
          </a:xfrm>
          <a:prstGeom prst="rect">
            <a:avLst/>
          </a:prstGeom>
          <a:solidFill>
            <a:srgbClr val="003F56"/>
          </a:solidFill>
          <a:ln w="9525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pt-BR" b="0" dirty="0">
              <a:solidFill>
                <a:srgbClr val="000000"/>
              </a:solidFill>
            </a:endParaRPr>
          </a:p>
        </p:txBody>
      </p:sp>
      <p:sp>
        <p:nvSpPr>
          <p:cNvPr id="98" name="Location, date"/>
          <p:cNvSpPr>
            <a:spLocks noGrp="1"/>
          </p:cNvSpPr>
          <p:nvPr>
            <p:ph type="body" sz="quarter" idx="14"/>
          </p:nvPr>
        </p:nvSpPr>
        <p:spPr>
          <a:xfrm>
            <a:off x="1083324" y="6066000"/>
            <a:ext cx="7081476" cy="370800"/>
          </a:xfrm>
          <a:prstGeom prst="rect">
            <a:avLst/>
          </a:prstGeom>
        </p:spPr>
        <p:txBody>
          <a:bodyPr lIns="28800" rtlCol="0" anchor="b">
            <a:noAutofit/>
          </a:bodyPr>
          <a:lstStyle>
            <a:lvl1pPr marL="0" indent="0">
              <a:lnSpc>
                <a:spcPct val="93000"/>
              </a:lnSpc>
              <a:spcBef>
                <a:spcPts val="0"/>
              </a:spcBef>
              <a:def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defRPr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Type of document"/>
          <p:cNvSpPr>
            <a:spLocks noGrp="1"/>
          </p:cNvSpPr>
          <p:nvPr>
            <p:ph type="body" sz="quarter" idx="15"/>
          </p:nvPr>
        </p:nvSpPr>
        <p:spPr>
          <a:xfrm>
            <a:off x="1083324" y="4566720"/>
            <a:ext cx="7081476" cy="690418"/>
          </a:xfrm>
          <a:prstGeom prst="rect">
            <a:avLst/>
          </a:prstGeom>
        </p:spPr>
        <p:txBody>
          <a:bodyPr lIns="14400" bIns="216000" rtlCol="0"/>
          <a:lstStyle>
            <a:lvl1pPr marL="0" indent="0">
              <a:lnSpc>
                <a:spcPct val="93000"/>
              </a:lnSpc>
              <a:spcBef>
                <a:spcPts val="0"/>
              </a:spcBef>
              <a:defRPr kumimoji="0" lang="en-US" sz="33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Project name"/>
          <p:cNvSpPr>
            <a:spLocks noGrp="1"/>
          </p:cNvSpPr>
          <p:nvPr>
            <p:ph type="title"/>
          </p:nvPr>
        </p:nvSpPr>
        <p:spPr>
          <a:xfrm>
            <a:off x="1083324" y="2892935"/>
            <a:ext cx="7081476" cy="1609415"/>
          </a:xfrm>
          <a:prstGeom prst="rect">
            <a:avLst/>
          </a:prstGeom>
        </p:spPr>
        <p:txBody>
          <a:bodyPr rtlCol="0" anchor="b">
            <a:spAutoFit/>
          </a:bodyPr>
          <a:lstStyle>
            <a:lvl1pPr algn="l">
              <a:lnSpc>
                <a:spcPct val="93000"/>
              </a:lnSpc>
              <a:spcBef>
                <a:spcPts val="0"/>
              </a:spcBef>
              <a:defRPr kumimoji="0" lang="en-US" sz="53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13" name="Client name"/>
          <p:cNvSpPr>
            <a:spLocks noGrp="1"/>
          </p:cNvSpPr>
          <p:nvPr>
            <p:ph type="body" sz="quarter" idx="13"/>
          </p:nvPr>
        </p:nvSpPr>
        <p:spPr>
          <a:xfrm>
            <a:off x="1129846" y="-90585"/>
            <a:ext cx="3323077" cy="4296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3000"/>
              </a:lnSpc>
              <a:spcBef>
                <a:spcPts val="0"/>
              </a:spcBef>
              <a:defRPr sz="300" b="1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>
              <a:defRPr sz="2100" b="1"/>
            </a:lvl2pPr>
            <a:lvl3pPr>
              <a:defRPr sz="2100" b="1"/>
            </a:lvl3pPr>
            <a:lvl4pPr>
              <a:defRPr sz="2100" b="1"/>
            </a:lvl4pPr>
            <a:lvl5pPr>
              <a:defRPr sz="2100" b="1"/>
            </a:lvl5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36" name="Slide Number Placeholder"/>
          <p:cNvSpPr>
            <a:spLocks noGrp="1"/>
          </p:cNvSpPr>
          <p:nvPr>
            <p:ph type="sldNum" sz="quarter" idx="16"/>
            <p:custDataLst>
              <p:tags r:id="rId11"/>
            </p:custDataLst>
          </p:nvPr>
        </p:nvSpPr>
        <p:spPr>
          <a:xfrm>
            <a:off x="9028235" y="-78095"/>
            <a:ext cx="109903" cy="3077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200" b="0">
                <a:solidFill>
                  <a:srgbClr val="FFFFFF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8125F4CD-47BF-4EFB-B434-61944884495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37" name="Footer Placeholder"/>
          <p:cNvSpPr>
            <a:spLocks noGrp="1"/>
          </p:cNvSpPr>
          <p:nvPr>
            <p:ph type="ftr" sz="quarter" idx="17"/>
            <p:custDataLst>
              <p:tags r:id="rId12"/>
            </p:custDataLst>
          </p:nvPr>
        </p:nvSpPr>
        <p:spPr>
          <a:xfrm>
            <a:off x="7845670" y="-77788"/>
            <a:ext cx="1164981" cy="3077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 rtl="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 lang="en-US" sz="200" b="0" kern="1200">
                <a:solidFill>
                  <a:srgbClr val="FFFFFF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12C6307-8BE5-6F41-8F52-A650B55A56E6}" type="datetimeFigureOut">
              <a:rPr lang="en-US"/>
              <a:pPr>
                <a:defRPr/>
              </a:pPr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094214B-925C-8A48-9951-621B7069097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3430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22B68DE-D2C9-964F-9259-2B12FBC4DAF8}" type="datetimeFigureOut">
              <a:rPr lang="en-US"/>
              <a:pPr>
                <a:defRPr/>
              </a:pPr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E6C4F6D-FB9B-BC43-A15A-59ABA913864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7958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5E7A75E-2940-6D40-8EF2-08D3E0B00374}" type="datetimeFigureOut">
              <a:rPr lang="en-US"/>
              <a:pPr>
                <a:defRPr/>
              </a:pPr>
              <a:t>2/24/2014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274DA5B-D55B-5346-9EB4-D7AEFF09223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311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00DA5672-C749-3C47-BB5D-73DFEC621E9C}" type="datetimeFigureOut">
              <a:rPr lang="en-US"/>
              <a:pPr>
                <a:defRPr/>
              </a:pPr>
              <a:t>2/24/2014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2BA8F18-38ED-BE4A-A66C-0518D619866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8993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4E06A6D1-63DE-6248-A1CD-9F8D1D50C4B7}" type="datetimeFigureOut">
              <a:rPr lang="en-US"/>
              <a:pPr>
                <a:defRPr/>
              </a:pPr>
              <a:t>2/24/2014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FDC38DF-4817-3F4A-9285-0FBF984166B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1550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FDB83F6-A546-A74C-8F91-23116FEE9751}" type="datetimeFigureOut">
              <a:rPr lang="en-US"/>
              <a:pPr>
                <a:defRPr/>
              </a:pPr>
              <a:t>2/24/2014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49E6B900-B3EF-A546-B1FB-2E0E2B7401F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33160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40BC1EE-0A15-FA4B-BE13-77F06A591E35}" type="datetimeFigureOut">
              <a:rPr lang="en-US"/>
              <a:pPr>
                <a:defRPr/>
              </a:pPr>
              <a:t>2/24/2014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429CBB3-BE33-624E-830A-D4BBE9BDA72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8449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37C0E49-D801-CD45-A101-2BF2A277835B}" type="datetimeFigureOut">
              <a:rPr lang="en-US"/>
              <a:pPr>
                <a:defRPr/>
              </a:pPr>
              <a:t>2/24/2014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E34D810-4639-854C-AC9F-B358E8F1083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6181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Logo Mei.jp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675" y="244475"/>
            <a:ext cx="2124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jpeg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8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76675" y="5878513"/>
            <a:ext cx="140335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4" descr="Logo Mei_inverse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4163" y="368300"/>
            <a:ext cx="2411412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CaixaDeTexto 6"/>
          <p:cNvSpPr txBox="1">
            <a:spLocks noChangeArrowheads="1"/>
          </p:cNvSpPr>
          <p:nvPr/>
        </p:nvSpPr>
        <p:spPr bwMode="auto">
          <a:xfrm>
            <a:off x="2316163" y="4945900"/>
            <a:ext cx="4511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pt-BR" sz="1800" dirty="0">
                <a:solidFill>
                  <a:schemeClr val="bg1"/>
                </a:solidFill>
              </a:rPr>
              <a:t>Brasília, </a:t>
            </a:r>
            <a:r>
              <a:rPr lang="pt-BR" sz="1800" dirty="0" smtClean="0">
                <a:solidFill>
                  <a:schemeClr val="bg1"/>
                </a:solidFill>
              </a:rPr>
              <a:t>21 de fevereiro de 2014</a:t>
            </a:r>
            <a:endParaRPr lang="pt-BR" sz="1800" dirty="0">
              <a:solidFill>
                <a:schemeClr val="bg1"/>
              </a:solidFill>
            </a:endParaRPr>
          </a:p>
        </p:txBody>
      </p:sp>
      <p:sp>
        <p:nvSpPr>
          <p:cNvPr id="14341" name="Retângulo 7"/>
          <p:cNvSpPr>
            <a:spLocks noChangeArrowheads="1"/>
          </p:cNvSpPr>
          <p:nvPr/>
        </p:nvSpPr>
        <p:spPr bwMode="auto">
          <a:xfrm>
            <a:off x="1424344" y="2664593"/>
            <a:ext cx="629531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Financiamento </a:t>
            </a:r>
            <a:r>
              <a:rPr lang="pt-BR" sz="4400" b="1" dirty="0" smtClean="0">
                <a:solidFill>
                  <a:schemeClr val="bg1"/>
                </a:solidFill>
              </a:rPr>
              <a:t>à Inovação</a:t>
            </a:r>
          </a:p>
          <a:p>
            <a:pPr algn="ctr"/>
            <a:endParaRPr lang="pt-BR" sz="4400" b="1" dirty="0" smtClean="0">
              <a:solidFill>
                <a:schemeClr val="bg1"/>
              </a:solidFill>
            </a:endParaRPr>
          </a:p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Pedro </a:t>
            </a:r>
            <a:r>
              <a:rPr lang="pt-BR" sz="2000" b="1" dirty="0" err="1" smtClean="0">
                <a:solidFill>
                  <a:schemeClr val="bg1"/>
                </a:solidFill>
              </a:rPr>
              <a:t>Wongtschowski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859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15689" y="142336"/>
            <a:ext cx="6258962" cy="1143000"/>
          </a:xfrm>
        </p:spPr>
        <p:txBody>
          <a:bodyPr>
            <a:noAutofit/>
          </a:bodyPr>
          <a:lstStyle/>
          <a:p>
            <a:pPr algn="r"/>
            <a:r>
              <a:rPr lang="pt-BR" sz="2800" b="1" dirty="0" err="1" smtClean="0">
                <a:ea typeface="ＭＳ Ｐゴシック" pitchFamily="34" charset="-128"/>
              </a:rPr>
              <a:t>Não-reembolsáveis</a:t>
            </a:r>
            <a:r>
              <a:rPr lang="pt-BR" sz="2800" b="1" dirty="0" smtClean="0">
                <a:ea typeface="ＭＳ Ｐゴシック" pitchFamily="34" charset="-128"/>
              </a:rPr>
              <a:t>: </a:t>
            </a:r>
            <a:br>
              <a:rPr lang="pt-BR" sz="2800" b="1" dirty="0" smtClean="0">
                <a:ea typeface="ＭＳ Ｐゴシック" pitchFamily="34" charset="-128"/>
              </a:rPr>
            </a:br>
            <a:r>
              <a:rPr lang="pt-BR" sz="2800" b="1" dirty="0" smtClean="0">
                <a:ea typeface="ＭＳ Ｐゴシック" pitchFamily="34" charset="-128"/>
              </a:rPr>
              <a:t>resultados da FINEP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9120" y="1371596"/>
            <a:ext cx="8587680" cy="4890219"/>
          </a:xfrm>
        </p:spPr>
        <p:txBody>
          <a:bodyPr/>
          <a:lstStyle/>
          <a:p>
            <a:pPr marL="687388" lvl="1" indent="-457200" algn="just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t-BR" sz="1800" dirty="0">
                <a:ea typeface="ＭＳ Ｐゴシック" pitchFamily="34" charset="-128"/>
              </a:rPr>
              <a:t>Foram mais de </a:t>
            </a:r>
            <a:r>
              <a:rPr lang="pt-BR" sz="1800" b="1" dirty="0">
                <a:ea typeface="ＭＳ Ｐゴシック" pitchFamily="34" charset="-128"/>
              </a:rPr>
              <a:t>7.300 projetos </a:t>
            </a:r>
            <a:r>
              <a:rPr lang="pt-BR" sz="1800" dirty="0">
                <a:ea typeface="ＭＳ Ｐゴシック" pitchFamily="34" charset="-128"/>
              </a:rPr>
              <a:t>contratados pela Finep</a:t>
            </a:r>
            <a:r>
              <a:rPr lang="pt-BR" sz="1800" dirty="0" smtClean="0">
                <a:ea typeface="ＭＳ Ｐゴシック" pitchFamily="34" charset="-128"/>
              </a:rPr>
              <a:t>,</a:t>
            </a:r>
            <a:r>
              <a:rPr lang="pt-BR" sz="1800" b="1" dirty="0">
                <a:ea typeface="ＭＳ Ｐゴシック" pitchFamily="34" charset="-128"/>
              </a:rPr>
              <a:t> </a:t>
            </a:r>
            <a:r>
              <a:rPr lang="pt-BR" sz="1800" dirty="0">
                <a:ea typeface="ＭＳ Ｐゴシック" pitchFamily="34" charset="-128"/>
              </a:rPr>
              <a:t>com recursos </a:t>
            </a:r>
            <a:r>
              <a:rPr lang="pt-BR" sz="1800" dirty="0" err="1" smtClean="0">
                <a:ea typeface="ＭＳ Ｐゴシック" pitchFamily="34" charset="-128"/>
              </a:rPr>
              <a:t>não-reembolsáveis</a:t>
            </a:r>
            <a:r>
              <a:rPr lang="pt-BR" sz="1800" dirty="0" smtClean="0">
                <a:ea typeface="ＭＳ Ｐゴシック" pitchFamily="34" charset="-128"/>
              </a:rPr>
              <a:t>, </a:t>
            </a:r>
            <a:r>
              <a:rPr lang="pt-BR" sz="1800" dirty="0">
                <a:ea typeface="ＭＳ Ｐゴシック" pitchFamily="34" charset="-128"/>
              </a:rPr>
              <a:t>entre </a:t>
            </a:r>
            <a:r>
              <a:rPr lang="pt-BR" sz="1800" dirty="0" smtClean="0">
                <a:ea typeface="ＭＳ Ｐゴシック" pitchFamily="34" charset="-128"/>
              </a:rPr>
              <a:t>2002-2013, totalizando </a:t>
            </a:r>
            <a:r>
              <a:rPr lang="pt-BR" sz="1800" b="1" dirty="0" smtClean="0">
                <a:ea typeface="ＭＳ Ｐゴシック" pitchFamily="34" charset="-128"/>
              </a:rPr>
              <a:t>R$ 12,7 bilhões</a:t>
            </a:r>
            <a:r>
              <a:rPr lang="pt-BR" sz="1800" dirty="0" smtClean="0">
                <a:ea typeface="ＭＳ Ｐゴシック" pitchFamily="34" charset="-128"/>
              </a:rPr>
              <a:t>.</a:t>
            </a:r>
          </a:p>
          <a:p>
            <a:pPr marL="687388" lvl="1" indent="-457200" algn="just">
              <a:spcBef>
                <a:spcPct val="0"/>
              </a:spcBef>
              <a:spcAft>
                <a:spcPts val="1200"/>
              </a:spcAft>
              <a:buNone/>
            </a:pPr>
            <a:endParaRPr lang="pt-BR" sz="1800" dirty="0" smtClean="0">
              <a:ea typeface="ＭＳ Ｐゴシック" pitchFamily="34" charset="-128"/>
            </a:endParaRPr>
          </a:p>
          <a:p>
            <a:pPr marL="687388" lvl="1" indent="-457200" algn="ctr">
              <a:spcBef>
                <a:spcPct val="0"/>
              </a:spcBef>
              <a:spcAft>
                <a:spcPts val="1200"/>
              </a:spcAft>
              <a:buNone/>
            </a:pPr>
            <a:r>
              <a:rPr lang="pt-BR" sz="2400" b="1" dirty="0" smtClean="0">
                <a:ea typeface="ＭＳ Ｐゴシック" pitchFamily="34" charset="-128"/>
              </a:rPr>
              <a:t>Distribuição do Valor Contratado </a:t>
            </a:r>
            <a:endParaRPr lang="pt-BR" b="1" dirty="0">
              <a:ea typeface="ＭＳ Ｐゴシック" pitchFamily="34" charset="-128"/>
            </a:endParaRPr>
          </a:p>
          <a:p>
            <a:pPr>
              <a:lnSpc>
                <a:spcPct val="150000"/>
              </a:lnSpc>
              <a:spcAft>
                <a:spcPts val="600"/>
              </a:spcAft>
              <a:buNone/>
            </a:pPr>
            <a:endParaRPr lang="pt-BR" sz="2400" dirty="0"/>
          </a:p>
        </p:txBody>
      </p:sp>
      <p:graphicFrame>
        <p:nvGraphicFramePr>
          <p:cNvPr id="6" name="Gráfico 5"/>
          <p:cNvGraphicFramePr/>
          <p:nvPr/>
        </p:nvGraphicFramePr>
        <p:xfrm>
          <a:off x="194656" y="2679778"/>
          <a:ext cx="7258335" cy="3585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4696143" y="4962000"/>
            <a:ext cx="14876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bg1">
                    <a:lumMod val="95000"/>
                  </a:schemeClr>
                </a:solidFill>
              </a:rPr>
              <a:t>R$ 9,04  bilhões</a:t>
            </a:r>
            <a:endParaRPr lang="pt-BR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241220" y="3539376"/>
            <a:ext cx="1510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chemeClr val="bg1">
                    <a:lumMod val="95000"/>
                  </a:schemeClr>
                </a:solidFill>
              </a:rPr>
              <a:t>R$ 1,45 </a:t>
            </a:r>
          </a:p>
          <a:p>
            <a:r>
              <a:rPr lang="pt-BR" sz="1200" b="1" dirty="0" smtClean="0">
                <a:solidFill>
                  <a:schemeClr val="bg1">
                    <a:lumMod val="95000"/>
                  </a:schemeClr>
                </a:solidFill>
              </a:rPr>
              <a:t>bilhões</a:t>
            </a:r>
            <a:endParaRPr lang="pt-BR" sz="12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358662" y="4279276"/>
            <a:ext cx="14876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bg1">
                    <a:lumMod val="95000"/>
                  </a:schemeClr>
                </a:solidFill>
              </a:rPr>
              <a:t>R$2,23 bilhões</a:t>
            </a:r>
            <a:endParaRPr lang="pt-BR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-47234" y="6488668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Fonte: </a:t>
            </a:r>
            <a:r>
              <a:rPr lang="pt-BR" dirty="0" err="1" smtClean="0"/>
              <a:t>Finep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93045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79176" y="274638"/>
            <a:ext cx="6407625" cy="1143000"/>
          </a:xfrm>
        </p:spPr>
        <p:txBody>
          <a:bodyPr>
            <a:noAutofit/>
          </a:bodyPr>
          <a:lstStyle/>
          <a:p>
            <a:pPr algn="r"/>
            <a:r>
              <a:rPr lang="pt-BR" sz="3200" b="1" dirty="0" smtClean="0"/>
              <a:t>Volume de recursos para subvenção está em declínio</a:t>
            </a:r>
            <a:endParaRPr lang="pt-BR" sz="3200" b="1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369475118"/>
              </p:ext>
            </p:extLst>
          </p:nvPr>
        </p:nvGraphicFramePr>
        <p:xfrm>
          <a:off x="211437" y="2251894"/>
          <a:ext cx="5697283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640412" y="1673803"/>
            <a:ext cx="507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FINEP - Distribuição dos recursos </a:t>
            </a:r>
            <a:r>
              <a:rPr lang="pt-BR" dirty="0" err="1" smtClean="0"/>
              <a:t>não-reembolsáveis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5841557" y="2390393"/>
            <a:ext cx="2975868" cy="258532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/>
            <a:r>
              <a:rPr lang="pt-BR" dirty="0" smtClean="0"/>
              <a:t>Em 2012 a subvenção recebeu apenas R$ 64 milhões, e R$ 120 milhões em 2013, claramente insuficientes para sustentar o crescimento das operações de crédito qualificado da </a:t>
            </a:r>
            <a:r>
              <a:rPr lang="pt-BR" dirty="0" err="1" smtClean="0"/>
              <a:t>Finep</a:t>
            </a:r>
            <a:endParaRPr lang="pt-BR" dirty="0" smtClean="0"/>
          </a:p>
          <a:p>
            <a:pPr algn="just"/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-47234" y="6488668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Fonte: </a:t>
            </a:r>
            <a:r>
              <a:rPr lang="pt-BR" dirty="0" err="1" smtClean="0"/>
              <a:t>Finep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05299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07277" y="274638"/>
            <a:ext cx="6079524" cy="1143000"/>
          </a:xfrm>
        </p:spPr>
        <p:txBody>
          <a:bodyPr>
            <a:normAutofit/>
          </a:bodyPr>
          <a:lstStyle/>
          <a:p>
            <a:pPr algn="r"/>
            <a:r>
              <a:rPr lang="pt-BR" sz="2800" b="1" dirty="0" smtClean="0"/>
              <a:t>Subvenção: 989 operações contratadas</a:t>
            </a:r>
            <a:endParaRPr lang="pt-BR" sz="2800" b="1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24775131"/>
              </p:ext>
            </p:extLst>
          </p:nvPr>
        </p:nvGraphicFramePr>
        <p:xfrm>
          <a:off x="253999" y="2784083"/>
          <a:ext cx="5327986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406757" y="1860753"/>
            <a:ext cx="51752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Número e valor (em R$ milhões correntes) das operações de subvenção contratadas pela Finep, 2007-2013</a:t>
            </a:r>
            <a:endParaRPr lang="pt-BR" dirty="0"/>
          </a:p>
        </p:txBody>
      </p:sp>
      <p:sp>
        <p:nvSpPr>
          <p:cNvPr id="8" name="Espaço Reservado para Texto 5"/>
          <p:cNvSpPr txBox="1">
            <a:spLocks/>
          </p:cNvSpPr>
          <p:nvPr/>
        </p:nvSpPr>
        <p:spPr>
          <a:xfrm>
            <a:off x="5581985" y="1417638"/>
            <a:ext cx="3237459" cy="488322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 smtClean="0">
                <a:ea typeface="ＭＳ Ｐゴシック" pitchFamily="34" charset="-128"/>
              </a:rPr>
              <a:t>TECNOVA: acordo com 21 </a:t>
            </a:r>
            <a:r>
              <a:rPr lang="pt-BR" dirty="0" err="1" smtClean="0">
                <a:ea typeface="ＭＳ Ｐゴシック" pitchFamily="34" charset="-128"/>
              </a:rPr>
              <a:t>FAP’s</a:t>
            </a:r>
            <a:r>
              <a:rPr lang="pt-BR" dirty="0" smtClean="0">
                <a:ea typeface="ＭＳ Ｐゴシック" pitchFamily="34" charset="-128"/>
              </a:rPr>
              <a:t>, no valor de R$ 172 milhões, para operações de subvenção descentralizadas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 smtClean="0">
                <a:ea typeface="ＭＳ Ｐゴシック" pitchFamily="34" charset="-128"/>
              </a:rPr>
              <a:t>R$ 27 milhões para estruturação das FAPS para operar o TECNOVA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 smtClean="0">
                <a:ea typeface="ＭＳ Ｐゴシック" pitchFamily="34" charset="-128"/>
              </a:rPr>
              <a:t>Foco da subvenção nas Micro, Pequenas e Médias Empresas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 smtClean="0">
                <a:ea typeface="ＭＳ Ｐゴシック" pitchFamily="34" charset="-128"/>
              </a:rPr>
              <a:t>A limitação e instabilidade dos recursos não permitem à Finep integrar os instrumentos de apoio à inovação na escala desejável 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337480" y="5743947"/>
            <a:ext cx="15012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 smtClean="0"/>
              <a:t>R$ MILHÕES</a:t>
            </a:r>
            <a:endParaRPr lang="pt-BR" sz="1100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-47234" y="6488668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Fonte: </a:t>
            </a:r>
            <a:r>
              <a:rPr lang="pt-BR" sz="1400" dirty="0" err="1" smtClean="0"/>
              <a:t>Finep</a:t>
            </a:r>
            <a:endParaRPr lang="pt-BR" sz="1400" dirty="0"/>
          </a:p>
        </p:txBody>
      </p:sp>
    </p:spTree>
    <p:extLst>
      <p:ext uri="{BB962C8B-B14F-4D97-AF65-F5344CB8AC3E}">
        <p14:creationId xmlns="" xmlns:p14="http://schemas.microsoft.com/office/powerpoint/2010/main" val="225758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13006" y="274638"/>
            <a:ext cx="6746790" cy="1143000"/>
          </a:xfrm>
        </p:spPr>
        <p:txBody>
          <a:bodyPr>
            <a:noAutofit/>
          </a:bodyPr>
          <a:lstStyle/>
          <a:p>
            <a:pPr algn="r"/>
            <a:r>
              <a:rPr lang="pt-BR" sz="2800" b="1" dirty="0" smtClean="0">
                <a:ea typeface="ＭＳ Ｐゴシック" pitchFamily="34" charset="-128"/>
              </a:rPr>
              <a:t>Crédito: </a:t>
            </a:r>
            <a:r>
              <a:rPr lang="pt-BR" sz="2800" b="1" dirty="0">
                <a:ea typeface="ＭＳ Ｐゴシック" pitchFamily="34" charset="-128"/>
              </a:rPr>
              <a:t>ampliação dos recursos </a:t>
            </a:r>
            <a:r>
              <a:rPr lang="pt-BR" sz="2800" b="1" dirty="0" smtClean="0">
                <a:ea typeface="ＭＳ Ｐゴシック" pitchFamily="34" charset="-128"/>
              </a:rPr>
              <a:t>permitiu </a:t>
            </a:r>
            <a:r>
              <a:rPr lang="pt-BR" sz="2800" b="1" dirty="0">
                <a:ea typeface="ＭＳ Ｐゴシック" pitchFamily="34" charset="-128"/>
              </a:rPr>
              <a:t>elevar o valor de projetos aprovados</a:t>
            </a:r>
            <a:endParaRPr lang="pt-BR" sz="28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17847946"/>
              </p:ext>
            </p:extLst>
          </p:nvPr>
        </p:nvGraphicFramePr>
        <p:xfrm>
          <a:off x="420823" y="1897347"/>
          <a:ext cx="4824355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1"/>
          <p:cNvSpPr txBox="1">
            <a:spLocks noChangeArrowheads="1"/>
          </p:cNvSpPr>
          <p:nvPr/>
        </p:nvSpPr>
        <p:spPr bwMode="auto">
          <a:xfrm>
            <a:off x="452440" y="5603684"/>
            <a:ext cx="3541590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lvl="1" indent="-342900">
              <a:lnSpc>
                <a:spcPct val="90000"/>
              </a:lnSpc>
              <a:spcBef>
                <a:spcPts val="3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t-BR" sz="1600" dirty="0" smtClean="0">
                <a:latin typeface="+mn-lt"/>
              </a:rPr>
              <a:t>Valor </a:t>
            </a:r>
            <a:r>
              <a:rPr lang="pt-BR" sz="1600" dirty="0">
                <a:latin typeface="+mn-lt"/>
              </a:rPr>
              <a:t>total contratado entre </a:t>
            </a:r>
            <a:r>
              <a:rPr lang="pt-BR" sz="1600" dirty="0" smtClean="0">
                <a:latin typeface="+mn-lt"/>
              </a:rPr>
              <a:t>2005-2013 </a:t>
            </a:r>
            <a:r>
              <a:rPr lang="pt-BR" sz="1600" dirty="0">
                <a:latin typeface="+mn-lt"/>
              </a:rPr>
              <a:t>foi de R$ </a:t>
            </a:r>
            <a:r>
              <a:rPr lang="pt-BR" sz="1600" dirty="0" smtClean="0">
                <a:latin typeface="+mn-lt"/>
              </a:rPr>
              <a:t>16,4 </a:t>
            </a:r>
            <a:r>
              <a:rPr lang="pt-BR" sz="1600" dirty="0">
                <a:latin typeface="+mn-lt"/>
              </a:rPr>
              <a:t>bilhões </a:t>
            </a:r>
            <a:r>
              <a:rPr lang="pt-BR" sz="1600" dirty="0" smtClean="0">
                <a:latin typeface="+mn-lt"/>
              </a:rPr>
              <a:t>(711 </a:t>
            </a:r>
            <a:r>
              <a:rPr lang="pt-BR" sz="1600" dirty="0">
                <a:latin typeface="+mn-lt"/>
              </a:rPr>
              <a:t>operações</a:t>
            </a:r>
            <a:r>
              <a:rPr lang="pt-BR" sz="1600" dirty="0" smtClean="0">
                <a:latin typeface="+mn-lt"/>
              </a:rPr>
              <a:t>)</a:t>
            </a:r>
          </a:p>
        </p:txBody>
      </p:sp>
      <p:sp>
        <p:nvSpPr>
          <p:cNvPr id="7" name="CaixaDeTexto 4"/>
          <p:cNvSpPr txBox="1">
            <a:spLocks noChangeArrowheads="1"/>
          </p:cNvSpPr>
          <p:nvPr/>
        </p:nvSpPr>
        <p:spPr bwMode="auto">
          <a:xfrm>
            <a:off x="258870" y="1471580"/>
            <a:ext cx="4489868" cy="786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ts val="300"/>
              </a:spcBef>
            </a:pPr>
            <a:r>
              <a:rPr lang="pt-BR" dirty="0"/>
              <a:t>Operações de crédito da Finep – Valor contratado entre  </a:t>
            </a:r>
            <a:r>
              <a:rPr lang="pt-BR" dirty="0" smtClean="0"/>
              <a:t>2005-2013</a:t>
            </a:r>
          </a:p>
          <a:p>
            <a:pPr algn="ctr">
              <a:lnSpc>
                <a:spcPct val="90000"/>
              </a:lnSpc>
              <a:spcBef>
                <a:spcPts val="300"/>
              </a:spcBef>
            </a:pPr>
            <a:r>
              <a:rPr lang="pt-BR" dirty="0" smtClean="0"/>
              <a:t>(em R$ milhões correntes)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-47234" y="6488668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Fonte: </a:t>
            </a:r>
            <a:r>
              <a:rPr lang="pt-BR" sz="1400" dirty="0" err="1" smtClean="0"/>
              <a:t>Finep</a:t>
            </a:r>
            <a:endParaRPr lang="pt-BR" sz="1400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-47234" y="4548704"/>
          <a:ext cx="5082580" cy="601941"/>
        </p:xfrm>
        <a:graphic>
          <a:graphicData uri="http://schemas.openxmlformats.org/drawingml/2006/table">
            <a:tbl>
              <a:tblPr/>
              <a:tblGrid>
                <a:gridCol w="934894"/>
                <a:gridCol w="537379"/>
                <a:gridCol w="439387"/>
                <a:gridCol w="515530"/>
                <a:gridCol w="442565"/>
                <a:gridCol w="442565"/>
                <a:gridCol w="442565"/>
                <a:gridCol w="442565"/>
                <a:gridCol w="442565"/>
                <a:gridCol w="442565"/>
              </a:tblGrid>
              <a:tr h="60194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N° de Operações Contratadas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73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112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Retângulo 8"/>
          <p:cNvSpPr/>
          <p:nvPr/>
        </p:nvSpPr>
        <p:spPr>
          <a:xfrm>
            <a:off x="5495027" y="1897347"/>
            <a:ext cx="33647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err="1" smtClean="0">
                <a:ea typeface="ＭＳ Ｐゴシック" pitchFamily="34" charset="-128"/>
              </a:rPr>
              <a:t>Finep</a:t>
            </a:r>
            <a:r>
              <a:rPr lang="pt-BR" b="1" dirty="0" smtClean="0">
                <a:ea typeface="ＭＳ Ｐゴシック" pitchFamily="34" charset="-128"/>
              </a:rPr>
              <a:t> 30 dias: número de empresas cadastradas para operar com a </a:t>
            </a:r>
            <a:r>
              <a:rPr lang="pt-BR" b="1" dirty="0" err="1" smtClean="0">
                <a:ea typeface="ＭＳ Ｐゴシック" pitchFamily="34" charset="-128"/>
              </a:rPr>
              <a:t>Finep</a:t>
            </a:r>
            <a:r>
              <a:rPr lang="pt-BR" b="1" dirty="0" smtClean="0">
                <a:ea typeface="ＭＳ Ｐゴシック" pitchFamily="34" charset="-128"/>
              </a:rPr>
              <a:t> quadruplicou nos últimos três meses</a:t>
            </a:r>
            <a:r>
              <a:rPr lang="pt-BR" sz="1600" b="1" dirty="0" smtClean="0">
                <a:ea typeface="ＭＳ Ｐゴシック" pitchFamily="34" charset="-128"/>
              </a:rPr>
              <a:t> </a:t>
            </a:r>
            <a:endParaRPr lang="pt-BR" dirty="0"/>
          </a:p>
        </p:txBody>
      </p:sp>
      <p:sp>
        <p:nvSpPr>
          <p:cNvPr id="11" name="CaixaDeTexto 1"/>
          <p:cNvSpPr txBox="1">
            <a:spLocks noChangeArrowheads="1"/>
          </p:cNvSpPr>
          <p:nvPr/>
        </p:nvSpPr>
        <p:spPr bwMode="auto">
          <a:xfrm>
            <a:off x="5245178" y="3402105"/>
            <a:ext cx="3700424" cy="3070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lvl="1" indent="-342900">
              <a:lnSpc>
                <a:spcPct val="90000"/>
              </a:lnSpc>
              <a:spcBef>
                <a:spcPts val="3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t-BR" dirty="0">
                <a:latin typeface="+mn-lt"/>
              </a:rPr>
              <a:t>Com o Finep 30 dias,  foi elevado substancialmente o número de projetos aprovados entre setembro de 2013 e fevereiro de 2014:  </a:t>
            </a:r>
            <a:r>
              <a:rPr lang="pt-BR" b="1" dirty="0">
                <a:latin typeface="+mn-lt"/>
              </a:rPr>
              <a:t>72 projetos</a:t>
            </a:r>
          </a:p>
          <a:p>
            <a:pPr marL="342900" lvl="1" indent="-342900">
              <a:lnSpc>
                <a:spcPct val="90000"/>
              </a:lnSpc>
              <a:spcBef>
                <a:spcPts val="3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t-BR" b="1" dirty="0" smtClean="0">
                <a:latin typeface="+mn-lt"/>
              </a:rPr>
              <a:t>206</a:t>
            </a:r>
            <a:r>
              <a:rPr lang="pt-BR" b="0" dirty="0" smtClean="0">
                <a:latin typeface="+mn-lt"/>
              </a:rPr>
              <a:t> </a:t>
            </a:r>
            <a:r>
              <a:rPr lang="pt-BR" b="1" dirty="0" smtClean="0">
                <a:latin typeface="+mn-lt"/>
              </a:rPr>
              <a:t>empresas</a:t>
            </a:r>
            <a:r>
              <a:rPr lang="pt-BR" b="0" dirty="0" smtClean="0">
                <a:latin typeface="+mn-lt"/>
              </a:rPr>
              <a:t> submeteram demanda </a:t>
            </a:r>
            <a:r>
              <a:rPr lang="pt-BR" dirty="0" smtClean="0">
                <a:latin typeface="+mn-lt"/>
              </a:rPr>
              <a:t>que totalizou </a:t>
            </a:r>
            <a:r>
              <a:rPr lang="pt-BR" b="1" dirty="0" smtClean="0">
                <a:latin typeface="+mn-lt"/>
              </a:rPr>
              <a:t>R$ 16,7 bilhões</a:t>
            </a:r>
            <a:endParaRPr lang="pt-BR" b="1" dirty="0">
              <a:latin typeface="+mn-lt"/>
            </a:endParaRPr>
          </a:p>
          <a:p>
            <a:pPr marL="342900" lvl="1" indent="-342900">
              <a:lnSpc>
                <a:spcPct val="90000"/>
              </a:lnSpc>
              <a:spcBef>
                <a:spcPts val="3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t-BR" dirty="0" smtClean="0">
                <a:latin typeface="+mn-lt"/>
              </a:rPr>
              <a:t>Foram </a:t>
            </a:r>
            <a:r>
              <a:rPr lang="pt-BR" b="1" dirty="0">
                <a:latin typeface="+mn-lt"/>
              </a:rPr>
              <a:t>1.596 empresas </a:t>
            </a:r>
            <a:r>
              <a:rPr lang="pt-BR" b="1" dirty="0" smtClean="0">
                <a:latin typeface="+mn-lt"/>
              </a:rPr>
              <a:t>cadastradas</a:t>
            </a:r>
            <a:endParaRPr lang="pt-BR" dirty="0">
              <a:latin typeface="+mn-lt"/>
            </a:endParaRPr>
          </a:p>
          <a:p>
            <a:pPr marL="342900" lvl="1" indent="-342900">
              <a:lnSpc>
                <a:spcPct val="90000"/>
              </a:lnSpc>
              <a:spcBef>
                <a:spcPts val="300"/>
              </a:spcBef>
              <a:spcAft>
                <a:spcPts val="1200"/>
              </a:spcAft>
            </a:pPr>
            <a:endParaRPr lang="pt-BR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31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98293" y="274638"/>
            <a:ext cx="5288508" cy="1143000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 err="1" smtClean="0"/>
              <a:t>Finep</a:t>
            </a:r>
            <a:r>
              <a:rPr lang="pt-BR" sz="2800" b="1" dirty="0" smtClean="0"/>
              <a:t>: a agenda de financiamento com renda variável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19" y="1457400"/>
            <a:ext cx="8702699" cy="5400600"/>
          </a:xfrm>
        </p:spPr>
        <p:txBody>
          <a:bodyPr>
            <a:noAutofit/>
          </a:bodyPr>
          <a:lstStyle/>
          <a:p>
            <a:r>
              <a:rPr lang="pt-BR" sz="1800" dirty="0" smtClean="0"/>
              <a:t>Atualmente, a FINEP opera com </a:t>
            </a:r>
            <a:r>
              <a:rPr lang="pt-BR" sz="1800" dirty="0"/>
              <a:t>os seguintes </a:t>
            </a:r>
            <a:r>
              <a:rPr lang="pt-BR" sz="1800" dirty="0" smtClean="0"/>
              <a:t>instrumentos:</a:t>
            </a:r>
          </a:p>
          <a:p>
            <a:pPr lvl="1">
              <a:spcAft>
                <a:spcPts val="600"/>
              </a:spcAft>
            </a:pPr>
            <a:r>
              <a:rPr lang="pt-BR" sz="1800" dirty="0" smtClean="0"/>
              <a:t>Investimento </a:t>
            </a:r>
            <a:r>
              <a:rPr lang="pt-BR" sz="1800" dirty="0"/>
              <a:t>direto em projetos inovadores e </a:t>
            </a:r>
            <a:r>
              <a:rPr lang="pt-BR" sz="1800" dirty="0" smtClean="0"/>
              <a:t>estratégicos:  FIP Inova Empresa: conta com um capital inicial de R$ 500 milhões:  R$ 200 milhões para os setores prioritários  e R$ 300 milhões para o setor de Telecomunicações (Recursos do FUNTTEL)</a:t>
            </a:r>
          </a:p>
          <a:p>
            <a:pPr lvl="1">
              <a:spcAft>
                <a:spcPts val="600"/>
              </a:spcAft>
            </a:pPr>
            <a:r>
              <a:rPr lang="pt-BR" sz="1800" dirty="0" smtClean="0"/>
              <a:t>Investimento </a:t>
            </a:r>
            <a:r>
              <a:rPr lang="pt-BR" sz="1800" dirty="0"/>
              <a:t>em inovação descentralizada via </a:t>
            </a:r>
            <a:r>
              <a:rPr lang="pt-BR" sz="1800" dirty="0" smtClean="0"/>
              <a:t>fundos : 23 chamadas desde 2001</a:t>
            </a:r>
          </a:p>
          <a:p>
            <a:pPr lvl="1">
              <a:spcAft>
                <a:spcPts val="600"/>
              </a:spcAft>
            </a:pPr>
            <a:r>
              <a:rPr lang="pt-BR" sz="1800" dirty="0" smtClean="0"/>
              <a:t>Corporate </a:t>
            </a:r>
            <a:r>
              <a:rPr lang="pt-BR" sz="1800" dirty="0" err="1"/>
              <a:t>Venture</a:t>
            </a:r>
            <a:r>
              <a:rPr lang="pt-BR" sz="1800" dirty="0"/>
              <a:t> </a:t>
            </a:r>
            <a:r>
              <a:rPr lang="pt-BR" sz="1800" dirty="0" smtClean="0"/>
              <a:t>: Início em 2013 - parceria com a Embraer</a:t>
            </a:r>
            <a:r>
              <a:rPr lang="pt-BR" sz="1800" dirty="0"/>
              <a:t>, BNDESPar e Desenvolve </a:t>
            </a:r>
            <a:r>
              <a:rPr lang="pt-BR" sz="1800" dirty="0" smtClean="0"/>
              <a:t>SP:  R</a:t>
            </a:r>
            <a:r>
              <a:rPr lang="pt-BR" sz="1800" dirty="0"/>
              <a:t>$ 130 </a:t>
            </a:r>
            <a:r>
              <a:rPr lang="pt-BR" sz="1800" dirty="0" smtClean="0"/>
              <a:t>milhões</a:t>
            </a:r>
          </a:p>
          <a:p>
            <a:pPr lvl="1">
              <a:spcAft>
                <a:spcPts val="600"/>
              </a:spcAft>
              <a:buNone/>
            </a:pPr>
            <a:endParaRPr lang="pt-BR" sz="1800" dirty="0" smtClean="0"/>
          </a:p>
          <a:p>
            <a:pPr lvl="1">
              <a:buNone/>
            </a:pPr>
            <a:endParaRPr lang="pt-BR" sz="1800" dirty="0" smtClean="0"/>
          </a:p>
          <a:p>
            <a:pPr lvl="1"/>
            <a:endParaRPr lang="pt-BR" sz="1800" dirty="0" smtClean="0"/>
          </a:p>
          <a:p>
            <a:pPr lvl="1"/>
            <a:endParaRPr lang="pt-BR" sz="1800" dirty="0" smtClean="0"/>
          </a:p>
          <a:p>
            <a:pPr lvl="1"/>
            <a:endParaRPr lang="pt-BR" sz="1800" dirty="0" smtClean="0"/>
          </a:p>
          <a:p>
            <a:pPr lvl="1"/>
            <a:endParaRPr lang="pt-BR" sz="1800" dirty="0" smtClean="0"/>
          </a:p>
          <a:p>
            <a:pPr lvl="1">
              <a:buNone/>
            </a:pPr>
            <a:endParaRPr lang="pt-BR" sz="1800" dirty="0" smtClean="0"/>
          </a:p>
          <a:p>
            <a:pPr lvl="1">
              <a:buNone/>
            </a:pPr>
            <a:endParaRPr lang="pt-BR" sz="1800" dirty="0"/>
          </a:p>
          <a:p>
            <a:pPr>
              <a:buNone/>
            </a:pPr>
            <a:endParaRPr lang="pt-BR" sz="18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073624" y="4872254"/>
          <a:ext cx="6596420" cy="147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9105"/>
                <a:gridCol w="1649105"/>
                <a:gridCol w="1649105"/>
                <a:gridCol w="164910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Ano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Valor Comprometido em R$ milhões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Número de Fundos 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Número de Empresas Investidas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2010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341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83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2013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853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107</a:t>
                      </a:r>
                      <a:endParaRPr lang="pt-BR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237400" y="4247115"/>
            <a:ext cx="631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Renda Variável : Valor, Número de Fundos e de Empresas Investidas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422336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798805"/>
            <a:ext cx="8229600" cy="1143000"/>
          </a:xfrm>
        </p:spPr>
        <p:txBody>
          <a:bodyPr/>
          <a:lstStyle/>
          <a:p>
            <a:r>
              <a:rPr lang="pt-BR" dirty="0" smtClean="0"/>
              <a:t>ATUAÇÃO DO BNDES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94587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28949" y="110443"/>
            <a:ext cx="6164317" cy="1325562"/>
          </a:xfrm>
        </p:spPr>
        <p:txBody>
          <a:bodyPr/>
          <a:lstStyle/>
          <a:p>
            <a:pPr algn="r"/>
            <a:r>
              <a:rPr lang="pt-BR" sz="2800" b="1" dirty="0" smtClean="0"/>
              <a:t>Evolução do financiamento à inovação no BNDES</a:t>
            </a:r>
            <a:endParaRPr lang="pt-BR" sz="2800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4AC1E6-525F-45B3-B046-D1233262E2F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cxnSp>
        <p:nvCxnSpPr>
          <p:cNvPr id="6" name="Conector de seta reta 5"/>
          <p:cNvCxnSpPr/>
          <p:nvPr/>
        </p:nvCxnSpPr>
        <p:spPr>
          <a:xfrm>
            <a:off x="247135" y="3502594"/>
            <a:ext cx="8372990" cy="23645"/>
          </a:xfrm>
          <a:prstGeom prst="straightConnector1">
            <a:avLst/>
          </a:prstGeom>
          <a:ln w="317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flipV="1">
            <a:off x="278330" y="3429018"/>
            <a:ext cx="0" cy="1944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156" y="3649735"/>
            <a:ext cx="9669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Anos 90</a:t>
            </a:r>
            <a:endParaRPr lang="pt-BR" sz="1600" b="1" dirty="0"/>
          </a:p>
        </p:txBody>
      </p:sp>
      <p:cxnSp>
        <p:nvCxnSpPr>
          <p:cNvPr id="13" name="Conector reto 12"/>
          <p:cNvCxnSpPr/>
          <p:nvPr/>
        </p:nvCxnSpPr>
        <p:spPr>
          <a:xfrm>
            <a:off x="2448913" y="3402742"/>
            <a:ext cx="10510" cy="2469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2065285" y="3615582"/>
            <a:ext cx="7672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2004</a:t>
            </a:r>
            <a:endParaRPr lang="pt-BR" sz="1600" b="1" dirty="0"/>
          </a:p>
        </p:txBody>
      </p:sp>
      <p:cxnSp>
        <p:nvCxnSpPr>
          <p:cNvPr id="16" name="Conector reto 15"/>
          <p:cNvCxnSpPr/>
          <p:nvPr/>
        </p:nvCxnSpPr>
        <p:spPr>
          <a:xfrm>
            <a:off x="4225159" y="3402742"/>
            <a:ext cx="0" cy="2469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>
            <a:off x="4960883" y="3402742"/>
            <a:ext cx="0" cy="2469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/>
          <p:cNvSpPr txBox="1"/>
          <p:nvPr/>
        </p:nvSpPr>
        <p:spPr>
          <a:xfrm>
            <a:off x="4593017" y="3639225"/>
            <a:ext cx="756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2008</a:t>
            </a:r>
            <a:endParaRPr lang="pt-BR" sz="1600" b="1" dirty="0"/>
          </a:p>
        </p:txBody>
      </p:sp>
      <p:cxnSp>
        <p:nvCxnSpPr>
          <p:cNvPr id="27" name="Conector reto 26"/>
          <p:cNvCxnSpPr/>
          <p:nvPr/>
        </p:nvCxnSpPr>
        <p:spPr>
          <a:xfrm>
            <a:off x="5770179" y="3410628"/>
            <a:ext cx="0" cy="2995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aixaDeTexto 27"/>
          <p:cNvSpPr txBox="1"/>
          <p:nvPr/>
        </p:nvSpPr>
        <p:spPr>
          <a:xfrm>
            <a:off x="5349761" y="3670755"/>
            <a:ext cx="819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2009</a:t>
            </a:r>
            <a:endParaRPr lang="pt-BR" sz="1600" b="1" dirty="0"/>
          </a:p>
        </p:txBody>
      </p:sp>
      <p:cxnSp>
        <p:nvCxnSpPr>
          <p:cNvPr id="31" name="Conector reto 30"/>
          <p:cNvCxnSpPr/>
          <p:nvPr/>
        </p:nvCxnSpPr>
        <p:spPr>
          <a:xfrm>
            <a:off x="7641016" y="3410628"/>
            <a:ext cx="0" cy="2469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CaixaDeTexto 34"/>
          <p:cNvSpPr txBox="1"/>
          <p:nvPr/>
        </p:nvSpPr>
        <p:spPr>
          <a:xfrm>
            <a:off x="7104988" y="3670755"/>
            <a:ext cx="1093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2012</a:t>
            </a:r>
            <a:endParaRPr lang="pt-BR" sz="1600" b="1" dirty="0"/>
          </a:p>
        </p:txBody>
      </p:sp>
      <p:cxnSp>
        <p:nvCxnSpPr>
          <p:cNvPr id="37" name="Conector reto 36"/>
          <p:cNvCxnSpPr/>
          <p:nvPr/>
        </p:nvCxnSpPr>
        <p:spPr>
          <a:xfrm>
            <a:off x="8219092" y="3368588"/>
            <a:ext cx="0" cy="2680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CaixaDeTexto 37"/>
          <p:cNvSpPr txBox="1"/>
          <p:nvPr/>
        </p:nvSpPr>
        <p:spPr>
          <a:xfrm>
            <a:off x="7751384" y="3670755"/>
            <a:ext cx="914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2013</a:t>
            </a:r>
            <a:endParaRPr lang="pt-BR" sz="1600" b="1" dirty="0"/>
          </a:p>
        </p:txBody>
      </p:sp>
      <p:cxnSp>
        <p:nvCxnSpPr>
          <p:cNvPr id="40" name="Conector reto 39"/>
          <p:cNvCxnSpPr/>
          <p:nvPr/>
        </p:nvCxnSpPr>
        <p:spPr>
          <a:xfrm>
            <a:off x="6526922" y="3410628"/>
            <a:ext cx="0" cy="3021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CaixaDeTexto 40"/>
          <p:cNvSpPr txBox="1"/>
          <p:nvPr/>
        </p:nvSpPr>
        <p:spPr>
          <a:xfrm>
            <a:off x="6117015" y="3670755"/>
            <a:ext cx="8198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2010</a:t>
            </a:r>
            <a:endParaRPr lang="pt-BR" sz="1600" b="1" dirty="0"/>
          </a:p>
        </p:txBody>
      </p:sp>
      <p:cxnSp>
        <p:nvCxnSpPr>
          <p:cNvPr id="44" name="Conector reto 43"/>
          <p:cNvCxnSpPr/>
          <p:nvPr/>
        </p:nvCxnSpPr>
        <p:spPr>
          <a:xfrm>
            <a:off x="7073458" y="3400118"/>
            <a:ext cx="10510" cy="2995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CaixaDeTexto 45"/>
          <p:cNvSpPr txBox="1"/>
          <p:nvPr/>
        </p:nvSpPr>
        <p:spPr>
          <a:xfrm>
            <a:off x="6784424" y="3680512"/>
            <a:ext cx="5990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2011</a:t>
            </a:r>
            <a:endParaRPr lang="pt-BR" sz="1600" b="1" dirty="0"/>
          </a:p>
        </p:txBody>
      </p:sp>
      <p:sp>
        <p:nvSpPr>
          <p:cNvPr id="48" name="Texto explicativo retangular 47"/>
          <p:cNvSpPr/>
          <p:nvPr/>
        </p:nvSpPr>
        <p:spPr>
          <a:xfrm>
            <a:off x="42414" y="4525257"/>
            <a:ext cx="931469" cy="1225599"/>
          </a:xfrm>
          <a:prstGeom prst="wedgeRectCallout">
            <a:avLst>
              <a:gd name="adj1" fmla="val -20455"/>
              <a:gd name="adj2" fmla="val -101498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200" dirty="0">
                <a:solidFill>
                  <a:srgbClr val="000000"/>
                </a:solidFill>
              </a:rPr>
              <a:t>CONTEC </a:t>
            </a:r>
          </a:p>
          <a:p>
            <a:pPr marL="177800" indent="-88900">
              <a:buFont typeface="Arial" pitchFamily="34" charset="0"/>
              <a:buChar char="•"/>
            </a:pPr>
            <a:r>
              <a:rPr lang="pt-BR" sz="1200" dirty="0">
                <a:solidFill>
                  <a:srgbClr val="000000"/>
                </a:solidFill>
              </a:rPr>
              <a:t>Capital de Risco </a:t>
            </a:r>
          </a:p>
        </p:txBody>
      </p:sp>
      <p:sp>
        <p:nvSpPr>
          <p:cNvPr id="49" name="Texto explicativo retangular 48"/>
          <p:cNvSpPr/>
          <p:nvPr/>
        </p:nvSpPr>
        <p:spPr>
          <a:xfrm>
            <a:off x="1282262" y="1639604"/>
            <a:ext cx="1623850" cy="1592194"/>
          </a:xfrm>
          <a:prstGeom prst="wedgeRectCallout">
            <a:avLst>
              <a:gd name="adj1" fmla="val 20954"/>
              <a:gd name="adj2" fmla="val 59698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Texto explicativo retangular 49"/>
          <p:cNvSpPr/>
          <p:nvPr/>
        </p:nvSpPr>
        <p:spPr>
          <a:xfrm>
            <a:off x="1760484" y="4225404"/>
            <a:ext cx="1810030" cy="2269804"/>
          </a:xfrm>
          <a:prstGeom prst="wedgeRectCallout">
            <a:avLst>
              <a:gd name="adj1" fmla="val 37722"/>
              <a:gd name="adj2" fmla="val -65073"/>
            </a:avLst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Texto explicativo retangular 50"/>
          <p:cNvSpPr/>
          <p:nvPr/>
        </p:nvSpPr>
        <p:spPr>
          <a:xfrm>
            <a:off x="3058510" y="1299525"/>
            <a:ext cx="1849823" cy="1834665"/>
          </a:xfrm>
          <a:prstGeom prst="wedgeRectCallout">
            <a:avLst>
              <a:gd name="adj1" fmla="val 50736"/>
              <a:gd name="adj2" fmla="val 64495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Texto explicativo retangular 51"/>
          <p:cNvSpPr/>
          <p:nvPr/>
        </p:nvSpPr>
        <p:spPr>
          <a:xfrm>
            <a:off x="5057973" y="4200135"/>
            <a:ext cx="1387365" cy="1727700"/>
          </a:xfrm>
          <a:prstGeom prst="wedgeRectCallout">
            <a:avLst>
              <a:gd name="adj1" fmla="val -692"/>
              <a:gd name="adj2" fmla="val -6250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3" name="Texto explicativo retangular 52"/>
          <p:cNvSpPr/>
          <p:nvPr/>
        </p:nvSpPr>
        <p:spPr>
          <a:xfrm>
            <a:off x="5150069" y="1639604"/>
            <a:ext cx="1295268" cy="1382141"/>
          </a:xfrm>
          <a:prstGeom prst="wedgeRectCallout">
            <a:avLst>
              <a:gd name="adj1" fmla="val 59499"/>
              <a:gd name="adj2" fmla="val 8746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177800">
              <a:buFont typeface="Arial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Projeto Coorporativo de Inovação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CAR –</a:t>
            </a:r>
            <a:r>
              <a:rPr lang="pt-BR" sz="1200" dirty="0" smtClean="0">
                <a:solidFill>
                  <a:schemeClr val="tx1"/>
                </a:solidFill>
              </a:rPr>
              <a:t>IMA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54" name="Texto explicativo retangular 53"/>
          <p:cNvSpPr/>
          <p:nvPr/>
        </p:nvSpPr>
        <p:spPr>
          <a:xfrm>
            <a:off x="6532928" y="4214648"/>
            <a:ext cx="1024752" cy="923409"/>
          </a:xfrm>
          <a:prstGeom prst="wedgeRectCallout">
            <a:avLst>
              <a:gd name="adj1" fmla="val 2890"/>
              <a:gd name="adj2" fmla="val -81839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5" name="Texto explicativo retangular 54"/>
          <p:cNvSpPr/>
          <p:nvPr/>
        </p:nvSpPr>
        <p:spPr>
          <a:xfrm>
            <a:off x="6957840" y="1492624"/>
            <a:ext cx="1728960" cy="1529122"/>
          </a:xfrm>
          <a:prstGeom prst="wedgeRectCallout">
            <a:avLst>
              <a:gd name="adj1" fmla="val -10632"/>
              <a:gd name="adj2" fmla="val 78996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rgbClr val="000000"/>
                </a:solidFill>
              </a:rPr>
              <a:t>Fundos de Venture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pt-BR" sz="1600" b="1" dirty="0" smtClean="0">
                <a:solidFill>
                  <a:srgbClr val="000000"/>
                </a:solidFill>
              </a:rPr>
              <a:t>LINHA BNDES INOVAÇÃO</a:t>
            </a:r>
            <a:endParaRPr lang="pt-BR" sz="1600" b="1" dirty="0">
              <a:solidFill>
                <a:srgbClr val="000000"/>
              </a:solidFill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pt-BR" sz="1200" dirty="0" err="1">
                <a:solidFill>
                  <a:srgbClr val="000000"/>
                </a:solidFill>
              </a:rPr>
              <a:t>Criatec</a:t>
            </a:r>
            <a:r>
              <a:rPr lang="pt-BR" sz="1200" dirty="0">
                <a:solidFill>
                  <a:srgbClr val="000000"/>
                </a:solidFill>
              </a:rPr>
              <a:t> II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rgbClr val="000000"/>
                </a:solidFill>
              </a:rPr>
              <a:t>INOVA </a:t>
            </a:r>
            <a:r>
              <a:rPr lang="pt-BR" sz="1200" dirty="0" smtClean="0">
                <a:solidFill>
                  <a:srgbClr val="000000"/>
                </a:solidFill>
              </a:rPr>
              <a:t>PETRO</a:t>
            </a:r>
            <a:endParaRPr lang="pt-BR" sz="1200" dirty="0">
              <a:solidFill>
                <a:srgbClr val="000000"/>
              </a:solidFill>
            </a:endParaRPr>
          </a:p>
        </p:txBody>
      </p:sp>
      <p:sp>
        <p:nvSpPr>
          <p:cNvPr id="56" name="Texto explicativo retangular 55"/>
          <p:cNvSpPr/>
          <p:nvPr/>
        </p:nvSpPr>
        <p:spPr>
          <a:xfrm>
            <a:off x="7641016" y="4214648"/>
            <a:ext cx="1303288" cy="1713186"/>
          </a:xfrm>
          <a:prstGeom prst="wedgeRectCallout">
            <a:avLst>
              <a:gd name="adj1" fmla="val -3634"/>
              <a:gd name="adj2" fmla="val -67562"/>
            </a:avLst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dirty="0"/>
          </a:p>
        </p:txBody>
      </p:sp>
      <p:sp>
        <p:nvSpPr>
          <p:cNvPr id="58" name="CaixaDeTexto 57"/>
          <p:cNvSpPr txBox="1"/>
          <p:nvPr/>
        </p:nvSpPr>
        <p:spPr>
          <a:xfrm>
            <a:off x="1282263" y="1639604"/>
            <a:ext cx="162384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r>
              <a:rPr lang="pt-BR" sz="1600" b="1" dirty="0" smtClean="0">
                <a:latin typeface="+mn-lt"/>
              </a:rPr>
              <a:t>FUNTEC</a:t>
            </a:r>
            <a:endParaRPr lang="pt-BR" sz="1600" b="1" dirty="0">
              <a:latin typeface="+mn-lt"/>
            </a:endParaRPr>
          </a:p>
          <a:p>
            <a:pPr marL="369888" indent="-285750">
              <a:buFont typeface="Arial" pitchFamily="34" charset="0"/>
              <a:buChar char="•"/>
            </a:pPr>
            <a:r>
              <a:rPr lang="pt-BR" sz="1100" dirty="0">
                <a:latin typeface="+mn-lt"/>
              </a:rPr>
              <a:t>Não Reembolsável </a:t>
            </a:r>
          </a:p>
          <a:p>
            <a:r>
              <a:rPr lang="pt-BR" sz="1400" dirty="0" smtClean="0">
                <a:latin typeface="+mn-lt"/>
              </a:rPr>
              <a:t> </a:t>
            </a:r>
            <a:r>
              <a:rPr lang="pt-BR" sz="1400" dirty="0" err="1" smtClean="0">
                <a:latin typeface="+mn-lt"/>
              </a:rPr>
              <a:t>Profarma</a:t>
            </a:r>
            <a:endParaRPr lang="pt-BR" sz="1400" dirty="0" smtClean="0">
              <a:latin typeface="+mn-lt"/>
            </a:endParaRPr>
          </a:p>
          <a:p>
            <a:pPr marL="90488" lvl="1">
              <a:buFont typeface="Arial" pitchFamily="34" charset="0"/>
              <a:buChar char="•"/>
            </a:pPr>
            <a:r>
              <a:rPr lang="pt-BR" sz="1100" dirty="0" smtClean="0">
                <a:latin typeface="+mn-lt"/>
              </a:rPr>
              <a:t> Taxas de Juros Equalizadas</a:t>
            </a:r>
            <a:endParaRPr lang="pt-BR" sz="1050" dirty="0">
              <a:latin typeface="+mn-lt"/>
            </a:endParaRPr>
          </a:p>
        </p:txBody>
      </p:sp>
      <p:sp>
        <p:nvSpPr>
          <p:cNvPr id="59" name="CaixaDeTexto 58"/>
          <p:cNvSpPr txBox="1"/>
          <p:nvPr/>
        </p:nvSpPr>
        <p:spPr>
          <a:xfrm>
            <a:off x="1760488" y="4348237"/>
            <a:ext cx="181002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1200" dirty="0" smtClean="0">
                <a:latin typeface="+mn-lt"/>
              </a:rPr>
              <a:t>Linha Inovação PDI</a:t>
            </a:r>
          </a:p>
          <a:p>
            <a:pPr marL="177800" indent="-88900">
              <a:buFont typeface="Arial" pitchFamily="34" charset="0"/>
              <a:buChar char="•"/>
            </a:pPr>
            <a:r>
              <a:rPr lang="pt-BR" sz="1200" dirty="0" smtClean="0">
                <a:latin typeface="+mn-lt"/>
              </a:rPr>
              <a:t>Projetos de </a:t>
            </a:r>
            <a:r>
              <a:rPr lang="pt-BR" sz="1200" dirty="0" err="1" smtClean="0">
                <a:latin typeface="+mn-lt"/>
              </a:rPr>
              <a:t>P&amp;D</a:t>
            </a:r>
            <a:r>
              <a:rPr lang="pt-BR" sz="1200" dirty="0" smtClean="0">
                <a:latin typeface="+mn-lt"/>
              </a:rPr>
              <a:t> </a:t>
            </a:r>
          </a:p>
          <a:p>
            <a:pPr marL="177800" indent="-88900">
              <a:buFont typeface="Arial" pitchFamily="34" charset="0"/>
              <a:buChar char="•"/>
            </a:pPr>
            <a:r>
              <a:rPr lang="pt-BR" sz="1200" dirty="0" smtClean="0">
                <a:latin typeface="+mn-lt"/>
              </a:rPr>
              <a:t>Planos de Negócio</a:t>
            </a:r>
          </a:p>
          <a:p>
            <a:pPr>
              <a:buFont typeface="Arial" pitchFamily="34" charset="0"/>
              <a:buChar char="•"/>
            </a:pPr>
            <a:r>
              <a:rPr lang="pt-BR" sz="1200" dirty="0" smtClean="0">
                <a:latin typeface="+mn-lt"/>
              </a:rPr>
              <a:t>Linha de Inovação Produção</a:t>
            </a:r>
          </a:p>
          <a:p>
            <a:pPr marL="177800" indent="-88900">
              <a:buFont typeface="Arial" pitchFamily="34" charset="0"/>
              <a:buChar char="•"/>
            </a:pPr>
            <a:r>
              <a:rPr lang="pt-BR" sz="1200" dirty="0" smtClean="0">
                <a:latin typeface="+mn-lt"/>
              </a:rPr>
              <a:t>Plantas Produtivas</a:t>
            </a:r>
          </a:p>
          <a:p>
            <a:r>
              <a:rPr lang="pt-BR" sz="1200" dirty="0" smtClean="0">
                <a:latin typeface="+mn-lt"/>
              </a:rPr>
              <a:t>Taxas de juros e custos favoráveis em ambas as linhas</a:t>
            </a:r>
            <a:endParaRPr lang="pt-BR" sz="1200" dirty="0">
              <a:latin typeface="+mn-lt"/>
            </a:endParaRPr>
          </a:p>
        </p:txBody>
      </p:sp>
      <p:sp>
        <p:nvSpPr>
          <p:cNvPr id="60" name="CaixaDeTexto 59"/>
          <p:cNvSpPr txBox="1"/>
          <p:nvPr/>
        </p:nvSpPr>
        <p:spPr>
          <a:xfrm>
            <a:off x="3058510" y="1299525"/>
            <a:ext cx="1849818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88900" indent="-88900">
              <a:buFont typeface="Arial" pitchFamily="34" charset="0"/>
              <a:buChar char="•"/>
            </a:pPr>
            <a:r>
              <a:rPr lang="pt-BR" sz="1200" dirty="0" smtClean="0">
                <a:latin typeface="+mn-lt"/>
              </a:rPr>
              <a:t>Linha Inovação Tecnológica</a:t>
            </a:r>
          </a:p>
          <a:p>
            <a:pPr marL="88900" indent="-88900">
              <a:buFont typeface="Arial" pitchFamily="34" charset="0"/>
              <a:buChar char="•"/>
            </a:pPr>
            <a:r>
              <a:rPr lang="pt-BR" sz="1200" dirty="0" smtClean="0">
                <a:latin typeface="+mn-lt"/>
              </a:rPr>
              <a:t>Linha Capital Inovador</a:t>
            </a:r>
          </a:p>
          <a:p>
            <a:pPr marL="88900" indent="-88900">
              <a:buFont typeface="Arial" pitchFamily="34" charset="0"/>
              <a:buChar char="•"/>
            </a:pPr>
            <a:r>
              <a:rPr lang="pt-BR" sz="1200" dirty="0" smtClean="0">
                <a:latin typeface="+mn-lt"/>
              </a:rPr>
              <a:t>Criação da Área de Capital Empreendedor</a:t>
            </a:r>
          </a:p>
          <a:p>
            <a:pPr marL="88900" indent="-88900">
              <a:buFont typeface="Arial" pitchFamily="34" charset="0"/>
              <a:buChar char="•"/>
            </a:pPr>
            <a:r>
              <a:rPr lang="pt-BR" sz="1200" dirty="0" smtClean="0">
                <a:latin typeface="+mn-lt"/>
              </a:rPr>
              <a:t>CCTEC (Comitê Consultivo </a:t>
            </a:r>
            <a:r>
              <a:rPr lang="pt-BR" sz="1200" dirty="0" err="1" smtClean="0">
                <a:latin typeface="+mn-lt"/>
              </a:rPr>
              <a:t>Funtec</a:t>
            </a:r>
            <a:r>
              <a:rPr lang="pt-BR" sz="1200" dirty="0" smtClean="0">
                <a:latin typeface="+mn-lt"/>
              </a:rPr>
              <a:t>)</a:t>
            </a:r>
          </a:p>
          <a:p>
            <a:pPr marL="88900" indent="-88900">
              <a:buFont typeface="Arial" pitchFamily="34" charset="0"/>
              <a:buChar char="•"/>
            </a:pPr>
            <a:r>
              <a:rPr lang="pt-BR" sz="1200" dirty="0">
                <a:latin typeface="+mn-lt"/>
              </a:rPr>
              <a:t>Gerência de Inovação na </a:t>
            </a:r>
            <a:r>
              <a:rPr lang="pt-BR" sz="1200" dirty="0" smtClean="0">
                <a:latin typeface="+mn-lt"/>
              </a:rPr>
              <a:t>Área </a:t>
            </a:r>
            <a:r>
              <a:rPr lang="pt-BR" sz="1200" dirty="0">
                <a:latin typeface="+mn-lt"/>
              </a:rPr>
              <a:t>de Planejamento</a:t>
            </a:r>
          </a:p>
          <a:p>
            <a:pPr>
              <a:buFont typeface="Arial" pitchFamily="34" charset="0"/>
              <a:buChar char="•"/>
            </a:pPr>
            <a:endParaRPr lang="pt-BR" sz="1200" b="1" dirty="0">
              <a:latin typeface="+mn-lt"/>
            </a:endParaRPr>
          </a:p>
        </p:txBody>
      </p:sp>
      <p:sp>
        <p:nvSpPr>
          <p:cNvPr id="62" name="CaixaDeTexto 61"/>
          <p:cNvSpPr txBox="1"/>
          <p:nvPr/>
        </p:nvSpPr>
        <p:spPr>
          <a:xfrm>
            <a:off x="5057973" y="4225405"/>
            <a:ext cx="13873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1600" b="1" dirty="0" smtClean="0">
                <a:latin typeface="+mn-lt"/>
              </a:rPr>
              <a:t>PSI</a:t>
            </a:r>
          </a:p>
          <a:p>
            <a:pPr>
              <a:buFont typeface="Arial" pitchFamily="34" charset="0"/>
              <a:buChar char="•"/>
            </a:pPr>
            <a:r>
              <a:rPr lang="pt-BR" sz="1600" b="1" dirty="0" smtClean="0">
                <a:latin typeface="+mn-lt"/>
              </a:rPr>
              <a:t>CARTÃO BNDES </a:t>
            </a:r>
          </a:p>
          <a:p>
            <a:pPr>
              <a:buFont typeface="Arial" pitchFamily="34" charset="0"/>
              <a:buChar char="•"/>
            </a:pPr>
            <a:r>
              <a:rPr lang="pt-BR" sz="1100" dirty="0" smtClean="0">
                <a:latin typeface="+mn-lt"/>
              </a:rPr>
              <a:t>Foco em </a:t>
            </a:r>
            <a:r>
              <a:rPr lang="pt-BR" sz="1100" dirty="0" err="1" smtClean="0">
                <a:latin typeface="+mn-lt"/>
              </a:rPr>
              <a:t>PD&amp;I</a:t>
            </a:r>
            <a:endParaRPr lang="pt-BR" sz="11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pt-BR" sz="1600" b="1" dirty="0" smtClean="0">
                <a:latin typeface="+mn-lt"/>
              </a:rPr>
              <a:t>FUNTEC</a:t>
            </a:r>
          </a:p>
          <a:p>
            <a:pPr>
              <a:buFont typeface="Arial" pitchFamily="34" charset="0"/>
              <a:buChar char="•"/>
            </a:pPr>
            <a:r>
              <a:rPr lang="pt-BR" sz="1100" dirty="0" smtClean="0">
                <a:latin typeface="+mn-lt"/>
              </a:rPr>
              <a:t>Foco em áreas Prioritárias</a:t>
            </a:r>
          </a:p>
          <a:p>
            <a:endParaRPr lang="pt-BR" sz="1100" dirty="0">
              <a:latin typeface="+mn-lt"/>
            </a:endParaRPr>
          </a:p>
        </p:txBody>
      </p:sp>
      <p:sp>
        <p:nvSpPr>
          <p:cNvPr id="64" name="CaixaDeTexto 63"/>
          <p:cNvSpPr txBox="1"/>
          <p:nvPr/>
        </p:nvSpPr>
        <p:spPr>
          <a:xfrm>
            <a:off x="6620012" y="4326258"/>
            <a:ext cx="1024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+mn-lt"/>
              </a:rPr>
              <a:t>PAISS</a:t>
            </a:r>
          </a:p>
          <a:p>
            <a:r>
              <a:rPr lang="pt-BR" sz="1200" dirty="0" smtClean="0">
                <a:latin typeface="+mn-lt"/>
              </a:rPr>
              <a:t>COIN</a:t>
            </a:r>
          </a:p>
        </p:txBody>
      </p:sp>
      <p:sp>
        <p:nvSpPr>
          <p:cNvPr id="66" name="CaixaDeTexto 65"/>
          <p:cNvSpPr txBox="1"/>
          <p:nvPr/>
        </p:nvSpPr>
        <p:spPr>
          <a:xfrm>
            <a:off x="7673374" y="4225404"/>
            <a:ext cx="1192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err="1" smtClean="0">
                <a:latin typeface="+mn-lt"/>
              </a:rPr>
              <a:t>Prodesign</a:t>
            </a:r>
            <a:endParaRPr lang="pt-BR" sz="1200" dirty="0" smtClean="0">
              <a:latin typeface="+mn-lt"/>
            </a:endParaRPr>
          </a:p>
          <a:p>
            <a:r>
              <a:rPr lang="pt-BR" sz="1200" dirty="0" err="1" smtClean="0">
                <a:latin typeface="+mn-lt"/>
              </a:rPr>
              <a:t>Profarma</a:t>
            </a:r>
            <a:r>
              <a:rPr lang="pt-BR" sz="1200" dirty="0" smtClean="0">
                <a:latin typeface="+mn-lt"/>
              </a:rPr>
              <a:t> </a:t>
            </a:r>
            <a:r>
              <a:rPr lang="pt-BR" sz="1200" dirty="0" err="1" smtClean="0">
                <a:latin typeface="+mn-lt"/>
              </a:rPr>
              <a:t>Biotec</a:t>
            </a:r>
            <a:endParaRPr lang="pt-BR" sz="1200" dirty="0" smtClean="0">
              <a:latin typeface="+mn-lt"/>
            </a:endParaRPr>
          </a:p>
          <a:p>
            <a:r>
              <a:rPr lang="pt-BR" sz="1200" dirty="0" err="1" smtClean="0"/>
              <a:t>Procult</a:t>
            </a:r>
            <a:endParaRPr lang="pt-BR" sz="1200" dirty="0" smtClean="0">
              <a:latin typeface="+mn-lt"/>
            </a:endParaRPr>
          </a:p>
          <a:p>
            <a:r>
              <a:rPr lang="pt-BR" sz="1200" dirty="0" smtClean="0">
                <a:latin typeface="+mn-lt"/>
              </a:rPr>
              <a:t>Parceria no </a:t>
            </a:r>
          </a:p>
          <a:p>
            <a:r>
              <a:rPr lang="pt-BR" sz="1600" b="1" dirty="0" smtClean="0">
                <a:latin typeface="+mn-lt"/>
              </a:rPr>
              <a:t>INOVA EMPRESA</a:t>
            </a:r>
          </a:p>
        </p:txBody>
      </p:sp>
      <p:sp>
        <p:nvSpPr>
          <p:cNvPr id="42" name="CaixaDeTexto 41"/>
          <p:cNvSpPr txBox="1"/>
          <p:nvPr/>
        </p:nvSpPr>
        <p:spPr>
          <a:xfrm>
            <a:off x="3883018" y="3633684"/>
            <a:ext cx="756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smtClean="0"/>
              <a:t>2007</a:t>
            </a:r>
            <a:endParaRPr lang="pt-BR" sz="1600" b="1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2964355" y="3637035"/>
            <a:ext cx="8198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2006</a:t>
            </a:r>
            <a:endParaRPr lang="pt-BR" sz="1600" b="1" dirty="0"/>
          </a:p>
        </p:txBody>
      </p:sp>
      <p:cxnSp>
        <p:nvCxnSpPr>
          <p:cNvPr id="43" name="Conector reto 42"/>
          <p:cNvCxnSpPr/>
          <p:nvPr/>
        </p:nvCxnSpPr>
        <p:spPr>
          <a:xfrm>
            <a:off x="3305175" y="3368588"/>
            <a:ext cx="0" cy="2469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o explicativo retangular 46"/>
          <p:cNvSpPr/>
          <p:nvPr/>
        </p:nvSpPr>
        <p:spPr>
          <a:xfrm>
            <a:off x="3784161" y="4340772"/>
            <a:ext cx="1124171" cy="570261"/>
          </a:xfrm>
          <a:prstGeom prst="wedgeRectCallout">
            <a:avLst>
              <a:gd name="adj1" fmla="val -12767"/>
              <a:gd name="adj2" fmla="val -127206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pt-BR" sz="1600" b="1" dirty="0" smtClean="0">
                <a:solidFill>
                  <a:schemeClr val="tx1"/>
                </a:solidFill>
              </a:rPr>
              <a:t> CRIATEC</a:t>
            </a:r>
            <a:endParaRPr lang="pt-BR" sz="1600" b="1" dirty="0">
              <a:solidFill>
                <a:schemeClr val="tx1"/>
              </a:solidFill>
            </a:endParaRPr>
          </a:p>
        </p:txBody>
      </p:sp>
      <p:sp>
        <p:nvSpPr>
          <p:cNvPr id="45" name="CaixaDeTexto 44"/>
          <p:cNvSpPr txBox="1"/>
          <p:nvPr/>
        </p:nvSpPr>
        <p:spPr>
          <a:xfrm>
            <a:off x="853418" y="3714552"/>
            <a:ext cx="8119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1999</a:t>
            </a:r>
            <a:endParaRPr lang="pt-BR" sz="1600" b="1" dirty="0"/>
          </a:p>
        </p:txBody>
      </p:sp>
      <p:sp>
        <p:nvSpPr>
          <p:cNvPr id="57" name="Texto explicativo retangular 56"/>
          <p:cNvSpPr/>
          <p:nvPr/>
        </p:nvSpPr>
        <p:spPr>
          <a:xfrm>
            <a:off x="646510" y="4070177"/>
            <a:ext cx="1059386" cy="369076"/>
          </a:xfrm>
          <a:prstGeom prst="wedgeRectCallout">
            <a:avLst>
              <a:gd name="adj1" fmla="val -3184"/>
              <a:gd name="adj2" fmla="val -67741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88900"/>
            <a:r>
              <a:rPr lang="pt-BR" sz="1600" b="1" dirty="0" smtClean="0">
                <a:solidFill>
                  <a:srgbClr val="000000"/>
                </a:solidFill>
              </a:rPr>
              <a:t>PROSOFT</a:t>
            </a:r>
            <a:endParaRPr lang="pt-BR" sz="1600" b="1" dirty="0">
              <a:solidFill>
                <a:srgbClr val="000000"/>
              </a:solidFill>
            </a:endParaRPr>
          </a:p>
        </p:txBody>
      </p:sp>
      <p:cxnSp>
        <p:nvCxnSpPr>
          <p:cNvPr id="63" name="Conector reto 62"/>
          <p:cNvCxnSpPr/>
          <p:nvPr/>
        </p:nvCxnSpPr>
        <p:spPr>
          <a:xfrm flipH="1" flipV="1">
            <a:off x="1213120" y="3368588"/>
            <a:ext cx="1207" cy="3021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8273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06869" y="167062"/>
            <a:ext cx="6279931" cy="1325562"/>
          </a:xfrm>
        </p:spPr>
        <p:txBody>
          <a:bodyPr>
            <a:normAutofit/>
          </a:bodyPr>
          <a:lstStyle/>
          <a:p>
            <a:pPr algn="r"/>
            <a:r>
              <a:rPr lang="pt-BR" sz="3200" b="1" dirty="0" smtClean="0"/>
              <a:t>A atuação do BNDES no apoio à  inovação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92624"/>
            <a:ext cx="8441140" cy="4863726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800" i="1" dirty="0" err="1" smtClean="0"/>
              <a:t>Funding</a:t>
            </a:r>
            <a:r>
              <a:rPr lang="pt-BR" sz="1800" dirty="0" smtClean="0"/>
              <a:t> </a:t>
            </a:r>
            <a:r>
              <a:rPr lang="pt-BR" sz="1800" dirty="0"/>
              <a:t>para o financiamento de longo prazo </a:t>
            </a:r>
            <a:r>
              <a:rPr lang="pt-BR" sz="1800" dirty="0" smtClean="0"/>
              <a:t>e </a:t>
            </a:r>
            <a:r>
              <a:rPr lang="pt-BR" sz="1800" dirty="0"/>
              <a:t>a modernização em </a:t>
            </a:r>
            <a:r>
              <a:rPr lang="pt-BR" sz="1800" dirty="0" smtClean="0"/>
              <a:t>geral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BR" sz="18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800" dirty="0" smtClean="0"/>
              <a:t>Inovações </a:t>
            </a:r>
            <a:r>
              <a:rPr lang="pt-BR" sz="1800" dirty="0"/>
              <a:t>de produto, processo e </a:t>
            </a:r>
            <a:r>
              <a:rPr lang="pt-BR" sz="1800" dirty="0" smtClean="0"/>
              <a:t>organizacional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BR" sz="1800" dirty="0"/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800" b="1" dirty="0" smtClean="0"/>
              <a:t>Projetos </a:t>
            </a:r>
            <a:r>
              <a:rPr lang="pt-BR" sz="1800" b="1" i="1" dirty="0" err="1"/>
              <a:t>green</a:t>
            </a:r>
            <a:r>
              <a:rPr lang="pt-BR" sz="1800" b="1" i="1" dirty="0"/>
              <a:t> </a:t>
            </a:r>
            <a:r>
              <a:rPr lang="pt-BR" sz="1800" b="1" i="1" dirty="0" err="1"/>
              <a:t>field</a:t>
            </a:r>
            <a:r>
              <a:rPr lang="pt-BR" sz="1800" dirty="0"/>
              <a:t>:</a:t>
            </a:r>
            <a:r>
              <a:rPr lang="pt-BR" sz="1800" b="1" dirty="0">
                <a:solidFill>
                  <a:srgbClr val="FF0000"/>
                </a:solidFill>
              </a:rPr>
              <a:t> </a:t>
            </a:r>
            <a:r>
              <a:rPr lang="pt-BR" sz="1800" dirty="0"/>
              <a:t>construção da economia do </a:t>
            </a:r>
            <a:r>
              <a:rPr lang="pt-BR" sz="1800" dirty="0" smtClean="0"/>
              <a:t>futuro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BR" sz="18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800" dirty="0" smtClean="0"/>
              <a:t>Planejamento </a:t>
            </a:r>
            <a:r>
              <a:rPr lang="pt-BR" sz="1800" dirty="0"/>
              <a:t>Corporativo </a:t>
            </a:r>
            <a:r>
              <a:rPr lang="pt-BR" sz="1800" dirty="0" smtClean="0"/>
              <a:t>2009-2014E : Inovação como prioridade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BR" sz="1800" dirty="0" smtClean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800" b="1" dirty="0"/>
              <a:t>E</a:t>
            </a:r>
            <a:r>
              <a:rPr lang="pt-BR" sz="1800" b="1" dirty="0" smtClean="0"/>
              <a:t>stratégia aderente a </a:t>
            </a:r>
            <a:r>
              <a:rPr lang="pt-BR" sz="1800" b="1" dirty="0"/>
              <a:t>política industrial</a:t>
            </a:r>
            <a:r>
              <a:rPr lang="pt-BR" sz="1800" dirty="0"/>
              <a:t>: PITCE (</a:t>
            </a:r>
            <a:r>
              <a:rPr lang="pt-BR" sz="1800" dirty="0" smtClean="0"/>
              <a:t>2004-07</a:t>
            </a:r>
            <a:r>
              <a:rPr lang="pt-BR" sz="1800" dirty="0"/>
              <a:t>); PDP (</a:t>
            </a:r>
            <a:r>
              <a:rPr lang="pt-BR" sz="1800" dirty="0" smtClean="0"/>
              <a:t>2008-10</a:t>
            </a:r>
            <a:r>
              <a:rPr lang="pt-BR" sz="1800" dirty="0"/>
              <a:t>) e PLANO BRASIL MAIOR (</a:t>
            </a:r>
            <a:r>
              <a:rPr lang="pt-BR" sz="1800" dirty="0" smtClean="0"/>
              <a:t>2011-14)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BR" sz="18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800" dirty="0"/>
              <a:t>Atração de Centros de </a:t>
            </a:r>
            <a:r>
              <a:rPr lang="pt-BR" sz="1800" dirty="0" err="1" smtClean="0"/>
              <a:t>P&amp;D</a:t>
            </a:r>
            <a:endParaRPr lang="pt-BR" sz="1800" dirty="0" smtClean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BR" sz="18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800" dirty="0" smtClean="0"/>
              <a:t>Participação </a:t>
            </a:r>
            <a:r>
              <a:rPr lang="pt-BR" sz="1800" dirty="0"/>
              <a:t>no</a:t>
            </a:r>
            <a:r>
              <a:rPr lang="pt-BR" sz="1800" b="1" dirty="0"/>
              <a:t> Inova Empresa </a:t>
            </a:r>
            <a:r>
              <a:rPr lang="pt-BR" sz="1800" dirty="0"/>
              <a:t>(cerca de 50% dos recursos</a:t>
            </a:r>
            <a:r>
              <a:rPr lang="pt-BR" sz="1800" dirty="0" smtClean="0"/>
              <a:t>)</a:t>
            </a:r>
            <a:endParaRPr lang="pt-BR" sz="1800" dirty="0"/>
          </a:p>
        </p:txBody>
      </p:sp>
    </p:spTree>
    <p:extLst>
      <p:ext uri="{BB962C8B-B14F-4D97-AF65-F5344CB8AC3E}">
        <p14:creationId xmlns="" xmlns:p14="http://schemas.microsoft.com/office/powerpoint/2010/main" val="337697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25442" y="148129"/>
            <a:ext cx="6642538" cy="706090"/>
          </a:xfrm>
        </p:spPr>
        <p:txBody>
          <a:bodyPr>
            <a:noAutofit/>
          </a:bodyPr>
          <a:lstStyle/>
          <a:p>
            <a:pPr algn="r"/>
            <a:r>
              <a:rPr lang="pt-BR" sz="2800" b="1" dirty="0" smtClean="0"/>
              <a:t>Total das operações somam R$ 10,3 bilhões em 8 anos</a:t>
            </a:r>
            <a:br>
              <a:rPr lang="pt-BR" sz="2800" b="1" dirty="0" smtClean="0"/>
            </a:br>
            <a:r>
              <a:rPr lang="pt-BR" sz="2800" b="1" i="1" dirty="0" smtClean="0">
                <a:solidFill>
                  <a:schemeClr val="bg1">
                    <a:lumMod val="50000"/>
                  </a:schemeClr>
                </a:solidFill>
              </a:rPr>
              <a:t>exclui cartão BNDES</a:t>
            </a:r>
            <a:r>
              <a:rPr lang="pt-BR" sz="3200" b="1" dirty="0" smtClean="0"/>
              <a:t/>
            </a:r>
            <a:br>
              <a:rPr lang="pt-BR" sz="3200" b="1" dirty="0" smtClean="0"/>
            </a:b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6488668"/>
            <a:ext cx="1466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Fonte: BNDES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69309" y="5813124"/>
            <a:ext cx="74125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OBS: </a:t>
            </a:r>
            <a:r>
              <a:rPr lang="pt-BR" sz="1100" cap="all" dirty="0"/>
              <a:t> inclui PARTE Das operações indiretas e operações de renda variável voltadas ao desenvolvimento tecnológico e à </a:t>
            </a:r>
            <a:r>
              <a:rPr lang="pt-BR" sz="1100" cap="all" dirty="0" smtClean="0"/>
              <a:t>inovação, NÃO INCLUI o </a:t>
            </a:r>
            <a:r>
              <a:rPr lang="pt-BR" sz="1100" cap="all" dirty="0" err="1" smtClean="0"/>
              <a:t>RePASSE</a:t>
            </a:r>
            <a:r>
              <a:rPr lang="pt-BR" sz="1100" cap="all" dirty="0" smtClean="0"/>
              <a:t> à </a:t>
            </a:r>
            <a:r>
              <a:rPr lang="pt-BR" sz="1100" cap="all" dirty="0" err="1" smtClean="0"/>
              <a:t>Finep</a:t>
            </a:r>
            <a:r>
              <a:rPr lang="pt-BR" sz="1100" cap="all" dirty="0" smtClean="0"/>
              <a:t>, no valor de R$ 4,06 bilhões</a:t>
            </a:r>
            <a:endParaRPr lang="pt-BR" sz="1100" dirty="0"/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62391613"/>
              </p:ext>
            </p:extLst>
          </p:nvPr>
        </p:nvGraphicFramePr>
        <p:xfrm>
          <a:off x="258209" y="1981200"/>
          <a:ext cx="5502990" cy="3200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120781" y="5157636"/>
          <a:ext cx="5490288" cy="512445"/>
        </p:xfrm>
        <a:graphic>
          <a:graphicData uri="http://schemas.openxmlformats.org/drawingml/2006/table">
            <a:tbl>
              <a:tblPr/>
              <a:tblGrid>
                <a:gridCol w="866888"/>
                <a:gridCol w="577925"/>
                <a:gridCol w="577925"/>
                <a:gridCol w="577925"/>
                <a:gridCol w="577925"/>
                <a:gridCol w="577925"/>
                <a:gridCol w="577925"/>
                <a:gridCol w="577925"/>
                <a:gridCol w="577925"/>
              </a:tblGrid>
              <a:tr h="32316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N° de Operações Contratadas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5936409" y="2095422"/>
            <a:ext cx="2505396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N. Total de operações no período: </a:t>
            </a:r>
            <a:r>
              <a:rPr lang="pt-BR" dirty="0" smtClean="0">
                <a:solidFill>
                  <a:schemeClr val="tx1"/>
                </a:solidFill>
              </a:rPr>
              <a:t>715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35377" y="1818423"/>
            <a:ext cx="5159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Valor dos desembolsos nas operações contratadas, 2006 -2013</a:t>
            </a:r>
          </a:p>
          <a:p>
            <a:pPr algn="ctr"/>
            <a:r>
              <a:rPr lang="pt-BR" dirty="0" smtClean="0"/>
              <a:t>(Em R$ milhões correntes)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1009128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5762" y="167062"/>
            <a:ext cx="6339015" cy="1325562"/>
          </a:xfrm>
        </p:spPr>
        <p:txBody>
          <a:bodyPr/>
          <a:lstStyle/>
          <a:p>
            <a:pPr algn="r"/>
            <a:r>
              <a:rPr lang="pt-BR" sz="2800" b="1" dirty="0" smtClean="0"/>
              <a:t>Número e valor das operações de crédito  cresce depois de 2006</a:t>
            </a:r>
            <a:br>
              <a:rPr lang="pt-BR" sz="2800" b="1" dirty="0" smtClean="0"/>
            </a:br>
            <a:r>
              <a:rPr lang="pt-BR" sz="2800" b="1" dirty="0" smtClean="0">
                <a:solidFill>
                  <a:schemeClr val="bg1">
                    <a:lumMod val="50000"/>
                  </a:schemeClr>
                </a:solidFill>
              </a:rPr>
              <a:t>Programas e Linhas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117021" y="1950059"/>
            <a:ext cx="2919731" cy="36933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b="1" dirty="0" smtClean="0"/>
              <a:t>PROGRAMAS e LINHAS: 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Valor total contratado – R$ 13,7 bilhões</a:t>
            </a:r>
          </a:p>
          <a:p>
            <a:endParaRPr lang="pt-BR" dirty="0" smtClean="0"/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Recursos totais do PSI– R$ 7,6  bilhões</a:t>
            </a:r>
          </a:p>
          <a:p>
            <a:endParaRPr lang="pt-BR" b="1" dirty="0" smtClean="0"/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Número de operações de crédito (Linhas e Programas)  no período 2006 - 2013 : </a:t>
            </a:r>
            <a:r>
              <a:rPr lang="pt-BR" b="1" dirty="0" smtClean="0"/>
              <a:t>579</a:t>
            </a:r>
          </a:p>
          <a:p>
            <a:pPr>
              <a:buFont typeface="Arial" pitchFamily="34" charset="0"/>
              <a:buChar char="•"/>
            </a:pPr>
            <a:endParaRPr lang="pt-BR" dirty="0" smtClean="0"/>
          </a:p>
          <a:p>
            <a:pPr>
              <a:buFont typeface="Arial" pitchFamily="34" charset="0"/>
              <a:buChar char="•"/>
            </a:pPr>
            <a:endParaRPr lang="pt-BR" dirty="0" smtClean="0"/>
          </a:p>
          <a:p>
            <a:endParaRPr lang="pt-BR" dirty="0"/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39450587"/>
              </p:ext>
            </p:extLst>
          </p:nvPr>
        </p:nvGraphicFramePr>
        <p:xfrm>
          <a:off x="1" y="2286026"/>
          <a:ext cx="6117020" cy="2750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Tabela 17"/>
          <p:cNvGraphicFramePr>
            <a:graphicFrameLocks noGrp="1"/>
          </p:cNvGraphicFramePr>
          <p:nvPr/>
        </p:nvGraphicFramePr>
        <p:xfrm>
          <a:off x="-11876" y="5018505"/>
          <a:ext cx="5985198" cy="462649"/>
        </p:xfrm>
        <a:graphic>
          <a:graphicData uri="http://schemas.openxmlformats.org/drawingml/2006/table">
            <a:tbl>
              <a:tblPr/>
              <a:tblGrid>
                <a:gridCol w="786318"/>
                <a:gridCol w="406443"/>
                <a:gridCol w="342317"/>
                <a:gridCol w="342317"/>
                <a:gridCol w="342317"/>
                <a:gridCol w="342317"/>
                <a:gridCol w="342317"/>
                <a:gridCol w="342317"/>
                <a:gridCol w="342317"/>
                <a:gridCol w="342317"/>
                <a:gridCol w="342317"/>
                <a:gridCol w="342317"/>
                <a:gridCol w="342317"/>
                <a:gridCol w="320263"/>
                <a:gridCol w="340258"/>
                <a:gridCol w="366429"/>
              </a:tblGrid>
              <a:tr h="40870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N° de Operações Contratadas</a:t>
                      </a:r>
                    </a:p>
                  </a:txBody>
                  <a:tcPr marL="5449" marR="5449" marT="54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449" marR="5449" marT="54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5449" marR="5449" marT="54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449" marR="5449" marT="54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449" marR="5449" marT="54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449" marR="5449" marT="54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449" marR="5449" marT="54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449" marR="5449" marT="54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449" marR="5449" marT="54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5449" marR="5449" marT="54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5449" marR="5449" marT="54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5449" marR="5449" marT="54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5449" marR="5449" marT="54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5449" marR="5449" marT="54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129</a:t>
                      </a:r>
                    </a:p>
                  </a:txBody>
                  <a:tcPr marL="5449" marR="5449" marT="54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139</a:t>
                      </a:r>
                    </a:p>
                  </a:txBody>
                  <a:tcPr marL="5449" marR="5449" marT="54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0" y="6488668"/>
            <a:ext cx="11803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Fonte: BNDES</a:t>
            </a:r>
            <a:endParaRPr lang="pt-BR" sz="14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559558" y="1733266"/>
            <a:ext cx="52407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Evolução do valor das operações de crédito contratadas nos programas e linhas, 1999 -2013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09837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ítulo 4"/>
          <p:cNvSpPr>
            <a:spLocks noGrp="1"/>
          </p:cNvSpPr>
          <p:nvPr>
            <p:ph type="title"/>
          </p:nvPr>
        </p:nvSpPr>
        <p:spPr>
          <a:xfrm>
            <a:off x="1952368" y="160638"/>
            <a:ext cx="6969206" cy="1143000"/>
          </a:xfrm>
        </p:spPr>
        <p:txBody>
          <a:bodyPr anchor="ctr"/>
          <a:lstStyle/>
          <a:p>
            <a:pPr marL="0" indent="0" algn="r" eaLnBrk="1" hangingPunct="1">
              <a:spcBef>
                <a:spcPts val="600"/>
              </a:spcBef>
              <a:spcAft>
                <a:spcPts val="600"/>
              </a:spcAft>
            </a:pPr>
            <a:r>
              <a:rPr lang="pt-BR" sz="2800" b="1" dirty="0" smtClean="0">
                <a:ea typeface="ＭＳ Ｐゴシック" pitchFamily="34" charset="-128"/>
              </a:rPr>
              <a:t>Evolução do Sistema de financiamento à inovação no Brasil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="" xmlns:p14="http://schemas.microsoft.com/office/powerpoint/2010/main" val="3247730576"/>
              </p:ext>
            </p:extLst>
          </p:nvPr>
        </p:nvGraphicFramePr>
        <p:xfrm>
          <a:off x="149314" y="1527772"/>
          <a:ext cx="8921573" cy="4856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207258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925" y="191513"/>
            <a:ext cx="6376086" cy="1143000"/>
          </a:xfrm>
        </p:spPr>
        <p:txBody>
          <a:bodyPr/>
          <a:lstStyle/>
          <a:p>
            <a:pPr algn="r"/>
            <a:r>
              <a:rPr lang="pt-BR" sz="2800" b="1" dirty="0"/>
              <a:t>Evolução do </a:t>
            </a:r>
            <a:r>
              <a:rPr lang="pt-BR" sz="2800" b="1" dirty="0" smtClean="0"/>
              <a:t>número de operações do Cartão </a:t>
            </a:r>
            <a:r>
              <a:rPr lang="pt-BR" sz="2800" b="1" dirty="0"/>
              <a:t>BNDES para inovação</a:t>
            </a:r>
            <a:endParaRPr lang="pt-BR" sz="28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68690929"/>
              </p:ext>
            </p:extLst>
          </p:nvPr>
        </p:nvGraphicFramePr>
        <p:xfrm>
          <a:off x="23648" y="2316475"/>
          <a:ext cx="4151747" cy="3237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443568" y="5503203"/>
            <a:ext cx="3373207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Número  total de operações, no período:   1.576</a:t>
            </a:r>
          </a:p>
        </p:txBody>
      </p:sp>
      <p:graphicFrame>
        <p:nvGraphicFramePr>
          <p:cNvPr id="8" name="Gráfico 9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02171849"/>
              </p:ext>
            </p:extLst>
          </p:nvPr>
        </p:nvGraphicFramePr>
        <p:xfrm>
          <a:off x="4175395" y="2316476"/>
          <a:ext cx="4804832" cy="3237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CaixaDeTexto 5"/>
          <p:cNvSpPr txBox="1"/>
          <p:nvPr/>
        </p:nvSpPr>
        <p:spPr>
          <a:xfrm>
            <a:off x="4797395" y="5553958"/>
            <a:ext cx="3507284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Valor total das operações, no período: R$ 18,5 milhões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0" y="6543260"/>
            <a:ext cx="11803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Fonte: BNDES</a:t>
            </a:r>
            <a:endParaRPr lang="pt-BR" sz="14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450579" y="158314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Número de operações e valor dos desembolsos no cartão BNDES para inovação,</a:t>
            </a:r>
          </a:p>
          <a:p>
            <a:pPr algn="ctr"/>
            <a:r>
              <a:rPr lang="pt-BR" dirty="0" smtClean="0"/>
              <a:t>2006 -2013</a:t>
            </a:r>
          </a:p>
          <a:p>
            <a:pPr algn="ctr"/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32277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415654" y="210065"/>
            <a:ext cx="6419587" cy="992437"/>
          </a:xfrm>
        </p:spPr>
        <p:txBody>
          <a:bodyPr>
            <a:noAutofit/>
          </a:bodyPr>
          <a:lstStyle/>
          <a:p>
            <a:pPr algn="r"/>
            <a:r>
              <a:rPr lang="pt-BR" sz="3200" b="1" dirty="0" smtClean="0"/>
              <a:t>Renda variável: perfil dos Investidores da carteira BNDES</a:t>
            </a:r>
            <a:endParaRPr lang="pt-BR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861957" y="1448790"/>
            <a:ext cx="57298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/>
            <a:r>
              <a:rPr lang="pt-BR" sz="1600" b="1" dirty="0" smtClean="0"/>
              <a:t>Participação do BNDES  no risco e conteúdo </a:t>
            </a:r>
            <a:r>
              <a:rPr lang="pt-BR" sz="1600" b="1" dirty="0" err="1" smtClean="0"/>
              <a:t>inovativo</a:t>
            </a:r>
            <a:r>
              <a:rPr lang="pt-BR" sz="1600" b="1" dirty="0" smtClean="0"/>
              <a:t>:</a:t>
            </a:r>
          </a:p>
          <a:p>
            <a:pPr marL="342900">
              <a:buFont typeface="Arial" pitchFamily="34" charset="0"/>
              <a:buChar char="•"/>
            </a:pPr>
            <a:r>
              <a:rPr lang="pt-BR" sz="1600" dirty="0"/>
              <a:t>59% em </a:t>
            </a:r>
            <a:r>
              <a:rPr lang="pt-BR" sz="1600" dirty="0" err="1"/>
              <a:t>Seed</a:t>
            </a:r>
            <a:r>
              <a:rPr lang="pt-BR" sz="1600" dirty="0"/>
              <a:t> Capital</a:t>
            </a:r>
          </a:p>
          <a:p>
            <a:pPr marL="342900">
              <a:buFont typeface="Arial" pitchFamily="34" charset="0"/>
              <a:buChar char="•"/>
            </a:pPr>
            <a:r>
              <a:rPr lang="pt-BR" sz="1600" dirty="0" smtClean="0"/>
              <a:t>42% em </a:t>
            </a:r>
            <a:r>
              <a:rPr lang="pt-BR" sz="1600" dirty="0" err="1" smtClean="0"/>
              <a:t>Venture</a:t>
            </a:r>
            <a:r>
              <a:rPr lang="pt-BR" sz="1600" dirty="0" smtClean="0"/>
              <a:t>  Capital </a:t>
            </a:r>
          </a:p>
          <a:p>
            <a:pPr marL="342900">
              <a:buFont typeface="Arial" pitchFamily="34" charset="0"/>
              <a:buChar char="•"/>
            </a:pPr>
            <a:r>
              <a:rPr lang="pt-BR" sz="1600" dirty="0"/>
              <a:t>21% em Private </a:t>
            </a:r>
            <a:r>
              <a:rPr lang="pt-BR" sz="1600" dirty="0" err="1"/>
              <a:t>Equity</a:t>
            </a:r>
            <a:endParaRPr lang="pt-BR" sz="1600" dirty="0"/>
          </a:p>
          <a:p>
            <a:endParaRPr lang="pt-BR" sz="1600" b="1" dirty="0" smtClean="0"/>
          </a:p>
        </p:txBody>
      </p:sp>
      <p:graphicFrame>
        <p:nvGraphicFramePr>
          <p:cNvPr id="27" name="Gráfico 26"/>
          <p:cNvGraphicFramePr/>
          <p:nvPr/>
        </p:nvGraphicFramePr>
        <p:xfrm>
          <a:off x="0" y="1202502"/>
          <a:ext cx="3400087" cy="2824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8" name="Gráfico 27"/>
          <p:cNvGraphicFramePr/>
          <p:nvPr/>
        </p:nvGraphicFramePr>
        <p:xfrm>
          <a:off x="154706" y="3282963"/>
          <a:ext cx="7430740" cy="3575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Retângulo 12"/>
          <p:cNvSpPr/>
          <p:nvPr/>
        </p:nvSpPr>
        <p:spPr>
          <a:xfrm>
            <a:off x="3159220" y="2707575"/>
            <a:ext cx="5676022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 smtClean="0"/>
              <a:t>BNDES - Participação direta e em fundos:</a:t>
            </a:r>
          </a:p>
          <a:p>
            <a:pPr>
              <a:spcAft>
                <a:spcPts val="600"/>
              </a:spcAft>
            </a:pPr>
            <a:r>
              <a:rPr lang="pt-BR" sz="1600" b="1" dirty="0" err="1" smtClean="0"/>
              <a:t>Criatec</a:t>
            </a:r>
            <a:r>
              <a:rPr lang="pt-BR" sz="1600" b="1" dirty="0" smtClean="0"/>
              <a:t> 1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pt-BR" sz="1600" dirty="0" smtClean="0"/>
              <a:t>Patrimônio comprometido: R$ 100 milhões (80% </a:t>
            </a:r>
            <a:r>
              <a:rPr lang="pt-BR" sz="1600" dirty="0" err="1" smtClean="0"/>
              <a:t>BNDESPar</a:t>
            </a:r>
            <a:r>
              <a:rPr lang="pt-BR" sz="1600" dirty="0" smtClean="0"/>
              <a:t>)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pt-BR" sz="1600" dirty="0" smtClean="0"/>
              <a:t>Investimento em empresas com faturamento líquido de até R$ 6 mi, sendo até R$ 1,5 milhões por empresa</a:t>
            </a:r>
          </a:p>
          <a:p>
            <a:pPr>
              <a:spcAft>
                <a:spcPts val="600"/>
              </a:spcAft>
            </a:pPr>
            <a:r>
              <a:rPr lang="pt-BR" sz="1600" b="1" dirty="0" err="1" smtClean="0"/>
              <a:t>Criatec</a:t>
            </a:r>
            <a:r>
              <a:rPr lang="pt-BR" sz="1600" b="1" dirty="0" smtClean="0"/>
              <a:t> 2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pt-BR" sz="1600" dirty="0" smtClean="0"/>
              <a:t>Patrimônio comprometido: R$ 186 milhões (60% </a:t>
            </a:r>
            <a:r>
              <a:rPr lang="pt-BR" sz="1600" dirty="0" err="1" smtClean="0"/>
              <a:t>BNDESPar</a:t>
            </a:r>
            <a:r>
              <a:rPr lang="pt-BR" sz="1600" dirty="0" smtClean="0"/>
              <a:t>)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pt-BR" sz="1600" dirty="0" smtClean="0"/>
              <a:t>Investimento em empresas com faturamento líquido de até R$ 10 </a:t>
            </a:r>
            <a:r>
              <a:rPr lang="pt-BR" sz="1600" dirty="0" err="1" smtClean="0"/>
              <a:t>mihões</a:t>
            </a:r>
            <a:r>
              <a:rPr lang="pt-BR" sz="1600" dirty="0" smtClean="0"/>
              <a:t>, sendo até R$ 2,5 milhões por empresas</a:t>
            </a:r>
            <a:endParaRPr lang="pt-BR" sz="1600" b="1" dirty="0" smtClean="0"/>
          </a:p>
          <a:p>
            <a:pPr>
              <a:spcAft>
                <a:spcPts val="1200"/>
              </a:spcAft>
            </a:pPr>
            <a:r>
              <a:rPr lang="pt-BR" sz="1600" b="1" dirty="0" smtClean="0"/>
              <a:t>São 10 fundos para inovação com 97 empresas investidas e  aporte de 25% do patrimônio alocado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7677316" y="6488668"/>
            <a:ext cx="1466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Fonte: BNDES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41632962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89702" y="298518"/>
            <a:ext cx="6940062" cy="1325562"/>
          </a:xfrm>
        </p:spPr>
        <p:txBody>
          <a:bodyPr>
            <a:noAutofit/>
          </a:bodyPr>
          <a:lstStyle/>
          <a:p>
            <a:pPr algn="r"/>
            <a:r>
              <a:rPr lang="pt-BR" sz="2400" b="1" dirty="0" smtClean="0"/>
              <a:t> </a:t>
            </a:r>
            <a:r>
              <a:rPr lang="pt-BR" sz="2800" b="1" dirty="0" err="1" smtClean="0"/>
              <a:t>Não-reembolsável</a:t>
            </a:r>
            <a:r>
              <a:rPr lang="pt-BR" sz="2800" b="1" dirty="0" smtClean="0"/>
              <a:t>: FUNTEC</a:t>
            </a:r>
            <a:endParaRPr lang="pt-BR" sz="24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4391" y="1768269"/>
            <a:ext cx="54207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cap="all" dirty="0" smtClean="0"/>
              <a:t>Número </a:t>
            </a:r>
            <a:r>
              <a:rPr lang="pt-BR" sz="1600" cap="all" dirty="0"/>
              <a:t>e valor das Operações com recursos não reembolsáveis, 2008-agosto 2013, (em R$ </a:t>
            </a:r>
            <a:r>
              <a:rPr lang="pt-BR" sz="1600" cap="all" dirty="0" smtClean="0"/>
              <a:t>Milhões correntes</a:t>
            </a:r>
            <a:r>
              <a:rPr lang="pt-BR" sz="1600" cap="all" dirty="0"/>
              <a:t>)</a:t>
            </a:r>
          </a:p>
          <a:p>
            <a:endParaRPr lang="pt-BR" sz="1600" dirty="0"/>
          </a:p>
        </p:txBody>
      </p:sp>
      <p:sp>
        <p:nvSpPr>
          <p:cNvPr id="10" name="Espaço Reservado para Conteúdo 2"/>
          <p:cNvSpPr txBox="1">
            <a:spLocks/>
          </p:cNvSpPr>
          <p:nvPr/>
        </p:nvSpPr>
        <p:spPr>
          <a:xfrm>
            <a:off x="5693182" y="1665024"/>
            <a:ext cx="3380479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t-B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charset="0"/>
                <a:cs typeface="ＭＳ Ｐゴシック" charset="0"/>
              </a:rPr>
              <a:t>Destinação de um percentual dos lucros para apoio </a:t>
            </a:r>
            <a:r>
              <a:rPr kumimoji="0" lang="pt-B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 charset="0"/>
                <a:cs typeface="ＭＳ Ｐゴシック" charset="0"/>
              </a:rPr>
              <a:t>não reembolsável a projetos de P,</a:t>
            </a:r>
            <a:r>
              <a:rPr kumimoji="0" lang="pt-B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 charset="0"/>
                <a:cs typeface="ＭＳ Ｐゴシック" charset="0"/>
              </a:rPr>
              <a:t>D&amp;I</a:t>
            </a:r>
            <a:r>
              <a:rPr kumimoji="0" lang="pt-B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 charset="0"/>
                <a:cs typeface="ＭＳ Ｐゴシック" charset="0"/>
              </a:rPr>
              <a:t> apresentados por instituições tecnológicas em parceria com empresas.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t-B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charset="0"/>
                <a:cs typeface="ＭＳ Ｐゴシック" charset="0"/>
              </a:rPr>
              <a:t>Foco nas áreas de Energia, Meio Ambiente, Eletrônica, Novos Materiais, Química, Veículos Elétricos</a:t>
            </a:r>
            <a:endParaRPr kumimoji="0" lang="pt-BR" sz="1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ＭＳ Ｐゴシック" charset="0"/>
              <a:cs typeface="ＭＳ Ｐゴシック" charset="0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t-B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charset="0"/>
                <a:cs typeface="ＭＳ Ｐゴシック" charset="0"/>
              </a:rPr>
              <a:t>Foram 154 operações, totalizando R$ 396 milhões</a:t>
            </a:r>
          </a:p>
        </p:txBody>
      </p:sp>
      <p:graphicFrame>
        <p:nvGraphicFramePr>
          <p:cNvPr id="13" name="Gráfico 12"/>
          <p:cNvGraphicFramePr/>
          <p:nvPr/>
        </p:nvGraphicFramePr>
        <p:xfrm>
          <a:off x="505335" y="2674961"/>
          <a:ext cx="5187847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CaixaDeTexto 13"/>
          <p:cNvSpPr txBox="1"/>
          <p:nvPr/>
        </p:nvSpPr>
        <p:spPr>
          <a:xfrm>
            <a:off x="0" y="6488668"/>
            <a:ext cx="11803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Fonte: BNDES</a:t>
            </a:r>
            <a:endParaRPr lang="pt-BR" sz="1400" dirty="0"/>
          </a:p>
        </p:txBody>
      </p:sp>
    </p:spTree>
    <p:extLst>
      <p:ext uri="{BB962C8B-B14F-4D97-AF65-F5344CB8AC3E}">
        <p14:creationId xmlns="" xmlns:p14="http://schemas.microsoft.com/office/powerpoint/2010/main" val="403893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4738" y="3016332"/>
            <a:ext cx="5361709" cy="1362075"/>
          </a:xfrm>
        </p:spPr>
        <p:txBody>
          <a:bodyPr/>
          <a:lstStyle/>
          <a:p>
            <a:r>
              <a:rPr lang="pt-BR" dirty="0" smtClean="0"/>
              <a:t>Considerações Finais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61321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66028" y="1276448"/>
            <a:ext cx="8363272" cy="54006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pt-BR" altLang="pt-BR" sz="1800" dirty="0" smtClean="0">
                <a:ea typeface="ＭＳ Ｐゴシック" pitchFamily="34" charset="-128"/>
              </a:rPr>
              <a:t>O orçamento do FNDCT manteve-se relativamente estável nos últimos anos e tem sido pressionado por demandas incompatíveis com o tamanho do fundo. </a:t>
            </a:r>
          </a:p>
          <a:p>
            <a:pPr>
              <a:spcAft>
                <a:spcPts val="600"/>
              </a:spcAft>
            </a:pPr>
            <a:r>
              <a:rPr lang="pt-BR" altLang="pt-BR" sz="1800" dirty="0" smtClean="0">
                <a:ea typeface="ＭＳ Ｐゴシック" pitchFamily="34" charset="-128"/>
              </a:rPr>
              <a:t>A retirada do </a:t>
            </a:r>
            <a:r>
              <a:rPr lang="pt-BR" altLang="pt-BR" sz="1800" dirty="0" err="1" smtClean="0">
                <a:ea typeface="ＭＳ Ｐゴシック" pitchFamily="34" charset="-128"/>
              </a:rPr>
              <a:t>CT-Petro</a:t>
            </a:r>
            <a:r>
              <a:rPr lang="pt-BR" altLang="pt-BR" sz="1800" dirty="0">
                <a:ea typeface="ＭＳ Ｐゴシック" pitchFamily="34" charset="-128"/>
              </a:rPr>
              <a:t> </a:t>
            </a:r>
            <a:r>
              <a:rPr lang="pt-BR" altLang="pt-BR" sz="1800" dirty="0" smtClean="0">
                <a:ea typeface="ＭＳ Ｐゴシック" pitchFamily="34" charset="-128"/>
              </a:rPr>
              <a:t>do FNDCT e a transferência de parte do Ciência sem Fronteira para o âmbito do MCTI acirram esse contexto de pressão sobre recursos do Sistema.</a:t>
            </a:r>
          </a:p>
          <a:p>
            <a:pPr>
              <a:spcAft>
                <a:spcPts val="600"/>
              </a:spcAft>
            </a:pPr>
            <a:r>
              <a:rPr lang="pt-BR" altLang="pt-BR" sz="1800" dirty="0" smtClean="0">
                <a:ea typeface="ＭＳ Ｐゴシック" pitchFamily="34" charset="-128"/>
              </a:rPr>
              <a:t>A restrição orçamentária compromete, em especial, a sustentabilidade das ações da Finep, que tem no FNDCT sua principal fonte de recursos </a:t>
            </a:r>
            <a:r>
              <a:rPr lang="pt-BR" altLang="pt-BR" sz="1800" dirty="0" err="1" smtClean="0">
                <a:ea typeface="ＭＳ Ｐゴシック" pitchFamily="34" charset="-128"/>
              </a:rPr>
              <a:t>não-reembolsáveis</a:t>
            </a:r>
            <a:r>
              <a:rPr lang="pt-BR" altLang="pt-BR" sz="1800" dirty="0" smtClean="0">
                <a:ea typeface="ＭＳ Ｐゴシック" pitchFamily="34" charset="-128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pt-BR" altLang="pt-BR" sz="1800" dirty="0" smtClean="0">
                <a:ea typeface="ＭＳ Ｐゴシック" pitchFamily="34" charset="-128"/>
              </a:rPr>
              <a:t>É preciso buscar novas fontes de financiamento para o SNI. Uma alternativa tem sido mobilizar recursos adicionais de outros Ministérios e de Agências Reguladoras.</a:t>
            </a:r>
          </a:p>
          <a:p>
            <a:pPr>
              <a:spcAft>
                <a:spcPts val="600"/>
              </a:spcAft>
            </a:pPr>
            <a:r>
              <a:rPr lang="pt-BR" altLang="pt-BR" sz="1800" dirty="0" smtClean="0">
                <a:ea typeface="ＭＳ Ｐゴシック" pitchFamily="34" charset="-128"/>
              </a:rPr>
              <a:t>A </a:t>
            </a:r>
            <a:r>
              <a:rPr lang="pt-BR" altLang="pt-BR" sz="1800" dirty="0" err="1" smtClean="0">
                <a:ea typeface="ＭＳ Ｐゴシック" pitchFamily="34" charset="-128"/>
              </a:rPr>
              <a:t>Embrapii</a:t>
            </a:r>
            <a:r>
              <a:rPr lang="pt-BR" altLang="pt-BR" sz="1800" dirty="0" smtClean="0">
                <a:ea typeface="ＭＳ Ｐゴシック" pitchFamily="34" charset="-128"/>
              </a:rPr>
              <a:t> é um exemplo de iniciativa de cofinanciamento, envolvendo o MCTI e o MEC. </a:t>
            </a:r>
          </a:p>
          <a:p>
            <a:pPr>
              <a:spcAft>
                <a:spcPts val="600"/>
              </a:spcAft>
            </a:pPr>
            <a:r>
              <a:rPr lang="pt-BR" altLang="pt-BR" sz="1800" dirty="0" smtClean="0">
                <a:ea typeface="ＭＳ Ｐゴシック" pitchFamily="34" charset="-128"/>
              </a:rPr>
              <a:t>O Inova Empresa é um mecanismo que mobiliza e coordena a aplicação destes recursos disponíveis fora do âmbito do MCTI.</a:t>
            </a:r>
          </a:p>
          <a:p>
            <a:pPr>
              <a:spcAft>
                <a:spcPts val="600"/>
              </a:spcAft>
              <a:buNone/>
            </a:pPr>
            <a:endParaRPr lang="pt-BR" altLang="pt-BR" sz="1800" dirty="0" smtClean="0"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sz="2800" b="1" dirty="0" smtClean="0"/>
              <a:t>Orçamento</a:t>
            </a:r>
            <a:endParaRPr lang="pt-BR" b="1" dirty="0"/>
          </a:p>
        </p:txBody>
      </p:sp>
    </p:spTree>
    <p:extLst>
      <p:ext uri="{BB962C8B-B14F-4D97-AF65-F5344CB8AC3E}">
        <p14:creationId xmlns="" xmlns:p14="http://schemas.microsoft.com/office/powerpoint/2010/main" val="80497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354931"/>
            <a:ext cx="8435280" cy="5001419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1800" dirty="0" smtClean="0">
                <a:latin typeface="Calibri" pitchFamily="34" charset="0"/>
              </a:rPr>
              <a:t>BNDES </a:t>
            </a:r>
            <a:r>
              <a:rPr lang="pt-BR" sz="1800" dirty="0">
                <a:latin typeface="Calibri" pitchFamily="34" charset="0"/>
              </a:rPr>
              <a:t>e </a:t>
            </a:r>
            <a:r>
              <a:rPr lang="pt-BR" sz="1800" dirty="0" smtClean="0">
                <a:latin typeface="Calibri" pitchFamily="34" charset="0"/>
              </a:rPr>
              <a:t>FINEP </a:t>
            </a:r>
            <a:r>
              <a:rPr lang="pt-BR" sz="1800" dirty="0">
                <a:latin typeface="Calibri" pitchFamily="34" charset="0"/>
              </a:rPr>
              <a:t>contam hoje com </a:t>
            </a:r>
            <a:r>
              <a:rPr lang="pt-BR" sz="1800" dirty="0" smtClean="0">
                <a:latin typeface="Calibri" pitchFamily="34" charset="0"/>
              </a:rPr>
              <a:t>crédito com taxas de juros equalizadas; financiamento </a:t>
            </a:r>
            <a:r>
              <a:rPr lang="pt-BR" sz="1800" dirty="0" err="1" smtClean="0">
                <a:latin typeface="Calibri" pitchFamily="34" charset="0"/>
              </a:rPr>
              <a:t>não-reembolsável</a:t>
            </a:r>
            <a:r>
              <a:rPr lang="pt-BR" sz="1800" dirty="0" smtClean="0">
                <a:latin typeface="Calibri" pitchFamily="34" charset="0"/>
              </a:rPr>
              <a:t>; financiamento por meio do Cartão </a:t>
            </a:r>
            <a:r>
              <a:rPr lang="pt-BR" sz="1800" dirty="0" smtClean="0">
                <a:solidFill>
                  <a:srgbClr val="000000"/>
                </a:solidFill>
                <a:latin typeface="Calibri" pitchFamily="34" charset="0"/>
              </a:rPr>
              <a:t>BNDES (no caso do BNDES) e aportes de capital diretos e via fundos em empresas inovadoras.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1800" dirty="0" smtClean="0">
                <a:solidFill>
                  <a:srgbClr val="000000"/>
                </a:solidFill>
                <a:latin typeface="Calibri" pitchFamily="34" charset="0"/>
              </a:rPr>
              <a:t>Os maiores desafios são difundir o acesso e operar os instrumentos de maneira coordenada. O Inova Empresa é uma oportunidade nesta direção, que ainda precisa ser concretizada.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pt-BR" sz="1800" dirty="0" smtClean="0">
                <a:solidFill>
                  <a:srgbClr val="000000"/>
                </a:solidFill>
                <a:latin typeface="Calibri" pitchFamily="34" charset="0"/>
              </a:rPr>
              <a:t>O Inova Empresa reforça a atuação do BNDES e da </a:t>
            </a:r>
            <a:r>
              <a:rPr lang="pt-BR" sz="1800" dirty="0" err="1" smtClean="0">
                <a:solidFill>
                  <a:srgbClr val="000000"/>
                </a:solidFill>
                <a:latin typeface="Calibri" pitchFamily="34" charset="0"/>
              </a:rPr>
              <a:t>Finep</a:t>
            </a:r>
            <a:r>
              <a:rPr lang="pt-BR" sz="1800" dirty="0" smtClean="0">
                <a:solidFill>
                  <a:srgbClr val="000000"/>
                </a:solidFill>
                <a:latin typeface="Calibri" pitchFamily="34" charset="0"/>
              </a:rPr>
              <a:t> no financiamento e apoio ao esforço de inovação das empresas,  com prioridade para os setores e áreas estratégicas definidas na política industrial (PDP (2008-2013) e no Plano Brasil Maior (a partir de 2013).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1800" dirty="0" smtClean="0">
                <a:latin typeface="Calibri" pitchFamily="34" charset="0"/>
              </a:rPr>
              <a:t>As condições de financiamento melhoraram no período mais recente, com o Plano de Sustentação do Investimento (PSI), mas dependem de aportes do Tesouro cuja margem está se reduzindo com a pressão fiscal.</a:t>
            </a:r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altLang="pt-BR" sz="1800" dirty="0" smtClean="0">
                <a:latin typeface="Calibri" pitchFamily="34" charset="0"/>
                <a:ea typeface="ＭＳ Ｐゴシック" pitchFamily="34" charset="-128"/>
              </a:rPr>
              <a:t>Observa-se, no entanto, um descompasso entre o crescimento dos recursos para crédito e para renda variável e a redução dos recursos  </a:t>
            </a:r>
            <a:r>
              <a:rPr lang="pt-BR" altLang="pt-BR" sz="1800" dirty="0" err="1" smtClean="0">
                <a:latin typeface="Calibri" pitchFamily="34" charset="0"/>
                <a:ea typeface="ＭＳ Ｐゴシック" pitchFamily="34" charset="-128"/>
              </a:rPr>
              <a:t>não-reembolsáveis</a:t>
            </a:r>
            <a:r>
              <a:rPr lang="pt-BR" altLang="pt-BR" sz="1800" dirty="0" smtClean="0">
                <a:latin typeface="Calibri" pitchFamily="34" charset="0"/>
                <a:ea typeface="ＭＳ Ｐゴシック" pitchFamily="34" charset="-128"/>
              </a:rPr>
              <a:t> para inovação.</a:t>
            </a:r>
            <a:endParaRPr lang="pt-BR" sz="18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743" y="369638"/>
            <a:ext cx="8229600" cy="1143000"/>
          </a:xfrm>
        </p:spPr>
        <p:txBody>
          <a:bodyPr/>
          <a:lstStyle/>
          <a:p>
            <a:pPr algn="r"/>
            <a:r>
              <a:rPr lang="pt-BR" sz="2800" b="1" dirty="0" smtClean="0"/>
              <a:t>O desafio das instituições de financiamento</a:t>
            </a:r>
            <a:endParaRPr lang="pt-BR" b="1" dirty="0"/>
          </a:p>
        </p:txBody>
      </p:sp>
    </p:spTree>
    <p:extLst>
      <p:ext uri="{BB962C8B-B14F-4D97-AF65-F5344CB8AC3E}">
        <p14:creationId xmlns="" xmlns:p14="http://schemas.microsoft.com/office/powerpoint/2010/main" val="110337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6124" y="2797791"/>
            <a:ext cx="7772400" cy="1362075"/>
          </a:xfrm>
        </p:spPr>
        <p:txBody>
          <a:bodyPr/>
          <a:lstStyle/>
          <a:p>
            <a:r>
              <a:rPr lang="pt-BR" dirty="0" smtClean="0"/>
              <a:t>Recomendações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68041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92941"/>
            <a:ext cx="8229600" cy="554818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pt-BR" sz="1800" dirty="0" smtClean="0"/>
              <a:t>Estender, por horizonte indeterminado, as condições favoráveis do Plano de Sustentação do Investimento (PSI) para o crédito à inovação. </a:t>
            </a:r>
          </a:p>
          <a:p>
            <a:pPr>
              <a:spcAft>
                <a:spcPts val="600"/>
              </a:spcAft>
            </a:pPr>
            <a:r>
              <a:rPr lang="pt-BR" sz="1800" dirty="0" smtClean="0"/>
              <a:t>Elevar a dotação de recursos para a subvenção econômica (a ênfase no crédito não é suficiente para viabilizar a inovação).</a:t>
            </a:r>
            <a:endParaRPr lang="pt-BR" sz="1800" dirty="0"/>
          </a:p>
          <a:p>
            <a:pPr>
              <a:spcAft>
                <a:spcPts val="600"/>
              </a:spcAft>
            </a:pPr>
            <a:r>
              <a:rPr lang="pt-BR" sz="1800" dirty="0" smtClean="0"/>
              <a:t>Elevar a disponibilidade de recursos para projetos cooperativos na modalidade </a:t>
            </a:r>
            <a:r>
              <a:rPr lang="pt-BR" sz="1800" dirty="0" err="1" smtClean="0"/>
              <a:t>não-reembolsável</a:t>
            </a:r>
            <a:r>
              <a:rPr lang="pt-BR" sz="1800" dirty="0" smtClean="0"/>
              <a:t> e promover de forma mais incisiva os projetos cooperativos entre </a:t>
            </a:r>
            <a:r>
              <a:rPr lang="pt-BR" sz="1800" dirty="0" err="1" smtClean="0"/>
              <a:t>ICTs</a:t>
            </a:r>
            <a:r>
              <a:rPr lang="pt-BR" sz="1800" dirty="0" smtClean="0"/>
              <a:t> e empresas.</a:t>
            </a:r>
            <a:endParaRPr lang="pt-BR" sz="1800" dirty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</a:pPr>
            <a:r>
              <a:rPr lang="pt-BR" sz="1800" dirty="0" smtClean="0"/>
              <a:t>Apoiar investimentos de maior risco e de maior incerteza, tanto com renda variável como com recursos de subvenção econômica</a:t>
            </a:r>
            <a:r>
              <a:rPr lang="pt-BR" sz="1800" dirty="0"/>
              <a:t>.</a:t>
            </a:r>
          </a:p>
          <a:p>
            <a:pPr>
              <a:buNone/>
            </a:pPr>
            <a:endParaRPr lang="pt-BR" sz="36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sz="2800" b="1" dirty="0" smtClean="0"/>
              <a:t>Recomendações</a:t>
            </a:r>
            <a:endParaRPr lang="pt-BR" b="1" dirty="0"/>
          </a:p>
        </p:txBody>
      </p:sp>
    </p:spTree>
    <p:extLst>
      <p:ext uri="{BB962C8B-B14F-4D97-AF65-F5344CB8AC3E}">
        <p14:creationId xmlns="" xmlns:p14="http://schemas.microsoft.com/office/powerpoint/2010/main" val="321550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65070" y="255896"/>
            <a:ext cx="6235378" cy="1143000"/>
          </a:xfrm>
        </p:spPr>
        <p:txBody>
          <a:bodyPr>
            <a:noAutofit/>
          </a:bodyPr>
          <a:lstStyle/>
          <a:p>
            <a:pPr algn="r"/>
            <a:r>
              <a:rPr lang="pt-BR" sz="2800" b="1" dirty="0" smtClean="0">
                <a:ea typeface="ＭＳ Ｐゴシック" pitchFamily="34" charset="-128"/>
              </a:rPr>
              <a:t>Orçamento </a:t>
            </a:r>
            <a:r>
              <a:rPr lang="pt-BR" sz="2800" b="1" dirty="0">
                <a:ea typeface="ＭＳ Ｐゴシック" pitchFamily="34" charset="-128"/>
              </a:rPr>
              <a:t>do MCTI </a:t>
            </a:r>
            <a:r>
              <a:rPr lang="pt-BR" sz="2800" b="1" dirty="0" smtClean="0">
                <a:ea typeface="ＭＳ Ｐゴシック" pitchFamily="34" charset="-128"/>
              </a:rPr>
              <a:t>cresceu apenas 4% nos últimos 5 anos</a:t>
            </a:r>
            <a:endParaRPr lang="pt-BR" sz="2800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475271360"/>
              </p:ext>
            </p:extLst>
          </p:nvPr>
        </p:nvGraphicFramePr>
        <p:xfrm>
          <a:off x="24290" y="2455186"/>
          <a:ext cx="5695906" cy="328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3"/>
          <p:cNvSpPr txBox="1">
            <a:spLocks noChangeArrowheads="1"/>
          </p:cNvSpPr>
          <p:nvPr/>
        </p:nvSpPr>
        <p:spPr bwMode="auto">
          <a:xfrm>
            <a:off x="51586" y="6375029"/>
            <a:ext cx="4962525" cy="42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pt-BR" sz="1400" b="0" dirty="0">
                <a:latin typeface="Arial Narrow" pitchFamily="34" charset="0"/>
              </a:rPr>
              <a:t>Fonte: Ministério do Planejamento</a:t>
            </a: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pt-BR" sz="1400" b="0" dirty="0">
                <a:latin typeface="Arial Narrow" pitchFamily="34" charset="0"/>
              </a:rPr>
              <a:t>OBS: LOA em valores constantes de R$ </a:t>
            </a:r>
            <a:r>
              <a:rPr lang="pt-BR" sz="1400" b="0" dirty="0" smtClean="0">
                <a:latin typeface="Arial Narrow" pitchFamily="34" charset="0"/>
              </a:rPr>
              <a:t>2013. </a:t>
            </a:r>
            <a:r>
              <a:rPr lang="pt-BR" sz="1400" dirty="0">
                <a:latin typeface="Arial Narrow" pitchFamily="34" charset="0"/>
              </a:rPr>
              <a:t>Í</a:t>
            </a:r>
            <a:r>
              <a:rPr lang="pt-BR" sz="1400" dirty="0" smtClean="0">
                <a:latin typeface="Arial Narrow" pitchFamily="34" charset="0"/>
              </a:rPr>
              <a:t>ndice IGP-DI</a:t>
            </a:r>
            <a:r>
              <a:rPr lang="pt-BR" sz="1400" b="0" dirty="0" smtClean="0">
                <a:latin typeface="Arial Narrow" pitchFamily="34" charset="0"/>
              </a:rPr>
              <a:t> </a:t>
            </a:r>
            <a:endParaRPr lang="pt-BR" sz="1400" b="0" dirty="0">
              <a:latin typeface="Arial Narrow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47834" y="1821166"/>
            <a:ext cx="4777309" cy="601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ts val="300"/>
              </a:spcBef>
            </a:pPr>
            <a:r>
              <a:rPr lang="pt-BR" dirty="0">
                <a:latin typeface="+mn-lt"/>
              </a:rPr>
              <a:t>Orçamento </a:t>
            </a:r>
            <a:r>
              <a:rPr lang="pt-BR" dirty="0" smtClean="0">
                <a:latin typeface="+mn-lt"/>
              </a:rPr>
              <a:t>MCTI </a:t>
            </a:r>
            <a:r>
              <a:rPr lang="pt-BR" dirty="0">
                <a:latin typeface="+mn-lt"/>
              </a:rPr>
              <a:t>no período </a:t>
            </a:r>
            <a:r>
              <a:rPr lang="pt-BR" dirty="0" smtClean="0">
                <a:latin typeface="+mn-lt"/>
              </a:rPr>
              <a:t>2001-2014</a:t>
            </a:r>
            <a:endParaRPr lang="pt-BR" dirty="0">
              <a:latin typeface="+mn-lt"/>
            </a:endParaRPr>
          </a:p>
          <a:p>
            <a:pPr algn="ctr">
              <a:lnSpc>
                <a:spcPct val="90000"/>
              </a:lnSpc>
              <a:spcBef>
                <a:spcPts val="300"/>
              </a:spcBef>
            </a:pPr>
            <a:r>
              <a:rPr lang="pt-BR" sz="1600" dirty="0">
                <a:latin typeface="+mn-lt"/>
              </a:rPr>
              <a:t>(R$ </a:t>
            </a:r>
            <a:r>
              <a:rPr lang="pt-BR" sz="1600" dirty="0" smtClean="0">
                <a:latin typeface="+mn-lt"/>
              </a:rPr>
              <a:t>bilhões – valores constantes de 2013, Índice IGP-DI)</a:t>
            </a:r>
            <a:endParaRPr lang="pt-BR" sz="1600" dirty="0">
              <a:latin typeface="+mn-lt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5695906" y="1860711"/>
            <a:ext cx="31566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pt-BR" dirty="0" smtClean="0">
                <a:ea typeface="ＭＳ Ｐゴシック" pitchFamily="34" charset="-128"/>
              </a:rPr>
              <a:t>O ritmo de expansão do orçamento vem reduzindo ao longo do tempo: </a:t>
            </a:r>
          </a:p>
          <a:p>
            <a:pPr marL="285750" indent="-285750">
              <a:buFont typeface="Arial"/>
              <a:buChar char="•"/>
            </a:pPr>
            <a:r>
              <a:rPr lang="pt-BR" dirty="0" smtClean="0">
                <a:ea typeface="ＭＳ Ｐゴシック" pitchFamily="34" charset="-128"/>
              </a:rPr>
              <a:t>30%  no quinquênio </a:t>
            </a:r>
            <a:r>
              <a:rPr lang="pt-BR" dirty="0">
                <a:ea typeface="ＭＳ Ｐゴシック" pitchFamily="34" charset="-128"/>
              </a:rPr>
              <a:t>2001 </a:t>
            </a:r>
            <a:r>
              <a:rPr lang="pt-BR" dirty="0" smtClean="0">
                <a:ea typeface="ＭＳ Ｐゴシック" pitchFamily="34" charset="-128"/>
              </a:rPr>
              <a:t>/2005, </a:t>
            </a:r>
          </a:p>
          <a:p>
            <a:pPr marL="285750" indent="-285750">
              <a:buFont typeface="Arial"/>
              <a:buChar char="•"/>
            </a:pPr>
            <a:r>
              <a:rPr lang="pt-BR" dirty="0" smtClean="0">
                <a:ea typeface="ＭＳ Ｐゴシック" pitchFamily="34" charset="-128"/>
              </a:rPr>
              <a:t>16% no quinquênio 2006/2010.</a:t>
            </a:r>
            <a:endParaRPr lang="pt-BR" altLang="pt-BR" dirty="0" smtClean="0">
              <a:ea typeface="ＭＳ Ｐゴシック" pitchFamily="34" charset="-128"/>
            </a:endParaRPr>
          </a:p>
          <a:p>
            <a:pPr marL="285750" indent="-285750">
              <a:buFont typeface="Arial"/>
              <a:buChar char="•"/>
            </a:pPr>
            <a:endParaRPr lang="pt-BR" b="1" dirty="0" smtClean="0">
              <a:ea typeface="ＭＳ Ｐゴシック" pitchFamily="34" charset="-128"/>
            </a:endParaRPr>
          </a:p>
        </p:txBody>
      </p:sp>
      <p:sp>
        <p:nvSpPr>
          <p:cNvPr id="13" name="CaixaDeTexto 8"/>
          <p:cNvSpPr txBox="1"/>
          <p:nvPr/>
        </p:nvSpPr>
        <p:spPr>
          <a:xfrm>
            <a:off x="5695906" y="4429860"/>
            <a:ext cx="3156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pt-BR" b="1" dirty="0" smtClean="0"/>
              <a:t>O volume de recursos  orçados para 2014  é praticamente igual ao de 2013.</a:t>
            </a:r>
            <a:endParaRPr lang="pt-BR" b="1" dirty="0"/>
          </a:p>
        </p:txBody>
      </p:sp>
    </p:spTree>
    <p:extLst>
      <p:ext uri="{BB962C8B-B14F-4D97-AF65-F5344CB8AC3E}">
        <p14:creationId xmlns="" xmlns:p14="http://schemas.microsoft.com/office/powerpoint/2010/main" val="195465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08362" y="290622"/>
            <a:ext cx="6550446" cy="1143000"/>
          </a:xfrm>
        </p:spPr>
        <p:txBody>
          <a:bodyPr>
            <a:noAutofit/>
          </a:bodyPr>
          <a:lstStyle/>
          <a:p>
            <a:pPr algn="r"/>
            <a:r>
              <a:rPr lang="pt-BR" sz="2800" b="1" dirty="0" smtClean="0">
                <a:ea typeface="ＭＳ Ｐゴシック" pitchFamily="34" charset="-128"/>
              </a:rPr>
              <a:t>Participação dos recursos para C,</a:t>
            </a:r>
            <a:r>
              <a:rPr lang="pt-BR" sz="2800" b="1" dirty="0" err="1" smtClean="0">
                <a:ea typeface="ＭＳ Ｐゴシック" pitchFamily="34" charset="-128"/>
              </a:rPr>
              <a:t>T&amp;I</a:t>
            </a:r>
            <a:r>
              <a:rPr lang="pt-BR" sz="2800" b="1" dirty="0" smtClean="0">
                <a:ea typeface="ＭＳ Ｐゴシック" pitchFamily="34" charset="-128"/>
              </a:rPr>
              <a:t> no Orçamento Geral da União está em queda</a:t>
            </a:r>
            <a:endParaRPr lang="pt-BR" sz="2800" b="1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060733529"/>
              </p:ext>
            </p:extLst>
          </p:nvPr>
        </p:nvGraphicFramePr>
        <p:xfrm>
          <a:off x="323528" y="1791394"/>
          <a:ext cx="5576192" cy="4116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42520" y="6261101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pt-BR" sz="1400" dirty="0"/>
              <a:t>(**) Despesas do Executivo Federal - exclusive Judiciário, Legislativo, Previdência e Encargos Especiais</a:t>
            </a:r>
          </a:p>
          <a:p>
            <a:pPr fontAlgn="b"/>
            <a:r>
              <a:rPr lang="pt-BR" sz="1400" dirty="0" smtClean="0"/>
              <a:t>FONTE: MCTI </a:t>
            </a:r>
            <a:r>
              <a:rPr lang="pt-BR" sz="1400" dirty="0"/>
              <a:t>e FNDCT, a partir de 2001: Siga Brasil, consulta </a:t>
            </a:r>
            <a:r>
              <a:rPr lang="pt-BR" sz="1400" dirty="0" smtClean="0"/>
              <a:t>realizada em 14-02-2014</a:t>
            </a:r>
            <a:endParaRPr lang="pt-BR" sz="14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12858" y="1422062"/>
            <a:ext cx="5776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Participação do </a:t>
            </a:r>
            <a:r>
              <a:rPr lang="pt-BR" dirty="0"/>
              <a:t>MCTI (</a:t>
            </a:r>
            <a:r>
              <a:rPr lang="pt-BR" dirty="0" smtClean="0"/>
              <a:t>órgão) no Orçamento Geral da União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6089794" y="1563540"/>
            <a:ext cx="2848744" cy="4550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</a:pPr>
            <a:endParaRPr lang="pt-BR" altLang="pt-BR" dirty="0">
              <a:latin typeface="Calibri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pt-BR" altLang="pt-BR" dirty="0" smtClean="0">
                <a:latin typeface="Calibri" pitchFamily="34" charset="0"/>
                <a:cs typeface="Arial" pitchFamily="34" charset="0"/>
              </a:rPr>
              <a:t> A </a:t>
            </a:r>
            <a:r>
              <a:rPr lang="pt-BR" altLang="pt-BR" dirty="0">
                <a:latin typeface="Calibri" pitchFamily="34" charset="0"/>
                <a:cs typeface="Arial" pitchFamily="34" charset="0"/>
              </a:rPr>
              <a:t>participação do MCTI no OGU caiu de </a:t>
            </a:r>
            <a:r>
              <a:rPr lang="pt-BR" altLang="pt-BR" dirty="0" smtClean="0">
                <a:latin typeface="Calibri" pitchFamily="34" charset="0"/>
                <a:cs typeface="Arial" pitchFamily="34" charset="0"/>
              </a:rPr>
              <a:t>2,8% </a:t>
            </a:r>
            <a:r>
              <a:rPr lang="pt-BR" altLang="pt-BR" dirty="0">
                <a:latin typeface="Calibri" pitchFamily="34" charset="0"/>
                <a:cs typeface="Arial" pitchFamily="34" charset="0"/>
              </a:rPr>
              <a:t>em 2001 para cerca de 2,0% em </a:t>
            </a:r>
            <a:r>
              <a:rPr lang="pt-BR" altLang="pt-BR" dirty="0" smtClean="0">
                <a:latin typeface="Calibri" pitchFamily="34" charset="0"/>
                <a:cs typeface="Arial" pitchFamily="34" charset="0"/>
              </a:rPr>
              <a:t>2013</a:t>
            </a:r>
          </a:p>
          <a:p>
            <a:pPr algn="just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</a:pPr>
            <a:endParaRPr lang="pt-BR" altLang="pt-BR" dirty="0" smtClean="0">
              <a:latin typeface="Calibri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pt-BR" altLang="pt-BR" dirty="0" smtClean="0">
                <a:latin typeface="Calibri" pitchFamily="34" charset="0"/>
                <a:cs typeface="Arial" pitchFamily="34" charset="0"/>
              </a:rPr>
              <a:t> A queda da participação dos fundos setoriais é ainda mais expressiva </a:t>
            </a:r>
          </a:p>
          <a:p>
            <a:pPr algn="just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</a:pPr>
            <a:endParaRPr lang="pt-BR" altLang="pt-BR" dirty="0" smtClean="0">
              <a:latin typeface="Calibri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pt-BR" altLang="pt-BR" dirty="0" smtClean="0">
                <a:latin typeface="Calibri" pitchFamily="34" charset="0"/>
                <a:cs typeface="Arial" pitchFamily="34" charset="0"/>
              </a:rPr>
              <a:t> Os Fundos Setoriais foram criados com o objetivo de aportar recursos adicionais para o MCT, o que deveria se traduzir em elevação da participação do MCT no OGU</a:t>
            </a:r>
            <a:endParaRPr lang="pt-BR" altLang="pt-BR" dirty="0">
              <a:latin typeface="Calibri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35480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498588309"/>
              </p:ext>
            </p:extLst>
          </p:nvPr>
        </p:nvGraphicFramePr>
        <p:xfrm>
          <a:off x="207023" y="2691443"/>
          <a:ext cx="4032467" cy="3161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96592" y="1911315"/>
            <a:ext cx="401150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Evolução do FNDCT, </a:t>
            </a:r>
          </a:p>
          <a:p>
            <a:pPr algn="ctr"/>
            <a:r>
              <a:rPr lang="pt-BR" sz="1600" dirty="0" smtClean="0"/>
              <a:t>(R$ bilhões -  valores constantes de 2013, Índice IGP-DI)</a:t>
            </a:r>
            <a:endParaRPr lang="pt-BR" sz="1600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251200" y="274638"/>
            <a:ext cx="5435600" cy="1143000"/>
          </a:xfrm>
        </p:spPr>
        <p:txBody>
          <a:bodyPr>
            <a:normAutofit/>
          </a:bodyPr>
          <a:lstStyle/>
          <a:p>
            <a:pPr algn="r"/>
            <a:r>
              <a:rPr lang="pt-BR" sz="2800" b="1" dirty="0" smtClean="0"/>
              <a:t>FNDCT: muita demanda e orçamento comprometido </a:t>
            </a:r>
            <a:endParaRPr lang="pt-BR" sz="2800" dirty="0"/>
          </a:p>
        </p:txBody>
      </p:sp>
      <p:sp>
        <p:nvSpPr>
          <p:cNvPr id="7" name="CaixaDeTexto 3"/>
          <p:cNvSpPr txBox="1">
            <a:spLocks noChangeArrowheads="1"/>
          </p:cNvSpPr>
          <p:nvPr/>
        </p:nvSpPr>
        <p:spPr bwMode="auto">
          <a:xfrm>
            <a:off x="152431" y="6472374"/>
            <a:ext cx="2639694" cy="22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pt-BR" sz="1600" b="0" dirty="0">
                <a:latin typeface="Arial Narrow" pitchFamily="34" charset="0"/>
              </a:rPr>
              <a:t>Fonte: </a:t>
            </a:r>
            <a:r>
              <a:rPr lang="pt-BR" sz="1600" b="0" dirty="0" smtClean="0">
                <a:latin typeface="Arial Narrow" pitchFamily="34" charset="0"/>
              </a:rPr>
              <a:t>Siga Brasil</a:t>
            </a:r>
            <a:endParaRPr lang="pt-BR" sz="1600" dirty="0">
              <a:latin typeface="Arial Narrow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408098" y="2251494"/>
            <a:ext cx="453749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400"/>
              </a:spcAft>
            </a:pPr>
            <a:r>
              <a:rPr lang="pt-BR" dirty="0" smtClean="0"/>
              <a:t>Orçamento </a:t>
            </a:r>
            <a:r>
              <a:rPr lang="pt-BR" dirty="0"/>
              <a:t>do FNDCT em 2014 é </a:t>
            </a:r>
            <a:r>
              <a:rPr lang="pt-BR" dirty="0" smtClean="0"/>
              <a:t>praticamente o mesmo de 2013 (cerca </a:t>
            </a:r>
            <a:r>
              <a:rPr lang="pt-BR" dirty="0"/>
              <a:t>de R$ </a:t>
            </a:r>
            <a:r>
              <a:rPr lang="pt-BR" dirty="0" smtClean="0"/>
              <a:t>3,4 bilhões)</a:t>
            </a:r>
          </a:p>
          <a:p>
            <a:pPr marL="285750" indent="-285750">
              <a:spcAft>
                <a:spcPts val="400"/>
              </a:spcAft>
              <a:buFont typeface="Arial"/>
              <a:buChar char="•"/>
            </a:pPr>
            <a:endParaRPr lang="pt-BR" dirty="0" smtClean="0"/>
          </a:p>
          <a:p>
            <a:pPr marL="285750" indent="-285750">
              <a:spcAft>
                <a:spcPts val="400"/>
              </a:spcAft>
            </a:pPr>
            <a:r>
              <a:rPr lang="pt-BR" dirty="0" smtClean="0"/>
              <a:t>PONTOS DE RESSALVA</a:t>
            </a:r>
          </a:p>
          <a:p>
            <a:pPr marL="285750" indent="-285750">
              <a:spcAft>
                <a:spcPts val="400"/>
              </a:spcAft>
              <a:buFont typeface="Arial"/>
              <a:buChar char="•"/>
            </a:pPr>
            <a:r>
              <a:rPr lang="pt-BR" dirty="0" smtClean="0"/>
              <a:t>reserva </a:t>
            </a:r>
            <a:r>
              <a:rPr lang="pt-BR" dirty="0"/>
              <a:t>de contingência </a:t>
            </a:r>
            <a:r>
              <a:rPr lang="pt-BR" dirty="0" smtClean="0"/>
              <a:t>de </a:t>
            </a:r>
            <a:r>
              <a:rPr lang="pt-BR" dirty="0"/>
              <a:t>apenas R$ 25,3 </a:t>
            </a:r>
            <a:r>
              <a:rPr lang="pt-BR" dirty="0" smtClean="0"/>
              <a:t>milhões</a:t>
            </a:r>
          </a:p>
          <a:p>
            <a:pPr marL="285750" indent="-285750">
              <a:spcAft>
                <a:spcPts val="400"/>
              </a:spcAft>
              <a:buFont typeface="Arial"/>
              <a:buChar char="•"/>
            </a:pPr>
            <a:r>
              <a:rPr lang="pt-BR" dirty="0" smtClean="0"/>
              <a:t>perda de recursos do </a:t>
            </a:r>
            <a:r>
              <a:rPr lang="pt-BR" dirty="0" err="1" smtClean="0"/>
              <a:t>CT-Petro</a:t>
            </a:r>
            <a:r>
              <a:rPr lang="pt-BR" dirty="0" smtClean="0"/>
              <a:t> (cerca de 40% do FNDCT)</a:t>
            </a:r>
          </a:p>
          <a:p>
            <a:pPr marL="285750" indent="-285750">
              <a:spcAft>
                <a:spcPts val="400"/>
              </a:spcAft>
              <a:buFont typeface="Arial"/>
              <a:buChar char="•"/>
            </a:pPr>
            <a:r>
              <a:rPr lang="pt-BR" dirty="0" smtClean="0"/>
              <a:t>a inserção do programa Ciência sem Fronteiras no FNDCT (R$ 767 milhões)</a:t>
            </a:r>
          </a:p>
          <a:p>
            <a:pPr marL="285750" indent="-285750">
              <a:spcAft>
                <a:spcPts val="400"/>
              </a:spcAft>
              <a:buFont typeface="Arial"/>
              <a:buChar char="•"/>
            </a:pPr>
            <a:r>
              <a:rPr lang="pt-BR" dirty="0" smtClean="0"/>
              <a:t>riscos de contingenciamento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00778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546100" y="1514654"/>
          <a:ext cx="8140700" cy="455295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675378"/>
                <a:gridCol w="1232661"/>
                <a:gridCol w="1232661"/>
              </a:tblGrid>
              <a:tr h="3691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 dirty="0"/>
                        <a:t>Valores em </a:t>
                      </a:r>
                      <a:r>
                        <a:rPr lang="pt-BR" sz="1800" b="0" u="none" strike="noStrike" dirty="0" smtClean="0"/>
                        <a:t>R$ milhões 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 dirty="0"/>
                        <a:t>2013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 dirty="0"/>
                        <a:t>2014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4887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/>
                        <a:t>Fomento a Projetos de Implantação e Recuperação da Infraestrutura de Pesquisa das Instituições Públicas (</a:t>
                      </a:r>
                      <a:r>
                        <a:rPr lang="pt-BR" sz="1800" u="none" strike="noStrike" dirty="0" err="1"/>
                        <a:t>CT-Infra</a:t>
                      </a:r>
                      <a:r>
                        <a:rPr lang="pt-BR" sz="1800" u="none" strike="noStrike" dirty="0"/>
                        <a:t>)</a:t>
                      </a:r>
                      <a:endParaRPr lang="pt-BR" sz="1800" b="1" i="0" u="none" strike="noStrike" dirty="0">
                        <a:solidFill>
                          <a:srgbClr val="953735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/>
                        <a:t>404,9</a:t>
                      </a:r>
                      <a:endParaRPr lang="pt-BR" sz="1800" b="1" i="0" u="none" strike="noStrike" dirty="0">
                        <a:solidFill>
                          <a:srgbClr val="953735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305,0</a:t>
                      </a:r>
                      <a:endParaRPr lang="pt-BR" sz="1800" b="1" i="0" u="none" strike="noStrike">
                        <a:solidFill>
                          <a:srgbClr val="953735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81219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/>
                        <a:t>Fomento a Pesquisa e Desenvolvimento em áreas Básicas e Estratégicas</a:t>
                      </a:r>
                      <a:endParaRPr lang="pt-BR" sz="1800" b="1" i="0" u="none" strike="noStrike" dirty="0">
                        <a:solidFill>
                          <a:srgbClr val="953735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/>
                        <a:t>1200,0</a:t>
                      </a:r>
                      <a:endParaRPr lang="pt-BR" sz="1800" b="1" i="0" u="none" strike="noStrike" dirty="0">
                        <a:solidFill>
                          <a:srgbClr val="953735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/>
                        <a:t>673,9</a:t>
                      </a:r>
                      <a:endParaRPr lang="pt-BR" sz="1800" b="1" i="0" u="none" strike="noStrike" dirty="0">
                        <a:solidFill>
                          <a:srgbClr val="953735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5682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/>
                        <a:t>Subvenção Econômica a Projetos de Desenvolvimento Tecnológico</a:t>
                      </a:r>
                      <a:endParaRPr lang="pt-BR" sz="1800" b="1" i="0" u="none" strike="noStrike" dirty="0">
                        <a:solidFill>
                          <a:srgbClr val="953735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/>
                        <a:t>365,8</a:t>
                      </a:r>
                      <a:endParaRPr lang="pt-BR" sz="1800" b="1" i="0" u="none" strike="noStrike" dirty="0">
                        <a:solidFill>
                          <a:srgbClr val="953735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/>
                        <a:t>266,1</a:t>
                      </a:r>
                      <a:endParaRPr lang="pt-BR" sz="1800" b="1" i="0" u="none" strike="noStrike" dirty="0">
                        <a:solidFill>
                          <a:srgbClr val="953735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73836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/>
                        <a:t>Equalização de Taxa de Juros em Financiamento à Inovação Tecnológica </a:t>
                      </a:r>
                      <a:endParaRPr lang="pt-BR" sz="1800" b="1" i="0" u="none" strike="noStrike" dirty="0">
                        <a:solidFill>
                          <a:srgbClr val="953735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/>
                        <a:t>308,3</a:t>
                      </a:r>
                      <a:endParaRPr lang="pt-BR" sz="1800" b="1" i="0" u="none" strike="noStrike" dirty="0">
                        <a:solidFill>
                          <a:srgbClr val="953735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/>
                        <a:t>209,0</a:t>
                      </a:r>
                      <a:endParaRPr lang="pt-BR" sz="1800" b="1" i="0" u="none" strike="noStrike" dirty="0">
                        <a:solidFill>
                          <a:srgbClr val="953735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76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Investimento em Empresas Inovadoras</a:t>
                      </a:r>
                      <a:endParaRPr lang="pt-BR" sz="1800" b="1" i="0" u="none" strike="noStrike">
                        <a:solidFill>
                          <a:srgbClr val="953735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/>
                        <a:t>100,3</a:t>
                      </a:r>
                      <a:endParaRPr lang="pt-BR" sz="1800" b="1" i="0" u="none" strike="noStrike">
                        <a:solidFill>
                          <a:srgbClr val="953735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/>
                        <a:t>50,3</a:t>
                      </a:r>
                      <a:endParaRPr lang="pt-BR" sz="1800" b="1" i="0" u="none" strike="noStrike" dirty="0">
                        <a:solidFill>
                          <a:srgbClr val="953735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269411" y="274638"/>
            <a:ext cx="5719313" cy="737298"/>
          </a:xfrm>
        </p:spPr>
        <p:txBody>
          <a:bodyPr>
            <a:noAutofit/>
          </a:bodyPr>
          <a:lstStyle/>
          <a:p>
            <a:pPr algn="l"/>
            <a:r>
              <a:rPr lang="pt-BR" sz="2800" b="1" dirty="0" smtClean="0"/>
              <a:t>FNDCT: redução de orçamento para projetos importantes</a:t>
            </a:r>
            <a:endParaRPr lang="pt-B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2864" y="247342"/>
            <a:ext cx="8229600" cy="1143000"/>
          </a:xfrm>
        </p:spPr>
        <p:txBody>
          <a:bodyPr/>
          <a:lstStyle/>
          <a:p>
            <a:pPr algn="r"/>
            <a:r>
              <a:rPr lang="pt-BR" sz="2800" b="1" dirty="0" smtClean="0"/>
              <a:t>Plano Inova Empresa: Oferta e Demanda</a:t>
            </a:r>
            <a:br>
              <a:rPr lang="pt-BR" sz="2800" b="1" dirty="0" smtClean="0"/>
            </a:br>
            <a:r>
              <a:rPr lang="pt-BR" sz="2400" b="1" dirty="0" smtClean="0">
                <a:solidFill>
                  <a:schemeClr val="bg1">
                    <a:lumMod val="50000"/>
                  </a:schemeClr>
                </a:solidFill>
              </a:rPr>
              <a:t>Em R$ milhões</a:t>
            </a:r>
            <a:r>
              <a:rPr lang="pt-BR" sz="2800" b="1" dirty="0" smtClean="0"/>
              <a:t> </a:t>
            </a:r>
            <a:br>
              <a:rPr lang="pt-BR" sz="2800" b="1" dirty="0" smtClean="0"/>
            </a:br>
            <a:endParaRPr lang="pt-BR" b="1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70595" y="6132283"/>
          <a:ext cx="3911601" cy="668655"/>
        </p:xfrm>
        <a:graphic>
          <a:graphicData uri="http://schemas.openxmlformats.org/drawingml/2006/table">
            <a:tbl>
              <a:tblPr/>
              <a:tblGrid>
                <a:gridCol w="1576317"/>
                <a:gridCol w="2335284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Seleção encerrada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9A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Seleção em andamento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76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AE8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Seleção ainda não iniciada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4382452" y="6132283"/>
            <a:ext cx="4550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Fonte:  Elaborado com base em informações públicas disponibilizadas no site da </a:t>
            </a:r>
            <a:r>
              <a:rPr lang="pt-BR" sz="1400" dirty="0" err="1" smtClean="0"/>
              <a:t>Finep</a:t>
            </a:r>
            <a:r>
              <a:rPr lang="pt-BR" sz="1400" dirty="0" smtClean="0"/>
              <a:t> e BNDES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457200" y="1160060"/>
          <a:ext cx="8475264" cy="4801063"/>
        </p:xfrm>
        <a:graphic>
          <a:graphicData uri="http://schemas.openxmlformats.org/drawingml/2006/table">
            <a:tbl>
              <a:tblPr/>
              <a:tblGrid>
                <a:gridCol w="3180523"/>
                <a:gridCol w="1764913"/>
                <a:gridCol w="1776086"/>
                <a:gridCol w="1753742"/>
              </a:tblGrid>
              <a:tr h="39377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Edital</a:t>
                      </a:r>
                    </a:p>
                  </a:txBody>
                  <a:tcPr marL="7596" marR="7596" marT="759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Recurso disponível (todas as modalidades)</a:t>
                      </a:r>
                    </a:p>
                  </a:txBody>
                  <a:tcPr marL="7596" marR="7596" marT="7596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Demanda final</a:t>
                      </a:r>
                    </a:p>
                  </a:txBody>
                  <a:tcPr marL="7596" marR="7596" marT="7596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Oferta – demanda</a:t>
                      </a:r>
                    </a:p>
                  </a:txBody>
                  <a:tcPr marL="7596" marR="7596" marT="7596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875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Inova Energia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3000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3400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-400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6875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Inova Aerodefesa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2900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8600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-5700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6875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PAISS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1000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2000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-1000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6875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Inova Saúde/Biofármacos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1300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2400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-1100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6875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Inova Saúde/Equipamentos Médicos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600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544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6875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Tecnova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190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190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-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6875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Parques Tecnológicos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110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110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-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6875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TI Maior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79,6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-19,6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6875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Nanotecnologia 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26,8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3,2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6875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Construção sustent. e Sanea. Ambiental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16,7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13,3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6875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Biotecnologia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7,9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16,1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6875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Tecnologia Assistiva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16,1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4113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Inova Saúde/Equip. Médicos/Cooperativo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11,3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3,7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6875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Subtotal – Editais Encerrados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96" marR="7596" marT="75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R$ 9,2 bilhões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R$ 17,4 bilhões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(-) R$ 8,1 bilhões</a:t>
                      </a:r>
                    </a:p>
                  </a:txBody>
                  <a:tcPr marL="7596" marR="7596" marT="759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519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Inova Petro I e II</a:t>
                      </a:r>
                    </a:p>
                  </a:txBody>
                  <a:tcPr marL="7596" marR="7596" marT="759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3000</a:t>
                      </a:r>
                    </a:p>
                  </a:txBody>
                  <a:tcPr marL="7596" marR="7596" marT="759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353 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(edital I)</a:t>
                      </a:r>
                    </a:p>
                  </a:txBody>
                  <a:tcPr marL="7596" marR="7596" marT="759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-</a:t>
                      </a:r>
                    </a:p>
                  </a:txBody>
                  <a:tcPr marL="7596" marR="7596" marT="759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A7"/>
                    </a:solidFill>
                  </a:tcPr>
                </a:tc>
              </a:tr>
              <a:tr h="16875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Inova Sustentabilidade</a:t>
                      </a:r>
                    </a:p>
                  </a:txBody>
                  <a:tcPr marL="7596" marR="7596" marT="759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2000</a:t>
                      </a:r>
                    </a:p>
                  </a:txBody>
                  <a:tcPr marL="7596" marR="7596" marT="759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-</a:t>
                      </a:r>
                    </a:p>
                  </a:txBody>
                  <a:tcPr marL="7596" marR="7596" marT="759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-</a:t>
                      </a:r>
                    </a:p>
                  </a:txBody>
                  <a:tcPr marL="7596" marR="7596" marT="759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A7"/>
                    </a:solidFill>
                  </a:tcPr>
                </a:tc>
              </a:tr>
              <a:tr h="16875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Inova Telecom</a:t>
                      </a:r>
                    </a:p>
                  </a:txBody>
                  <a:tcPr marL="7596" marR="7596" marT="759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1500</a:t>
                      </a:r>
                    </a:p>
                  </a:txBody>
                  <a:tcPr marL="7596" marR="7596" marT="759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-</a:t>
                      </a:r>
                    </a:p>
                  </a:txBody>
                  <a:tcPr marL="7596" marR="7596" marT="759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-</a:t>
                      </a:r>
                    </a:p>
                  </a:txBody>
                  <a:tcPr marL="7596" marR="7596" marT="759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A7"/>
                    </a:solidFill>
                  </a:tcPr>
                </a:tc>
              </a:tr>
              <a:tr h="16875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PAISS 2</a:t>
                      </a:r>
                    </a:p>
                  </a:txBody>
                  <a:tcPr marL="7596" marR="7596" marT="759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1480</a:t>
                      </a:r>
                    </a:p>
                  </a:txBody>
                  <a:tcPr marL="7596" marR="7596" marT="759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7596" marR="7596" marT="759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7596" marR="7596" marT="759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A7"/>
                    </a:solidFill>
                  </a:tcPr>
                </a:tc>
              </a:tr>
              <a:tr h="16875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Embrapii</a:t>
                      </a:r>
                    </a:p>
                  </a:txBody>
                  <a:tcPr marL="7596" marR="7596" marT="759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AE8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1000</a:t>
                      </a:r>
                    </a:p>
                  </a:txBody>
                  <a:tcPr marL="7596" marR="7596" marT="759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AE8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-</a:t>
                      </a:r>
                    </a:p>
                  </a:txBody>
                  <a:tcPr marL="7596" marR="7596" marT="7596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AE8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-</a:t>
                      </a:r>
                    </a:p>
                  </a:txBody>
                  <a:tcPr marL="7596" marR="7596" marT="7596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AE85"/>
                    </a:solidFill>
                  </a:tcPr>
                </a:tc>
              </a:tr>
              <a:tr h="16875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Inova Mobilidade</a:t>
                      </a:r>
                    </a:p>
                  </a:txBody>
                  <a:tcPr marL="7596" marR="7596" marT="759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AE8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?</a:t>
                      </a:r>
                    </a:p>
                  </a:txBody>
                  <a:tcPr marL="7596" marR="7596" marT="759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AE8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-</a:t>
                      </a:r>
                    </a:p>
                  </a:txBody>
                  <a:tcPr marL="7596" marR="7596" marT="7596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AE8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-</a:t>
                      </a:r>
                    </a:p>
                  </a:txBody>
                  <a:tcPr marL="7596" marR="7596" marT="7596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AE85"/>
                    </a:solidFill>
                  </a:tcPr>
                </a:tc>
              </a:tr>
              <a:tr h="16875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Inova Educação</a:t>
                      </a:r>
                    </a:p>
                  </a:txBody>
                  <a:tcPr marL="7596" marR="7596" marT="759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AE8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?</a:t>
                      </a:r>
                    </a:p>
                  </a:txBody>
                  <a:tcPr marL="7596" marR="7596" marT="759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AE8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-</a:t>
                      </a:r>
                    </a:p>
                  </a:txBody>
                  <a:tcPr marL="7596" marR="7596" marT="7596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AE8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-</a:t>
                      </a:r>
                    </a:p>
                  </a:txBody>
                  <a:tcPr marL="7596" marR="7596" marT="7596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AE85"/>
                    </a:solidFill>
                  </a:tcPr>
                </a:tc>
              </a:tr>
              <a:tr h="169262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7596" marR="7596" marT="75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R$ 18,2bilhões                                                                   </a:t>
                      </a:r>
                    </a:p>
                  </a:txBody>
                  <a:tcPr marL="7596" marR="7596" marT="7596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R$ 17,8 bilhões</a:t>
                      </a:r>
                    </a:p>
                  </a:txBody>
                  <a:tcPr marL="7596" marR="7596" marT="759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R$ 0,4 bilhões</a:t>
                      </a:r>
                    </a:p>
                  </a:txBody>
                  <a:tcPr marL="7596" marR="7596" marT="7596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3589" y="2780270"/>
            <a:ext cx="8686800" cy="11430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BR" sz="4400" dirty="0" smtClean="0">
                <a:solidFill>
                  <a:srgbClr val="000000"/>
                </a:solidFill>
                <a:ea typeface="ＭＳ Ｐゴシック" pitchFamily="34" charset="-128"/>
              </a:rPr>
              <a:t>ATUAÇÃO DA FINEP</a:t>
            </a:r>
          </a:p>
        </p:txBody>
      </p:sp>
    </p:spTree>
    <p:extLst>
      <p:ext uri="{BB962C8B-B14F-4D97-AF65-F5344CB8AC3E}">
        <p14:creationId xmlns="" xmlns:p14="http://schemas.microsoft.com/office/powerpoint/2010/main" val="268284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69893" y="51597"/>
            <a:ext cx="6164317" cy="1325562"/>
          </a:xfrm>
        </p:spPr>
        <p:txBody>
          <a:bodyPr/>
          <a:lstStyle/>
          <a:p>
            <a:pPr algn="r"/>
            <a:r>
              <a:rPr lang="pt-BR" sz="2800" b="1" dirty="0" smtClean="0"/>
              <a:t>Evolução dos programas de financiamento à inovação na FINEP</a:t>
            </a:r>
            <a:endParaRPr lang="pt-BR" sz="2800" b="1" dirty="0"/>
          </a:p>
        </p:txBody>
      </p:sp>
      <p:cxnSp>
        <p:nvCxnSpPr>
          <p:cNvPr id="6" name="Conector de seta reta 5"/>
          <p:cNvCxnSpPr/>
          <p:nvPr/>
        </p:nvCxnSpPr>
        <p:spPr>
          <a:xfrm>
            <a:off x="247135" y="3502594"/>
            <a:ext cx="8372990" cy="23645"/>
          </a:xfrm>
          <a:prstGeom prst="straightConnector1">
            <a:avLst/>
          </a:prstGeom>
          <a:ln w="317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flipV="1">
            <a:off x="278330" y="3429018"/>
            <a:ext cx="0" cy="1944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0" y="3649735"/>
            <a:ext cx="1212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1967-70</a:t>
            </a:r>
          </a:p>
          <a:p>
            <a:endParaRPr lang="pt-BR" sz="1600" b="1" dirty="0"/>
          </a:p>
        </p:txBody>
      </p:sp>
      <p:cxnSp>
        <p:nvCxnSpPr>
          <p:cNvPr id="13" name="Conector reto 12"/>
          <p:cNvCxnSpPr/>
          <p:nvPr/>
        </p:nvCxnSpPr>
        <p:spPr>
          <a:xfrm>
            <a:off x="2448913" y="3402742"/>
            <a:ext cx="10510" cy="2469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1949958" y="3692305"/>
            <a:ext cx="9932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75-79</a:t>
            </a:r>
            <a:endParaRPr lang="pt-BR" sz="1600" b="1" dirty="0"/>
          </a:p>
        </p:txBody>
      </p:sp>
      <p:cxnSp>
        <p:nvCxnSpPr>
          <p:cNvPr id="16" name="Conector reto 15"/>
          <p:cNvCxnSpPr/>
          <p:nvPr/>
        </p:nvCxnSpPr>
        <p:spPr>
          <a:xfrm>
            <a:off x="4225159" y="3402742"/>
            <a:ext cx="0" cy="2469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>
            <a:off x="4960883" y="3402742"/>
            <a:ext cx="0" cy="2469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/>
          <p:cNvSpPr txBox="1"/>
          <p:nvPr/>
        </p:nvSpPr>
        <p:spPr>
          <a:xfrm>
            <a:off x="4605374" y="3676296"/>
            <a:ext cx="1004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90-99</a:t>
            </a:r>
          </a:p>
          <a:p>
            <a:endParaRPr lang="pt-BR" sz="1600" b="1" dirty="0"/>
          </a:p>
        </p:txBody>
      </p:sp>
      <p:cxnSp>
        <p:nvCxnSpPr>
          <p:cNvPr id="27" name="Conector reto 26"/>
          <p:cNvCxnSpPr/>
          <p:nvPr/>
        </p:nvCxnSpPr>
        <p:spPr>
          <a:xfrm>
            <a:off x="5770179" y="3410628"/>
            <a:ext cx="0" cy="2995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aixaDeTexto 27"/>
          <p:cNvSpPr txBox="1"/>
          <p:nvPr/>
        </p:nvSpPr>
        <p:spPr>
          <a:xfrm>
            <a:off x="5226191" y="3683112"/>
            <a:ext cx="10955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2000-02</a:t>
            </a:r>
            <a:endParaRPr lang="pt-BR" sz="1600" b="1" dirty="0"/>
          </a:p>
        </p:txBody>
      </p:sp>
      <p:cxnSp>
        <p:nvCxnSpPr>
          <p:cNvPr id="37" name="Conector reto 36"/>
          <p:cNvCxnSpPr/>
          <p:nvPr/>
        </p:nvCxnSpPr>
        <p:spPr>
          <a:xfrm>
            <a:off x="8219092" y="3368588"/>
            <a:ext cx="0" cy="2680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CaixaDeTexto 37"/>
          <p:cNvSpPr txBox="1"/>
          <p:nvPr/>
        </p:nvSpPr>
        <p:spPr>
          <a:xfrm>
            <a:off x="7751384" y="3670755"/>
            <a:ext cx="914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11-14</a:t>
            </a:r>
            <a:endParaRPr lang="pt-BR" sz="1600" b="1" dirty="0"/>
          </a:p>
        </p:txBody>
      </p:sp>
      <p:cxnSp>
        <p:nvCxnSpPr>
          <p:cNvPr id="40" name="Conector reto 39"/>
          <p:cNvCxnSpPr/>
          <p:nvPr/>
        </p:nvCxnSpPr>
        <p:spPr>
          <a:xfrm>
            <a:off x="6526922" y="3410628"/>
            <a:ext cx="0" cy="3021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CaixaDeTexto 40"/>
          <p:cNvSpPr txBox="1"/>
          <p:nvPr/>
        </p:nvSpPr>
        <p:spPr>
          <a:xfrm>
            <a:off x="6117015" y="3670755"/>
            <a:ext cx="8198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03-07</a:t>
            </a:r>
            <a:endParaRPr lang="pt-BR" sz="1600" b="1" dirty="0"/>
          </a:p>
        </p:txBody>
      </p:sp>
      <p:cxnSp>
        <p:nvCxnSpPr>
          <p:cNvPr id="44" name="Conector reto 43"/>
          <p:cNvCxnSpPr/>
          <p:nvPr/>
        </p:nvCxnSpPr>
        <p:spPr>
          <a:xfrm>
            <a:off x="7073458" y="3400118"/>
            <a:ext cx="10510" cy="2995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CaixaDeTexto 45"/>
          <p:cNvSpPr txBox="1"/>
          <p:nvPr/>
        </p:nvSpPr>
        <p:spPr>
          <a:xfrm>
            <a:off x="6770776" y="3666864"/>
            <a:ext cx="856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08-10</a:t>
            </a:r>
          </a:p>
          <a:p>
            <a:endParaRPr lang="pt-BR" sz="1600" b="1" dirty="0"/>
          </a:p>
        </p:txBody>
      </p:sp>
      <p:sp>
        <p:nvSpPr>
          <p:cNvPr id="48" name="Texto explicativo retangular 47"/>
          <p:cNvSpPr/>
          <p:nvPr/>
        </p:nvSpPr>
        <p:spPr>
          <a:xfrm>
            <a:off x="123570" y="1638867"/>
            <a:ext cx="1177256" cy="1495323"/>
          </a:xfrm>
          <a:prstGeom prst="wedgeRectCallout">
            <a:avLst>
              <a:gd name="adj1" fmla="val -35253"/>
              <a:gd name="adj2" fmla="val 74758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pt-BR" sz="1400" dirty="0" smtClean="0">
                <a:solidFill>
                  <a:schemeClr val="accent2">
                    <a:lumMod val="50000"/>
                  </a:schemeClr>
                </a:solidFill>
              </a:rPr>
              <a:t>Estudos e Projetos </a:t>
            </a:r>
          </a:p>
          <a:p>
            <a:pPr>
              <a:buFont typeface="Arial" pitchFamily="34" charset="0"/>
              <a:buChar char="•"/>
            </a:pPr>
            <a:r>
              <a:rPr lang="pt-BR" sz="1400" dirty="0" smtClean="0">
                <a:solidFill>
                  <a:schemeClr val="accent2">
                    <a:lumMod val="50000"/>
                  </a:schemeClr>
                </a:solidFill>
              </a:rPr>
              <a:t>Apoio a Usuários de Serviços de Consultoria</a:t>
            </a:r>
          </a:p>
          <a:p>
            <a:endParaRPr lang="pt-BR" sz="1400" b="1" dirty="0">
              <a:solidFill>
                <a:srgbClr val="000000"/>
              </a:solidFill>
            </a:endParaRPr>
          </a:p>
        </p:txBody>
      </p:sp>
      <p:sp>
        <p:nvSpPr>
          <p:cNvPr id="49" name="Texto explicativo retangular 48"/>
          <p:cNvSpPr/>
          <p:nvPr/>
        </p:nvSpPr>
        <p:spPr>
          <a:xfrm>
            <a:off x="1458097" y="1223319"/>
            <a:ext cx="1448015" cy="2008479"/>
          </a:xfrm>
          <a:prstGeom prst="wedgeRectCallout">
            <a:avLst>
              <a:gd name="adj1" fmla="val 20954"/>
              <a:gd name="adj2" fmla="val 59698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pt-BR" sz="1400" dirty="0" smtClean="0">
                <a:solidFill>
                  <a:schemeClr val="accent2">
                    <a:lumMod val="50000"/>
                  </a:schemeClr>
                </a:solidFill>
              </a:rPr>
              <a:t>Apoio à Consultoria Nacional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pt-BR" sz="1400" dirty="0" smtClean="0">
                <a:solidFill>
                  <a:schemeClr val="accent2">
                    <a:lumMod val="50000"/>
                  </a:schemeClr>
                </a:solidFill>
              </a:rPr>
              <a:t>Apoio ao Desenvolvimento Tecnológico da Empresa Nacional</a:t>
            </a:r>
          </a:p>
        </p:txBody>
      </p:sp>
      <p:sp>
        <p:nvSpPr>
          <p:cNvPr id="51" name="Texto explicativo retangular 50"/>
          <p:cNvSpPr/>
          <p:nvPr/>
        </p:nvSpPr>
        <p:spPr>
          <a:xfrm>
            <a:off x="3059263" y="2297124"/>
            <a:ext cx="1548654" cy="724622"/>
          </a:xfrm>
          <a:prstGeom prst="wedgeRectCallout">
            <a:avLst>
              <a:gd name="adj1" fmla="val 71481"/>
              <a:gd name="adj2" fmla="val 115653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err="1" smtClean="0">
                <a:solidFill>
                  <a:schemeClr val="accent2">
                    <a:lumMod val="50000"/>
                  </a:schemeClr>
                </a:solidFill>
              </a:rPr>
              <a:t>AGQualidade</a:t>
            </a:r>
            <a:endParaRPr lang="pt-BR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2" name="Texto explicativo retangular 51"/>
          <p:cNvSpPr/>
          <p:nvPr/>
        </p:nvSpPr>
        <p:spPr>
          <a:xfrm>
            <a:off x="5057973" y="4200134"/>
            <a:ext cx="1387365" cy="2529855"/>
          </a:xfrm>
          <a:prstGeom prst="wedgeRectCallout">
            <a:avLst>
              <a:gd name="adj1" fmla="val -692"/>
              <a:gd name="adj2" fmla="val -6250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pt-BR" sz="1600" b="1" dirty="0" smtClean="0">
                <a:solidFill>
                  <a:schemeClr val="accent1">
                    <a:lumMod val="50000"/>
                  </a:schemeClr>
                </a:solidFill>
              </a:rPr>
              <a:t>FNDCT/</a:t>
            </a:r>
          </a:p>
          <a:p>
            <a:r>
              <a:rPr lang="pt-BR" sz="1600" b="1" dirty="0" smtClean="0">
                <a:solidFill>
                  <a:schemeClr val="accent1">
                    <a:lumMod val="50000"/>
                  </a:schemeClr>
                </a:solidFill>
              </a:rPr>
              <a:t>FUNDOS SETORIAIS</a:t>
            </a:r>
          </a:p>
          <a:p>
            <a:r>
              <a:rPr lang="pt-BR" sz="1600" b="1" dirty="0" smtClean="0">
                <a:solidFill>
                  <a:schemeClr val="accent6">
                    <a:lumMod val="50000"/>
                  </a:schemeClr>
                </a:solidFill>
              </a:rPr>
              <a:t>INOVAR</a:t>
            </a:r>
            <a:endParaRPr lang="pt-BR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t-BR" sz="1200" dirty="0" smtClean="0">
                <a:solidFill>
                  <a:schemeClr val="accent2">
                    <a:lumMod val="50000"/>
                  </a:schemeClr>
                </a:solidFill>
              </a:rPr>
              <a:t>F </a:t>
            </a:r>
            <a:r>
              <a:rPr lang="pt-BR" sz="1200" dirty="0" err="1" smtClean="0">
                <a:solidFill>
                  <a:schemeClr val="accent2">
                    <a:lumMod val="50000"/>
                  </a:schemeClr>
                </a:solidFill>
              </a:rPr>
              <a:t>Teconologia</a:t>
            </a:r>
            <a:endParaRPr lang="pt-BR" sz="1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t-BR" sz="1200" dirty="0" smtClean="0">
                <a:solidFill>
                  <a:schemeClr val="accent2">
                    <a:lumMod val="50000"/>
                  </a:schemeClr>
                </a:solidFill>
              </a:rPr>
              <a:t>F Gestão</a:t>
            </a:r>
          </a:p>
          <a:p>
            <a:pPr>
              <a:buFont typeface="Arial" pitchFamily="34" charset="0"/>
              <a:buChar char="•"/>
            </a:pPr>
            <a:r>
              <a:rPr lang="pt-BR" sz="1200" dirty="0" smtClean="0">
                <a:solidFill>
                  <a:schemeClr val="accent2">
                    <a:lumMod val="50000"/>
                  </a:schemeClr>
                </a:solidFill>
              </a:rPr>
              <a:t>F Educação</a:t>
            </a:r>
          </a:p>
          <a:p>
            <a:pPr>
              <a:buFont typeface="Arial" pitchFamily="34" charset="0"/>
              <a:buChar char="•"/>
            </a:pPr>
            <a:r>
              <a:rPr lang="pt-BR" sz="1200" dirty="0" smtClean="0">
                <a:solidFill>
                  <a:schemeClr val="accent2">
                    <a:lumMod val="50000"/>
                  </a:schemeClr>
                </a:solidFill>
              </a:rPr>
              <a:t>F Pré Investimento</a:t>
            </a:r>
          </a:p>
          <a:p>
            <a:pPr>
              <a:buFont typeface="Arial" pitchFamily="34" charset="0"/>
              <a:buChar char="•"/>
            </a:pPr>
            <a:r>
              <a:rPr lang="pt-BR" sz="1200" dirty="0" smtClean="0">
                <a:solidFill>
                  <a:schemeClr val="accent2">
                    <a:lumMod val="50000"/>
                  </a:schemeClr>
                </a:solidFill>
              </a:rPr>
              <a:t>F Social</a:t>
            </a:r>
            <a:endParaRPr lang="pt-BR" sz="1200" dirty="0" smtClean="0">
              <a:solidFill>
                <a:schemeClr val="tx1"/>
              </a:solidFill>
            </a:endParaRPr>
          </a:p>
          <a:p>
            <a:endParaRPr lang="pt-BR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3" name="Texto explicativo retangular 52"/>
          <p:cNvSpPr/>
          <p:nvPr/>
        </p:nvSpPr>
        <p:spPr>
          <a:xfrm>
            <a:off x="4812670" y="1638867"/>
            <a:ext cx="1509098" cy="1316514"/>
          </a:xfrm>
          <a:prstGeom prst="wedgeRectCallout">
            <a:avLst>
              <a:gd name="adj1" fmla="val 61664"/>
              <a:gd name="adj2" fmla="val 93392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177800">
              <a:buFont typeface="Arial" pitchFamily="34" charset="0"/>
              <a:buChar char="•"/>
            </a:pPr>
            <a:r>
              <a:rPr lang="pt-BR" sz="1400" dirty="0" smtClean="0">
                <a:solidFill>
                  <a:schemeClr val="accent2">
                    <a:lumMod val="50000"/>
                  </a:schemeClr>
                </a:solidFill>
              </a:rPr>
              <a:t>Pró-Inovação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pt-BR" sz="1400" dirty="0" smtClean="0">
                <a:solidFill>
                  <a:schemeClr val="accent2">
                    <a:lumMod val="50000"/>
                  </a:schemeClr>
                </a:solidFill>
              </a:rPr>
              <a:t>Inova Brasil 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pt-BR" sz="1400" dirty="0" smtClean="0">
                <a:solidFill>
                  <a:schemeClr val="accent2">
                    <a:lumMod val="50000"/>
                  </a:schemeClr>
                </a:solidFill>
              </a:rPr>
              <a:t>Juro Zero </a:t>
            </a:r>
          </a:p>
          <a:p>
            <a:pPr marL="177800" indent="-177800"/>
            <a:r>
              <a:rPr lang="pt-BR" sz="1600" b="1" dirty="0" smtClean="0">
                <a:solidFill>
                  <a:schemeClr val="tx2"/>
                </a:solidFill>
              </a:rPr>
              <a:t>SUBVENÇÃO</a:t>
            </a:r>
          </a:p>
          <a:p>
            <a:pPr marL="177800" indent="-177800"/>
            <a:r>
              <a:rPr lang="pt-BR" sz="1600" b="1" dirty="0" smtClean="0">
                <a:solidFill>
                  <a:schemeClr val="tx2"/>
                </a:solidFill>
              </a:rPr>
              <a:t>EQUALIZAÇÃO </a:t>
            </a:r>
            <a:endParaRPr lang="pt-BR" sz="1600" b="1" dirty="0">
              <a:solidFill>
                <a:schemeClr val="tx2"/>
              </a:solidFill>
            </a:endParaRPr>
          </a:p>
        </p:txBody>
      </p:sp>
      <p:sp>
        <p:nvSpPr>
          <p:cNvPr id="54" name="Texto explicativo retangular 53"/>
          <p:cNvSpPr/>
          <p:nvPr/>
        </p:nvSpPr>
        <p:spPr>
          <a:xfrm>
            <a:off x="6571592" y="4243174"/>
            <a:ext cx="1024752" cy="667860"/>
          </a:xfrm>
          <a:prstGeom prst="wedgeRectCallout">
            <a:avLst>
              <a:gd name="adj1" fmla="val 2890"/>
              <a:gd name="adj2" fmla="val -81839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accent2">
                    <a:lumMod val="50000"/>
                  </a:schemeClr>
                </a:solidFill>
              </a:rPr>
              <a:t>Prime</a:t>
            </a:r>
            <a:endParaRPr lang="pt-BR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5" name="Texto explicativo retangular 54"/>
          <p:cNvSpPr/>
          <p:nvPr/>
        </p:nvSpPr>
        <p:spPr>
          <a:xfrm>
            <a:off x="6957840" y="1492624"/>
            <a:ext cx="1728960" cy="1529122"/>
          </a:xfrm>
          <a:prstGeom prst="wedgeRectCallout">
            <a:avLst>
              <a:gd name="adj1" fmla="val 23673"/>
              <a:gd name="adj2" fmla="val 78188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88900" algn="ctr"/>
            <a:r>
              <a:rPr lang="pt-BR" sz="1600" b="1" dirty="0" smtClean="0">
                <a:solidFill>
                  <a:srgbClr val="000000"/>
                </a:solidFill>
              </a:rPr>
              <a:t>PLANO INOVA EMPRESA</a:t>
            </a:r>
          </a:p>
          <a:p>
            <a:pPr marL="88900" indent="-88900" algn="ctr"/>
            <a:r>
              <a:rPr lang="pt-BR" sz="1200" b="1" dirty="0" smtClean="0">
                <a:solidFill>
                  <a:srgbClr val="000000"/>
                </a:solidFill>
              </a:rPr>
              <a:t>(reembolsável + </a:t>
            </a:r>
            <a:r>
              <a:rPr lang="pt-BR" sz="1200" b="1" dirty="0" err="1" smtClean="0">
                <a:solidFill>
                  <a:srgbClr val="000000"/>
                </a:solidFill>
              </a:rPr>
              <a:t>não-reembolsável</a:t>
            </a:r>
            <a:r>
              <a:rPr lang="pt-BR" sz="1200" b="1" dirty="0" smtClean="0">
                <a:solidFill>
                  <a:srgbClr val="000000"/>
                </a:solidFill>
              </a:rPr>
              <a:t> + renda variável)</a:t>
            </a:r>
            <a:endParaRPr lang="pt-BR" sz="1200" b="1" dirty="0">
              <a:solidFill>
                <a:srgbClr val="000000"/>
              </a:solidFill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3915478" y="3699342"/>
            <a:ext cx="10253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85-89</a:t>
            </a:r>
          </a:p>
          <a:p>
            <a:endParaRPr lang="pt-BR" sz="1600" b="1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2624054" y="3691193"/>
            <a:ext cx="1334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80-84</a:t>
            </a:r>
            <a:endParaRPr lang="pt-BR" sz="1600" b="1" dirty="0"/>
          </a:p>
        </p:txBody>
      </p:sp>
      <p:cxnSp>
        <p:nvCxnSpPr>
          <p:cNvPr id="43" name="Conector reto 42"/>
          <p:cNvCxnSpPr/>
          <p:nvPr/>
        </p:nvCxnSpPr>
        <p:spPr>
          <a:xfrm>
            <a:off x="3305175" y="3368588"/>
            <a:ext cx="0" cy="2469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o explicativo retangular 46"/>
          <p:cNvSpPr/>
          <p:nvPr/>
        </p:nvSpPr>
        <p:spPr>
          <a:xfrm>
            <a:off x="3483746" y="4340772"/>
            <a:ext cx="1124171" cy="570261"/>
          </a:xfrm>
          <a:prstGeom prst="wedgeRectCallout">
            <a:avLst>
              <a:gd name="adj1" fmla="val 13614"/>
              <a:gd name="adj2" fmla="val -127206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pt-BR" sz="1600" b="1" dirty="0" smtClean="0">
                <a:solidFill>
                  <a:schemeClr val="tx2"/>
                </a:solidFill>
              </a:rPr>
              <a:t>PADCT</a:t>
            </a:r>
          </a:p>
          <a:p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45" name="CaixaDeTexto 44"/>
          <p:cNvSpPr txBox="1"/>
          <p:nvPr/>
        </p:nvSpPr>
        <p:spPr>
          <a:xfrm>
            <a:off x="890489" y="3652767"/>
            <a:ext cx="8119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71-74</a:t>
            </a:r>
            <a:endParaRPr lang="pt-BR" sz="1600" b="1" dirty="0"/>
          </a:p>
        </p:txBody>
      </p:sp>
      <p:sp>
        <p:nvSpPr>
          <p:cNvPr id="57" name="Texto explicativo retangular 56"/>
          <p:cNvSpPr/>
          <p:nvPr/>
        </p:nvSpPr>
        <p:spPr>
          <a:xfrm>
            <a:off x="457200" y="4714330"/>
            <a:ext cx="1729946" cy="847454"/>
          </a:xfrm>
          <a:prstGeom prst="wedgeRectCallout">
            <a:avLst>
              <a:gd name="adj1" fmla="val -7033"/>
              <a:gd name="adj2" fmla="val -145021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88900" algn="ctr"/>
            <a:r>
              <a:rPr lang="pt-BR" sz="1600" b="1" dirty="0" smtClean="0">
                <a:solidFill>
                  <a:schemeClr val="tx2"/>
                </a:solidFill>
              </a:rPr>
              <a:t>FNDCT</a:t>
            </a:r>
            <a:endParaRPr lang="pt-BR" sz="1600" b="1" dirty="0">
              <a:solidFill>
                <a:schemeClr val="tx2"/>
              </a:solidFill>
            </a:endParaRPr>
          </a:p>
        </p:txBody>
      </p:sp>
      <p:cxnSp>
        <p:nvCxnSpPr>
          <p:cNvPr id="63" name="Conector reto 62"/>
          <p:cNvCxnSpPr/>
          <p:nvPr/>
        </p:nvCxnSpPr>
        <p:spPr>
          <a:xfrm flipH="1" flipV="1">
            <a:off x="1213120" y="3368588"/>
            <a:ext cx="1207" cy="3021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CaixaDeTexto 60"/>
          <p:cNvSpPr txBox="1"/>
          <p:nvPr/>
        </p:nvSpPr>
        <p:spPr>
          <a:xfrm>
            <a:off x="247135" y="5775882"/>
            <a:ext cx="24305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Legenda:</a:t>
            </a:r>
          </a:p>
          <a:p>
            <a:r>
              <a:rPr lang="pt-BR" sz="1400" b="1" dirty="0" smtClean="0">
                <a:solidFill>
                  <a:schemeClr val="accent2">
                    <a:lumMod val="50000"/>
                  </a:schemeClr>
                </a:solidFill>
              </a:rPr>
              <a:t>Reembolsável</a:t>
            </a:r>
          </a:p>
          <a:p>
            <a:r>
              <a:rPr lang="pt-BR" sz="1400" b="1" dirty="0" smtClean="0">
                <a:solidFill>
                  <a:schemeClr val="tx2">
                    <a:lumMod val="75000"/>
                  </a:schemeClr>
                </a:solidFill>
              </a:rPr>
              <a:t>Não -reembolsável</a:t>
            </a:r>
          </a:p>
          <a:p>
            <a:r>
              <a:rPr lang="pt-BR" sz="1400" b="1" dirty="0" smtClean="0">
                <a:solidFill>
                  <a:schemeClr val="accent6">
                    <a:lumMod val="50000"/>
                  </a:schemeClr>
                </a:solidFill>
              </a:rPr>
              <a:t>Renda Variável</a:t>
            </a:r>
            <a:endParaRPr lang="pt-BR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27367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.kRLlOR9E6HfjWhyw_DOw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0kyamYzo0OXDQD76W57Y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JmvJ_v2b0yT8TmEay7ms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vA_JEH1kU6usVzllbJrN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Zwb2DO950ij99eaVTKdE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ZfJ6ODt7kehirBApb5hF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DonqDjXf0Sju5hZNkHor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jUXfB9rOEaj2iuAISJTW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znKLhp4jE.xoiTu5K80d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w8lRdYUtkWRFShvbDv7V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HWw5eErCkCA.xOGIg1tTQ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36636</TotalTime>
  <Words>3231</Words>
  <Application>Microsoft Office PowerPoint</Application>
  <PresentationFormat>Apresentação na tela (4:3)</PresentationFormat>
  <Paragraphs>501</Paragraphs>
  <Slides>27</Slides>
  <Notes>17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9" baseType="lpstr">
      <vt:lpstr>Office Theme</vt:lpstr>
      <vt:lpstr>think-cell Slide</vt:lpstr>
      <vt:lpstr>Slide 1</vt:lpstr>
      <vt:lpstr>Evolução do Sistema de financiamento à inovação no Brasil</vt:lpstr>
      <vt:lpstr>Orçamento do MCTI cresceu apenas 4% nos últimos 5 anos</vt:lpstr>
      <vt:lpstr>Participação dos recursos para C,T&amp;I no Orçamento Geral da União está em queda</vt:lpstr>
      <vt:lpstr>FNDCT: muita demanda e orçamento comprometido </vt:lpstr>
      <vt:lpstr>FNDCT: redução de orçamento para projetos importantes</vt:lpstr>
      <vt:lpstr>Plano Inova Empresa: Oferta e Demanda Em R$ milhões  </vt:lpstr>
      <vt:lpstr>ATUAÇÃO DA FINEP</vt:lpstr>
      <vt:lpstr>Evolução dos programas de financiamento à inovação na FINEP</vt:lpstr>
      <vt:lpstr>Não-reembolsáveis:  resultados da FINEP</vt:lpstr>
      <vt:lpstr>Volume de recursos para subvenção está em declínio</vt:lpstr>
      <vt:lpstr>Subvenção: 989 operações contratadas</vt:lpstr>
      <vt:lpstr>Crédito: ampliação dos recursos permitiu elevar o valor de projetos aprovados</vt:lpstr>
      <vt:lpstr>Finep: a agenda de financiamento com renda variável</vt:lpstr>
      <vt:lpstr>ATUAÇÃO DO BNDES</vt:lpstr>
      <vt:lpstr>Evolução do financiamento à inovação no BNDES</vt:lpstr>
      <vt:lpstr>A atuação do BNDES no apoio à  inovação</vt:lpstr>
      <vt:lpstr>Total das operações somam R$ 10,3 bilhões em 8 anos exclui cartão BNDES </vt:lpstr>
      <vt:lpstr>Número e valor das operações de crédito  cresce depois de 2006 Programas e Linhas</vt:lpstr>
      <vt:lpstr>Evolução do número de operações do Cartão BNDES para inovação</vt:lpstr>
      <vt:lpstr>Renda variável: perfil dos Investidores da carteira BNDES</vt:lpstr>
      <vt:lpstr> Não-reembolsável: FUNTEC</vt:lpstr>
      <vt:lpstr>Considerações Finais</vt:lpstr>
      <vt:lpstr>Orçamento</vt:lpstr>
      <vt:lpstr>O desafio das instituições de financiamento</vt:lpstr>
      <vt:lpstr>Recomendações</vt:lpstr>
      <vt:lpstr>Recomendações</vt:lpstr>
    </vt:vector>
  </TitlesOfParts>
  <Company>Zorzo Design Estrategico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Zorzo Design</dc:creator>
  <cp:lastModifiedBy>CNI</cp:lastModifiedBy>
  <cp:revision>1061</cp:revision>
  <dcterms:created xsi:type="dcterms:W3CDTF">2013-03-12T13:06:31Z</dcterms:created>
  <dcterms:modified xsi:type="dcterms:W3CDTF">2014-02-24T13:03:41Z</dcterms:modified>
</cp:coreProperties>
</file>