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70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</p:sldIdLst>
  <p:sldSz cx="9144000" cy="6858000" type="screen4x3"/>
  <p:notesSz cx="6805613" cy="99441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4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64" y="-102"/>
      </p:cViewPr>
      <p:guideLst>
        <p:guide orient="horz" pos="2160"/>
        <p:guide pos="368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-3300" y="-114"/>
      </p:cViewPr>
      <p:guideLst>
        <p:guide orient="horz" pos="3132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D6581-C5B3-434E-8683-982FEE156058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33EA3-2BB6-4AB4-A203-8A79EF411E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424B33-F763-4A71-BBD0-A14A78D76888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DA9C88-C3FB-47E3-889D-80B1AD2160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424B33-F763-4A71-BBD0-A14A78D76888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DA9C88-C3FB-47E3-889D-80B1AD2160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424B33-F763-4A71-BBD0-A14A78D76888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DA9C88-C3FB-47E3-889D-80B1AD2160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424B33-F763-4A71-BBD0-A14A78D76888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DA9C88-C3FB-47E3-889D-80B1AD2160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424B33-F763-4A71-BBD0-A14A78D76888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DA9C88-C3FB-47E3-889D-80B1AD2160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424B33-F763-4A71-BBD0-A14A78D76888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DA9C88-C3FB-47E3-889D-80B1AD2160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424B33-F763-4A71-BBD0-A14A78D76888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DA9C88-C3FB-47E3-889D-80B1AD2160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424B33-F763-4A71-BBD0-A14A78D76888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DA9C88-C3FB-47E3-889D-80B1AD2160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424B33-F763-4A71-BBD0-A14A78D76888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DA9C88-C3FB-47E3-889D-80B1AD2160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424B33-F763-4A71-BBD0-A14A78D76888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DA9C88-C3FB-47E3-889D-80B1AD2160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slide_cabecalh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44624"/>
            <a:ext cx="9144000" cy="899853"/>
          </a:xfrm>
          <a:prstGeom prst="rect">
            <a:avLst/>
          </a:prstGeom>
        </p:spPr>
      </p:pic>
      <p:pic>
        <p:nvPicPr>
          <p:cNvPr id="9" name="Imagem 8" descr="slide_rodape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6594328"/>
            <a:ext cx="9144000" cy="2636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5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COMPETITIVIDADE_BRASIL_2013aber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0"/>
            <a:ext cx="48502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637" y="696698"/>
            <a:ext cx="6792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cap="small" dirty="0" smtClean="0">
                <a:solidFill>
                  <a:schemeClr val="accent5">
                    <a:lumMod val="50000"/>
                  </a:schemeClr>
                </a:solidFill>
              </a:rPr>
              <a:t>Ambiente Microeconômico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-1" y="1174831"/>
            <a:ext cx="4224759" cy="5411164"/>
            <a:chOff x="-1" y="1174831"/>
            <a:chExt cx="4224759" cy="5411164"/>
          </a:xfrm>
        </p:grpSpPr>
        <p:pic>
          <p:nvPicPr>
            <p:cNvPr id="4" name="Imagem 3" descr="COMPETITIVIDADE_FIG_53.jpg"/>
            <p:cNvPicPr>
              <a:picLocks noChangeAspect="1"/>
            </p:cNvPicPr>
            <p:nvPr/>
          </p:nvPicPr>
          <p:blipFill>
            <a:blip r:embed="rId2" cstate="print"/>
            <a:srcRect l="23919" t="12561" r="23568" b="14033"/>
            <a:stretch>
              <a:fillRect/>
            </a:stretch>
          </p:blipFill>
          <p:spPr>
            <a:xfrm>
              <a:off x="-1" y="1174831"/>
              <a:ext cx="4224759" cy="5411164"/>
            </a:xfrm>
            <a:prstGeom prst="rect">
              <a:avLst/>
            </a:prstGeom>
          </p:spPr>
        </p:pic>
        <p:pic>
          <p:nvPicPr>
            <p:cNvPr id="8" name="Imagem 7" descr="COMPETITIVIDADE_FIG_53.jpg"/>
            <p:cNvPicPr>
              <a:picLocks noChangeAspect="1"/>
            </p:cNvPicPr>
            <p:nvPr/>
          </p:nvPicPr>
          <p:blipFill>
            <a:blip r:embed="rId2" cstate="print"/>
            <a:srcRect l="23919" t="28655" r="52366" b="57527"/>
            <a:stretch>
              <a:fillRect/>
            </a:stretch>
          </p:blipFill>
          <p:spPr>
            <a:xfrm>
              <a:off x="0" y="5555848"/>
              <a:ext cx="1907895" cy="1018572"/>
            </a:xfrm>
            <a:prstGeom prst="rect">
              <a:avLst/>
            </a:prstGeom>
          </p:spPr>
        </p:pic>
      </p:grpSp>
      <p:sp>
        <p:nvSpPr>
          <p:cNvPr id="10" name="CaixaDeTexto 9"/>
          <p:cNvSpPr txBox="1"/>
          <p:nvPr/>
        </p:nvSpPr>
        <p:spPr>
          <a:xfrm>
            <a:off x="5856288" y="1805650"/>
            <a:ext cx="3287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O Brasil está na 13ª posição, no terço inferior, mas encontra-se na 3ª posição no subsetor Dimensão do mercado doméstico.</a:t>
            </a:r>
          </a:p>
          <a:p>
            <a:pPr algn="r"/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Na comparação com 2012, o Brasil  perdeu uma posição para a Colômbia devido ao subfator Intensidade da concorrência no mercado doméstico.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637" y="696698"/>
            <a:ext cx="6792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cap="small" dirty="0" smtClean="0">
                <a:solidFill>
                  <a:schemeClr val="accent5">
                    <a:lumMod val="50000"/>
                  </a:schemeClr>
                </a:solidFill>
              </a:rPr>
              <a:t>Educação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-2" y="1018572"/>
            <a:ext cx="5798917" cy="5835579"/>
            <a:chOff x="-1" y="918702"/>
            <a:chExt cx="5381626" cy="5646074"/>
          </a:xfrm>
        </p:grpSpPr>
        <p:pic>
          <p:nvPicPr>
            <p:cNvPr id="5" name="Imagem 4" descr="COMPETITIVIDADE_FIG_58.jpg"/>
            <p:cNvPicPr>
              <a:picLocks noChangeAspect="1"/>
            </p:cNvPicPr>
            <p:nvPr/>
          </p:nvPicPr>
          <p:blipFill>
            <a:blip r:embed="rId2" cstate="print"/>
            <a:srcRect l="3540" t="9243" r="5752" b="10209"/>
            <a:stretch>
              <a:fillRect/>
            </a:stretch>
          </p:blipFill>
          <p:spPr>
            <a:xfrm>
              <a:off x="-1" y="918702"/>
              <a:ext cx="5381625" cy="5644144"/>
            </a:xfrm>
            <a:prstGeom prst="rect">
              <a:avLst/>
            </a:prstGeom>
          </p:spPr>
        </p:pic>
        <p:pic>
          <p:nvPicPr>
            <p:cNvPr id="7" name="Imagem 6" descr="COMPETITIVIDADE_FIG_53.jpg"/>
            <p:cNvPicPr>
              <a:picLocks noChangeAspect="1"/>
            </p:cNvPicPr>
            <p:nvPr/>
          </p:nvPicPr>
          <p:blipFill>
            <a:blip r:embed="rId3" cstate="print"/>
            <a:srcRect l="23919" t="36192" r="53637" b="56742"/>
            <a:stretch>
              <a:fillRect/>
            </a:stretch>
          </p:blipFill>
          <p:spPr>
            <a:xfrm>
              <a:off x="2361235" y="6041985"/>
              <a:ext cx="1805652" cy="520860"/>
            </a:xfrm>
            <a:prstGeom prst="rect">
              <a:avLst/>
            </a:prstGeom>
          </p:spPr>
        </p:pic>
        <p:pic>
          <p:nvPicPr>
            <p:cNvPr id="8" name="Imagem 7" descr="COMPETITIVIDADE_FIG_53.jpg"/>
            <p:cNvPicPr>
              <a:picLocks noChangeAspect="1"/>
            </p:cNvPicPr>
            <p:nvPr/>
          </p:nvPicPr>
          <p:blipFill>
            <a:blip r:embed="rId3" cstate="print"/>
            <a:srcRect l="23919" t="24102" r="53637" b="56742"/>
            <a:stretch>
              <a:fillRect/>
            </a:stretch>
          </p:blipFill>
          <p:spPr>
            <a:xfrm>
              <a:off x="3575973" y="5152665"/>
              <a:ext cx="1805652" cy="1412111"/>
            </a:xfrm>
            <a:prstGeom prst="rect">
              <a:avLst/>
            </a:prstGeom>
          </p:spPr>
        </p:pic>
      </p:grpSp>
      <p:sp>
        <p:nvSpPr>
          <p:cNvPr id="10" name="CaixaDeTexto 9"/>
          <p:cNvSpPr txBox="1"/>
          <p:nvPr/>
        </p:nvSpPr>
        <p:spPr>
          <a:xfrm>
            <a:off x="5856288" y="1805650"/>
            <a:ext cx="3287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O Brasil está na 9ª posição em 11 países, o que o faz ficar no terço inferior. </a:t>
            </a:r>
          </a:p>
          <a:p>
            <a:pPr algn="r"/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Na comparação com 2012, o Brasil  manteve-se na antepenúltima posição, mas devido a entrada da Turquia passou de 8ª para a 9ª posição.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OMPETITIVIDADE_FIG_72.jpg"/>
          <p:cNvPicPr>
            <a:picLocks noChangeAspect="1"/>
          </p:cNvPicPr>
          <p:nvPr/>
        </p:nvPicPr>
        <p:blipFill>
          <a:blip r:embed="rId2" cstate="print"/>
          <a:srcRect l="19489" t="10176" r="17840" b="14154"/>
          <a:stretch>
            <a:fillRect/>
          </a:stretch>
        </p:blipFill>
        <p:spPr>
          <a:xfrm>
            <a:off x="0" y="1113004"/>
            <a:ext cx="4398380" cy="548456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37" y="696698"/>
            <a:ext cx="6792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cap="small" dirty="0" smtClean="0">
                <a:solidFill>
                  <a:schemeClr val="accent5">
                    <a:lumMod val="50000"/>
                  </a:schemeClr>
                </a:solidFill>
              </a:rPr>
              <a:t>Tecnologia e Inovação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856288" y="1805650"/>
            <a:ext cx="3287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O Brasil está na 8ª posição em 14 países, no terço intermediário. </a:t>
            </a:r>
          </a:p>
          <a:p>
            <a:pPr algn="r"/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Na comparação com 2012, o Brasil  perdeu uma posição para a Índia.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637" y="696698"/>
            <a:ext cx="6792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cap="small" dirty="0" smtClean="0">
                <a:solidFill>
                  <a:schemeClr val="accent5">
                    <a:lumMod val="50000"/>
                  </a:schemeClr>
                </a:solidFill>
              </a:rPr>
              <a:t>Brasil X Canadá</a:t>
            </a:r>
          </a:p>
        </p:txBody>
      </p:sp>
      <p:pic>
        <p:nvPicPr>
          <p:cNvPr id="5" name="Imagem 4" descr="COMPETITIVIDADE_FIG_85.jpg"/>
          <p:cNvPicPr>
            <a:picLocks noChangeAspect="1"/>
          </p:cNvPicPr>
          <p:nvPr/>
        </p:nvPicPr>
        <p:blipFill>
          <a:blip r:embed="rId2" cstate="print"/>
          <a:srcRect t="12474" r="29240"/>
          <a:stretch>
            <a:fillRect/>
          </a:stretch>
        </p:blipFill>
        <p:spPr>
          <a:xfrm>
            <a:off x="266217" y="1435341"/>
            <a:ext cx="7500396" cy="5140206"/>
          </a:xfrm>
          <a:prstGeom prst="rect">
            <a:avLst/>
          </a:prstGeom>
        </p:spPr>
      </p:pic>
      <p:pic>
        <p:nvPicPr>
          <p:cNvPr id="9" name="Imagem 8" descr="COMPETITIVIDADE_FIG_85.jpg"/>
          <p:cNvPicPr>
            <a:picLocks noChangeAspect="1"/>
          </p:cNvPicPr>
          <p:nvPr/>
        </p:nvPicPr>
        <p:blipFill>
          <a:blip r:embed="rId2" cstate="print"/>
          <a:srcRect l="70633" t="11788" r="5443" b="80672"/>
          <a:stretch>
            <a:fillRect/>
          </a:stretch>
        </p:blipFill>
        <p:spPr>
          <a:xfrm>
            <a:off x="1805651" y="6065134"/>
            <a:ext cx="2187616" cy="381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 colori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4437"/>
            <a:ext cx="9144000" cy="5401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340768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Diferença com relação a relatórios como </a:t>
            </a:r>
            <a:r>
              <a:rPr lang="pt-BR" b="1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 Global </a:t>
            </a:r>
            <a:r>
              <a:rPr lang="pt-BR" b="1" dirty="0" err="1" smtClean="0">
                <a:solidFill>
                  <a:schemeClr val="accent5">
                    <a:lumMod val="50000"/>
                  </a:schemeClr>
                </a:solidFill>
              </a:rPr>
              <a:t>Competitiveness</a:t>
            </a: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5">
                    <a:lumMod val="50000"/>
                  </a:schemeClr>
                </a:solidFill>
              </a:rPr>
              <a:t>Report</a:t>
            </a: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 e IMD World </a:t>
            </a:r>
            <a:r>
              <a:rPr lang="pt-BR" b="1" dirty="0" err="1" smtClean="0">
                <a:solidFill>
                  <a:schemeClr val="accent5">
                    <a:lumMod val="50000"/>
                  </a:schemeClr>
                </a:solidFill>
              </a:rPr>
              <a:t>Competitiveness</a:t>
            </a: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 :</a:t>
            </a:r>
          </a:p>
          <a:p>
            <a:endParaRPr lang="pt-B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Conjunto limitado de países que, por suas características econômico-sociais e/ou por seu posicionamento no mercado internacional, constituem um referencial mais adequado para uma avaliação do potencial competitivo das empresas brasileiras;</a:t>
            </a:r>
          </a:p>
          <a:p>
            <a:pPr marL="173038" indent="-173038">
              <a:buFont typeface="Arial" pitchFamily="34" charset="0"/>
              <a:buChar char="•"/>
            </a:pPr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Conjunto restrito de variáveis, mais diretamente relacionado à realidade desse conjunto de países, selecionado a partir do universo das variáveis contempladas nos relatórios divulgados por entidades internacionais.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340768"/>
            <a:ext cx="7632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Países considerados:</a:t>
            </a:r>
          </a:p>
          <a:p>
            <a:endParaRPr lang="pt-B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África do Sul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Argentina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Austrália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Brasil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Canadá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Chile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China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Colômbia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Coreia do Sul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Espanha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Índia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México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Polônia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Rússia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Turquia</a:t>
            </a:r>
          </a:p>
          <a:p>
            <a:pPr marL="173038" indent="-173038">
              <a:buFont typeface="Arial" pitchFamily="34" charset="0"/>
              <a:buChar char="•"/>
            </a:pP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Imagem 2" descr="COMPETITIVIDADE_BRASIL_2013abertura.jpg"/>
          <p:cNvPicPr preferRelativeResize="0">
            <a:picLocks noChangeAspect="1"/>
          </p:cNvPicPr>
          <p:nvPr/>
        </p:nvPicPr>
        <p:blipFill>
          <a:blip r:embed="rId2" cstate="print"/>
          <a:srcRect t="17450" b="35300"/>
          <a:stretch>
            <a:fillRect/>
          </a:stretch>
        </p:blipFill>
        <p:spPr>
          <a:xfrm>
            <a:off x="1992430" y="1795138"/>
            <a:ext cx="7188082" cy="4802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0928" y="74108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Resultados</a:t>
            </a:r>
          </a:p>
        </p:txBody>
      </p:sp>
      <p:pic>
        <p:nvPicPr>
          <p:cNvPr id="4" name="Imagem 3" descr="COMPETITIVIDADE_FIG_1.jpg"/>
          <p:cNvPicPr>
            <a:picLocks noChangeAspect="1"/>
          </p:cNvPicPr>
          <p:nvPr/>
        </p:nvPicPr>
        <p:blipFill>
          <a:blip r:embed="rId2" cstate="print"/>
          <a:srcRect b="29000"/>
          <a:stretch>
            <a:fillRect/>
          </a:stretch>
        </p:blipFill>
        <p:spPr>
          <a:xfrm>
            <a:off x="-36512" y="1093369"/>
            <a:ext cx="6192688" cy="5503983"/>
          </a:xfrm>
          <a:prstGeom prst="rect">
            <a:avLst/>
          </a:prstGeom>
        </p:spPr>
      </p:pic>
      <p:pic>
        <p:nvPicPr>
          <p:cNvPr id="5" name="Imagem 4" descr="COMPETITIVIDADE_FIG_1.jpg"/>
          <p:cNvPicPr>
            <a:picLocks noChangeAspect="1"/>
          </p:cNvPicPr>
          <p:nvPr/>
        </p:nvPicPr>
        <p:blipFill>
          <a:blip r:embed="rId2" cstate="print"/>
          <a:srcRect t="69950" r="44742" b="15350"/>
          <a:stretch>
            <a:fillRect/>
          </a:stretch>
        </p:blipFill>
        <p:spPr>
          <a:xfrm>
            <a:off x="6116752" y="1090019"/>
            <a:ext cx="3027248" cy="1008112"/>
          </a:xfrm>
          <a:prstGeom prst="rect">
            <a:avLst/>
          </a:prstGeom>
        </p:spPr>
      </p:pic>
      <p:pic>
        <p:nvPicPr>
          <p:cNvPr id="6" name="Imagem 5" descr="COMPETITIVIDADE_FIG_1.jpg"/>
          <p:cNvPicPr>
            <a:picLocks noChangeAspect="1"/>
          </p:cNvPicPr>
          <p:nvPr/>
        </p:nvPicPr>
        <p:blipFill>
          <a:blip r:embed="rId2" cstate="print"/>
          <a:srcRect t="83600" r="52629"/>
          <a:stretch>
            <a:fillRect/>
          </a:stretch>
        </p:blipFill>
        <p:spPr>
          <a:xfrm>
            <a:off x="6548800" y="4378150"/>
            <a:ext cx="2595200" cy="1124744"/>
          </a:xfrm>
          <a:prstGeom prst="rect">
            <a:avLst/>
          </a:prstGeom>
        </p:spPr>
      </p:pic>
      <p:pic>
        <p:nvPicPr>
          <p:cNvPr id="7" name="Imagem 6" descr="COMPETITIVIDADE_FIG_1.jpg"/>
          <p:cNvPicPr>
            <a:picLocks noChangeAspect="1"/>
          </p:cNvPicPr>
          <p:nvPr/>
        </p:nvPicPr>
        <p:blipFill>
          <a:blip r:embed="rId2" cstate="print"/>
          <a:srcRect l="47371" t="83600" r="1368"/>
          <a:stretch>
            <a:fillRect/>
          </a:stretch>
        </p:blipFill>
        <p:spPr>
          <a:xfrm>
            <a:off x="6323342" y="5457260"/>
            <a:ext cx="2808312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OMPETITIVIDADE_FIG_2.jpg"/>
          <p:cNvPicPr>
            <a:picLocks noChangeAspect="1"/>
          </p:cNvPicPr>
          <p:nvPr/>
        </p:nvPicPr>
        <p:blipFill>
          <a:blip r:embed="rId2" cstate="print"/>
          <a:srcRect l="22189" t="12108" r="13666" b="17345"/>
          <a:stretch>
            <a:fillRect/>
          </a:stretch>
        </p:blipFill>
        <p:spPr>
          <a:xfrm>
            <a:off x="0" y="2152905"/>
            <a:ext cx="4664597" cy="444456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845214" y="1817225"/>
            <a:ext cx="32987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Brasil é o 12º em 14 países em custo de mão de obra em razão da baixa produtividade, mas o 4º em disponibilidade de mão de obra.</a:t>
            </a:r>
          </a:p>
          <a:p>
            <a:pPr algn="r"/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Perdeu três posições na comparação com 2012 devido ao menor crescimento da força de trabalho.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37" y="696698"/>
            <a:ext cx="6792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cap="small" dirty="0" smtClean="0">
                <a:solidFill>
                  <a:schemeClr val="accent5">
                    <a:lumMod val="50000"/>
                  </a:schemeClr>
                </a:solidFill>
              </a:rPr>
              <a:t>Disponibilidade e Custo de Mão de Obra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56288" y="1805650"/>
            <a:ext cx="3287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O Brasil está no terço inferior no subfator Custo de capital e no terço intermediário nos subfatores Disponibilidade de capital e Sistema financeiro.</a:t>
            </a:r>
          </a:p>
          <a:p>
            <a:pPr algn="r"/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Na comparação com 2012, o Brasil ganhou uma posição  e saiu do último para o penúltimo lugar, ultrapassando a Argentina.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37" y="696698"/>
            <a:ext cx="6792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cap="small" dirty="0" smtClean="0">
                <a:solidFill>
                  <a:schemeClr val="accent5">
                    <a:lumMod val="50000"/>
                  </a:schemeClr>
                </a:solidFill>
              </a:rPr>
              <a:t>Disponibilidade e Custo de Capital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0" y="1851949"/>
            <a:ext cx="5590572" cy="4761869"/>
            <a:chOff x="0" y="1655180"/>
            <a:chExt cx="5381625" cy="4541938"/>
          </a:xfrm>
        </p:grpSpPr>
        <p:pic>
          <p:nvPicPr>
            <p:cNvPr id="4" name="Imagem 3" descr="COMPETITIVIDADE_FIG_10.jpg"/>
            <p:cNvPicPr>
              <a:picLocks noChangeAspect="1"/>
            </p:cNvPicPr>
            <p:nvPr/>
          </p:nvPicPr>
          <p:blipFill>
            <a:blip r:embed="rId2" cstate="print"/>
            <a:srcRect l="5141" t="13060" r="3872" b="19832"/>
            <a:stretch>
              <a:fillRect/>
            </a:stretch>
          </p:blipFill>
          <p:spPr>
            <a:xfrm>
              <a:off x="0" y="1655180"/>
              <a:ext cx="5381625" cy="4541938"/>
            </a:xfrm>
            <a:prstGeom prst="rect">
              <a:avLst/>
            </a:prstGeom>
          </p:spPr>
        </p:pic>
        <p:pic>
          <p:nvPicPr>
            <p:cNvPr id="7" name="Imagem 6" descr="COMPETITIVIDADE_FIG_46.jpg"/>
            <p:cNvPicPr>
              <a:picLocks noChangeAspect="1"/>
            </p:cNvPicPr>
            <p:nvPr/>
          </p:nvPicPr>
          <p:blipFill>
            <a:blip r:embed="rId3" cstate="print"/>
            <a:srcRect l="19953" t="48452" r="56630" b="41555"/>
            <a:stretch>
              <a:fillRect/>
            </a:stretch>
          </p:blipFill>
          <p:spPr>
            <a:xfrm>
              <a:off x="0" y="5463250"/>
              <a:ext cx="1294435" cy="71763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OMPETITIVIDADE_FIG_23.jpg"/>
          <p:cNvPicPr>
            <a:picLocks noChangeAspect="1"/>
          </p:cNvPicPr>
          <p:nvPr/>
        </p:nvPicPr>
        <p:blipFill>
          <a:blip r:embed="rId2" cstate="print"/>
          <a:srcRect l="11540" t="8173" r="11742" b="15628"/>
          <a:stretch>
            <a:fillRect/>
          </a:stretch>
        </p:blipFill>
        <p:spPr>
          <a:xfrm>
            <a:off x="-2" y="1049406"/>
            <a:ext cx="5521125" cy="580281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637" y="696698"/>
            <a:ext cx="6792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cap="small" dirty="0" smtClean="0">
                <a:solidFill>
                  <a:schemeClr val="accent5">
                    <a:lumMod val="50000"/>
                  </a:schemeClr>
                </a:solidFill>
              </a:rPr>
              <a:t>Infraestrutura e Logística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856288" y="1805650"/>
            <a:ext cx="3287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O Brasil está em último lugar no subfator Infraestrutura de transporte e no terço intermediário nos subfatores Infraestrutura de energia e telecomunicações e Alfândega e operadores.</a:t>
            </a:r>
          </a:p>
          <a:p>
            <a:pPr algn="r"/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Na comparação com 2012, o Brasil perdeu uma posição e foi ultrapassado pela Índia, devido às pioras no ranking dos subfatores Infraestrutura de energia e telecomunicações e Alfândega e operadores.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637" y="696698"/>
            <a:ext cx="6792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cap="small" dirty="0" smtClean="0">
                <a:solidFill>
                  <a:schemeClr val="accent5">
                    <a:lumMod val="50000"/>
                  </a:schemeClr>
                </a:solidFill>
              </a:rPr>
              <a:t>Peso dos Tributos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34725" y="1027895"/>
            <a:ext cx="4027989" cy="5558102"/>
            <a:chOff x="34725" y="1027895"/>
            <a:chExt cx="4027989" cy="5558102"/>
          </a:xfrm>
        </p:grpSpPr>
        <p:pic>
          <p:nvPicPr>
            <p:cNvPr id="4" name="Imagem 3" descr="COMPETITIVIDADE_FIG_40.jpg"/>
            <p:cNvPicPr>
              <a:picLocks noChangeAspect="1"/>
            </p:cNvPicPr>
            <p:nvPr/>
          </p:nvPicPr>
          <p:blipFill>
            <a:blip r:embed="rId2" cstate="print"/>
            <a:srcRect l="24063" t="10761" r="15187" b="5792"/>
            <a:stretch>
              <a:fillRect/>
            </a:stretch>
          </p:blipFill>
          <p:spPr>
            <a:xfrm>
              <a:off x="34725" y="1027895"/>
              <a:ext cx="4027989" cy="5558102"/>
            </a:xfrm>
            <a:prstGeom prst="rect">
              <a:avLst/>
            </a:prstGeom>
          </p:spPr>
        </p:pic>
        <p:pic>
          <p:nvPicPr>
            <p:cNvPr id="7" name="Imagem 6" descr="COMPETITIVIDADE_FIG_40.jpg"/>
            <p:cNvPicPr>
              <a:picLocks noChangeAspect="1"/>
            </p:cNvPicPr>
            <p:nvPr/>
          </p:nvPicPr>
          <p:blipFill>
            <a:blip r:embed="rId2" cstate="print"/>
            <a:srcRect l="24063" t="22177" r="53098" b="61314"/>
            <a:stretch>
              <a:fillRect/>
            </a:stretch>
          </p:blipFill>
          <p:spPr>
            <a:xfrm>
              <a:off x="34725" y="5416953"/>
              <a:ext cx="1514354" cy="1099595"/>
            </a:xfrm>
            <a:prstGeom prst="rect">
              <a:avLst/>
            </a:prstGeom>
          </p:spPr>
        </p:pic>
      </p:grpSp>
      <p:sp>
        <p:nvSpPr>
          <p:cNvPr id="9" name="CaixaDeTexto 8"/>
          <p:cNvSpPr txBox="1"/>
          <p:nvPr/>
        </p:nvSpPr>
        <p:spPr>
          <a:xfrm>
            <a:off x="5856288" y="1805650"/>
            <a:ext cx="3287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O Brasil está na 14ª posição. Com relação aos quatro subsetores, apenas em Receita total de impostos (como percentual do PIB) o Brasil se encontra no terço intermediário.</a:t>
            </a:r>
          </a:p>
          <a:p>
            <a:pPr algn="r"/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Na comparação com 2012, o Brasil permaneceu na penúltima posição, à frente da Argentina.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OMPETITIVIDADE_FIG_46.jpg"/>
          <p:cNvPicPr>
            <a:picLocks noChangeAspect="1"/>
          </p:cNvPicPr>
          <p:nvPr/>
        </p:nvPicPr>
        <p:blipFill>
          <a:blip r:embed="rId2" cstate="print"/>
          <a:srcRect l="19953" t="8853" r="19952" b="13805"/>
          <a:stretch>
            <a:fillRect/>
          </a:stretch>
        </p:blipFill>
        <p:spPr>
          <a:xfrm>
            <a:off x="-1" y="1046578"/>
            <a:ext cx="3472405" cy="580564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637" y="696698"/>
            <a:ext cx="6792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cap="small" dirty="0" smtClean="0">
                <a:solidFill>
                  <a:schemeClr val="accent5">
                    <a:lumMod val="50000"/>
                  </a:schemeClr>
                </a:solidFill>
              </a:rPr>
              <a:t>Ambiente Macroeconômico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856288" y="1805650"/>
            <a:ext cx="3287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O Brasil está na 10ª posição, no terço intermediário. Há dois subsetores em que o Brasil se encontra no terço superior: Investimento estrangeiro direto e Taxa de câmbio.</a:t>
            </a:r>
          </a:p>
          <a:p>
            <a:pPr algn="r"/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Na comparação com 2012, o Brasil  ganhou quatro posições devido a desvalorização do real. Com isso o país ultrapassou Espanha, Canadá, Rússia e México. O Brasil também está à frente da Turquia que não participou do relatório anterior.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527</Words>
  <Application>Microsoft Office PowerPoint</Application>
  <PresentationFormat>Apresentação na tela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CNI</dc:creator>
  <cp:lastModifiedBy>rfonseca</cp:lastModifiedBy>
  <cp:revision>27</cp:revision>
  <dcterms:created xsi:type="dcterms:W3CDTF">2013-12-10T19:00:16Z</dcterms:created>
  <dcterms:modified xsi:type="dcterms:W3CDTF">2013-12-12T12:25:55Z</dcterms:modified>
</cp:coreProperties>
</file>