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57" r:id="rId2"/>
    <p:sldId id="429" r:id="rId3"/>
    <p:sldId id="399" r:id="rId4"/>
    <p:sldId id="466" r:id="rId5"/>
    <p:sldId id="467" r:id="rId6"/>
    <p:sldId id="492" r:id="rId7"/>
    <p:sldId id="469" r:id="rId8"/>
    <p:sldId id="468" r:id="rId9"/>
    <p:sldId id="439" r:id="rId10"/>
    <p:sldId id="476" r:id="rId11"/>
    <p:sldId id="437" r:id="rId12"/>
    <p:sldId id="473" r:id="rId13"/>
    <p:sldId id="474" r:id="rId14"/>
    <p:sldId id="461" r:id="rId15"/>
    <p:sldId id="260" r:id="rId16"/>
    <p:sldId id="42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234781"/>
    <a:srgbClr val="898989"/>
    <a:srgbClr val="6289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777" autoAdjust="0"/>
  </p:normalViewPr>
  <p:slideViewPr>
    <p:cSldViewPr>
      <p:cViewPr>
        <p:scale>
          <a:sx n="64" d="100"/>
          <a:sy n="64" d="100"/>
        </p:scale>
        <p:origin x="-173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CEA44-CDD9-45AD-B59F-47EF7F4A55F7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448A-A151-48A7-997E-300E6E39B76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18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11D301-AD8A-4147-AD8E-99274986DCC2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DDDDA-9C9D-45E7-84ED-5E76D1EFC5D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649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0345" y="8829677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6" tIns="46643" rIns="93286" bIns="46643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42"/>
            <a:ext cx="5607050" cy="4183061"/>
          </a:xfrm>
          <a:noFill/>
        </p:spPr>
        <p:txBody>
          <a:bodyPr lIns="93286" tIns="46643" rIns="93286" bIns="46643"/>
          <a:lstStyle/>
          <a:p>
            <a:r>
              <a:rPr lang="en-US" dirty="0" smtClean="0"/>
              <a:t>1/13/13 BLS Report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2012, the union membership rate (the percent of wage and salary workers who were members of a union) dropped to 11.3% from 11.8% in 2011.  Public-sector workers had a union membership rate (35.9 percent) more than five times higher than that of private-sector workers (6.6 percent)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Union “density” or “percent” is down and has been dropping every year for decades – only about a dozen in any 100 employees in the U.S. are in unions (2010)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Take government employees out of the mix – focus on just the private sector – the percent is lower still, around 7 out of 100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Again, the drop has been going on for decades from high points in private sector when almost 1/3 were unionized (‘40s and ‘50s, heavy manufacturing, </a:t>
            </a:r>
            <a:r>
              <a:rPr lang="en-US" sz="2400" i="1" dirty="0" smtClean="0"/>
              <a:t>etc</a:t>
            </a:r>
            <a:r>
              <a:rPr lang="en-US" sz="2400" dirty="0" smtClean="0"/>
              <a:t>.)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The percent numbers have grown for government employees (approx. 37% today nationwide)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65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48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65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657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65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DDA-9C9D-45E7-84ED-5E76D1EFC5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65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780" y="5790448"/>
            <a:ext cx="1468419" cy="4796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52400" y="152400"/>
            <a:ext cx="8839200" cy="3124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6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7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7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33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800">
                <a:latin typeface="Garamond" pitchFamily="18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400">
                <a:latin typeface="Garamond" pitchFamily="18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000">
                <a:latin typeface="Garamond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Garamond" pitchFamily="18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800">
                <a:latin typeface="Garamond" pitchFamily="18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400">
                <a:latin typeface="Garamond" pitchFamily="18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000">
                <a:latin typeface="Garamond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Garamond" pitchFamily="18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52500"/>
          </a:xfrm>
        </p:spPr>
        <p:txBody>
          <a:bodyPr>
            <a:normAutofit/>
          </a:bodyPr>
          <a:lstStyle>
            <a:lvl1pPr algn="r">
              <a:defRPr sz="3600" cap="sm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722688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722688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§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952500"/>
          </a:xfrm>
        </p:spPr>
        <p:txBody>
          <a:bodyPr>
            <a:normAutofit/>
          </a:bodyPr>
          <a:lstStyle>
            <a:lvl1pPr algn="r">
              <a:defRPr sz="3600" cap="sm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52500"/>
          </a:xfrm>
        </p:spPr>
        <p:txBody>
          <a:bodyPr>
            <a:normAutofit/>
          </a:bodyPr>
          <a:lstStyle>
            <a:lvl1pPr algn="r">
              <a:defRPr sz="3600" cap="sm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33400"/>
            <a:ext cx="9144000" cy="12954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1725"/>
            <a:ext cx="8229600" cy="3459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6100" y="6366741"/>
            <a:ext cx="2133600" cy="365125"/>
          </a:xfrm>
        </p:spPr>
        <p:txBody>
          <a:bodyPr/>
          <a:lstStyle/>
          <a:p>
            <a:fld id="{61EB1A2A-547C-D846-AD0D-2B43521A320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5473" y="601663"/>
            <a:ext cx="8873836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3909" y="6366741"/>
            <a:ext cx="4579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Global Employer Institute | November 7−9,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23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4572000" y="152400"/>
            <a:ext cx="4419600" cy="66294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6178" r="18003" b="9551"/>
          <a:stretch/>
        </p:blipFill>
        <p:spPr bwMode="auto">
          <a:xfrm>
            <a:off x="0" y="1397"/>
            <a:ext cx="9144000" cy="69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Diagonal Corner Rectangle 7"/>
          <p:cNvSpPr/>
          <p:nvPr userDrawn="1"/>
        </p:nvSpPr>
        <p:spPr>
          <a:xfrm>
            <a:off x="152400" y="44196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79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1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98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30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702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6" r:id="rId13"/>
    <p:sldLayoutId id="2147483677" r:id="rId14"/>
    <p:sldLayoutId id="2147483678" r:id="rId15"/>
    <p:sldLayoutId id="2147483703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Labour and Competitiveness in Brazil and the World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04800" y="5905500"/>
            <a:ext cx="4495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Tuesday, 20 August 2013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Brasilia, Brazil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439924"/>
            <a:ext cx="883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rgbClr val="898989"/>
                </a:solidFill>
              </a:rPr>
              <a:t>A special presentation at the International Seminar of TST, CUT, UGT and CNI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Declining Union Density in the 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2020708" y="5654994"/>
            <a:ext cx="396875" cy="223838"/>
          </a:xfrm>
          <a:prstGeom prst="rect">
            <a:avLst/>
          </a:prstGeom>
          <a:solidFill>
            <a:srgbClr val="FFCD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eaLnBrk="1" hangingPunct="1"/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2494350" y="5583529"/>
            <a:ext cx="1219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Union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4334509" y="5583529"/>
            <a:ext cx="3886200" cy="729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Non-Union</a:t>
            </a:r>
          </a:p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18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*Private sector now at </a:t>
            </a:r>
            <a:r>
              <a:rPr lang="en-US" sz="1800" b="1" dirty="0" smtClean="0">
                <a:solidFill>
                  <a:srgbClr val="23467F"/>
                </a:solidFill>
                <a:latin typeface="+mn-lt"/>
                <a:cs typeface="Calibri" pitchFamily="34" charset="0"/>
              </a:rPr>
              <a:t>6.6%</a:t>
            </a:r>
            <a:endParaRPr lang="en-US" sz="1800" b="1" dirty="0">
              <a:solidFill>
                <a:srgbClr val="23467F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3671629" y="5654994"/>
            <a:ext cx="396875" cy="222250"/>
          </a:xfrm>
          <a:prstGeom prst="rect">
            <a:avLst/>
          </a:prstGeom>
          <a:solidFill>
            <a:srgbClr val="4D4D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90488" tIns="44450" rIns="90488" bIns="44450" anchor="ctr"/>
          <a:lstStyle/>
          <a:p>
            <a:pPr algn="ctr">
              <a:spcBef>
                <a:spcPct val="20000"/>
              </a:spcBef>
              <a:buClr>
                <a:srgbClr val="00CC99"/>
              </a:buClr>
              <a:buSzPct val="105000"/>
            </a:pPr>
            <a:endParaRPr lang="en-US" sz="2800" b="1" dirty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8038826" y="2591993"/>
            <a:ext cx="85543" cy="8568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000" dirty="0">
              <a:solidFill>
                <a:srgbClr val="23467F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48836" y="2772109"/>
            <a:ext cx="2121408" cy="2121408"/>
            <a:chOff x="6710127" y="2927147"/>
            <a:chExt cx="2121408" cy="2121408"/>
          </a:xfrm>
        </p:grpSpPr>
        <p:sp>
          <p:nvSpPr>
            <p:cNvPr id="104" name="Arc 20"/>
            <p:cNvSpPr>
              <a:spLocks/>
            </p:cNvSpPr>
            <p:nvPr/>
          </p:nvSpPr>
          <p:spPr bwMode="auto">
            <a:xfrm>
              <a:off x="7770832" y="2927147"/>
              <a:ext cx="801420" cy="1060703"/>
            </a:xfrm>
            <a:custGeom>
              <a:avLst/>
              <a:gdLst>
                <a:gd name="T0" fmla="*/ 0 w 16375"/>
                <a:gd name="T1" fmla="*/ 0 h 21600"/>
                <a:gd name="T2" fmla="*/ 2147483647 w 16375"/>
                <a:gd name="T3" fmla="*/ 2147483647 h 21600"/>
                <a:gd name="T4" fmla="*/ 2147483647 w 1637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6375"/>
                <a:gd name="T10" fmla="*/ 0 h 21600"/>
                <a:gd name="T11" fmla="*/ 16375 w 163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75" h="21600" fill="none" extrusionOk="0">
                  <a:moveTo>
                    <a:pt x="0" y="0"/>
                  </a:moveTo>
                  <a:cubicBezTo>
                    <a:pt x="26" y="0"/>
                    <a:pt x="53" y="-1"/>
                    <a:pt x="80" y="0"/>
                  </a:cubicBezTo>
                  <a:cubicBezTo>
                    <a:pt x="6329" y="0"/>
                    <a:pt x="12272" y="2706"/>
                    <a:pt x="16374" y="7421"/>
                  </a:cubicBezTo>
                </a:path>
                <a:path w="16375" h="21600" stroke="0" extrusionOk="0">
                  <a:moveTo>
                    <a:pt x="0" y="0"/>
                  </a:moveTo>
                  <a:cubicBezTo>
                    <a:pt x="26" y="0"/>
                    <a:pt x="53" y="-1"/>
                    <a:pt x="80" y="0"/>
                  </a:cubicBezTo>
                  <a:cubicBezTo>
                    <a:pt x="6329" y="0"/>
                    <a:pt x="12272" y="2706"/>
                    <a:pt x="16374" y="7421"/>
                  </a:cubicBezTo>
                  <a:lnTo>
                    <a:pt x="8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05" name="Arc 21"/>
            <p:cNvSpPr>
              <a:spLocks/>
            </p:cNvSpPr>
            <p:nvPr/>
          </p:nvSpPr>
          <p:spPr bwMode="auto">
            <a:xfrm>
              <a:off x="6710127" y="2927147"/>
              <a:ext cx="2121408" cy="2121408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0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7894" y="7421"/>
                  </a:moveTo>
                  <a:cubicBezTo>
                    <a:pt x="41315" y="11352"/>
                    <a:pt x="43200" y="1638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1"/>
                    <a:pt x="9621" y="44"/>
                    <a:pt x="21520" y="0"/>
                  </a:cubicBezTo>
                </a:path>
                <a:path w="43200" h="43200" stroke="0" extrusionOk="0">
                  <a:moveTo>
                    <a:pt x="37894" y="7421"/>
                  </a:moveTo>
                  <a:cubicBezTo>
                    <a:pt x="41315" y="11352"/>
                    <a:pt x="43200" y="16388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1"/>
                    <a:pt x="9621" y="44"/>
                    <a:pt x="21520" y="0"/>
                  </a:cubicBezTo>
                  <a:lnTo>
                    <a:pt x="21600" y="21600"/>
                  </a:lnTo>
                  <a:lnTo>
                    <a:pt x="37894" y="74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/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087109" y="4715271"/>
            <a:ext cx="1185863" cy="307777"/>
            <a:chOff x="6248400" y="4870309"/>
            <a:chExt cx="1185863" cy="307777"/>
          </a:xfrm>
        </p:grpSpPr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6358028" y="4876800"/>
              <a:ext cx="85543" cy="85685"/>
            </a:xfrm>
            <a:prstGeom prst="rect">
              <a:avLst/>
            </a:prstGeom>
            <a:solidFill>
              <a:srgbClr val="23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6248400" y="4870309"/>
              <a:ext cx="1185863" cy="30777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CC99"/>
                </a:buClr>
                <a:buSzPct val="105000"/>
                <a:defRPr/>
              </a:pPr>
              <a:r>
                <a:rPr lang="en-US" sz="2000" b="1" dirty="0" smtClean="0">
                  <a:solidFill>
                    <a:srgbClr val="23467F"/>
                  </a:solidFill>
                  <a:latin typeface="+mn-lt"/>
                  <a:cs typeface="Calibri" pitchFamily="34" charset="0"/>
                </a:rPr>
                <a:t>88.2%</a:t>
              </a:r>
              <a:endPara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8127323" y="2533243"/>
            <a:ext cx="516167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23467F"/>
                </a:solidFill>
                <a:latin typeface="+mn-lt"/>
                <a:cs typeface="Calibri" pitchFamily="34" charset="0"/>
              </a:rPr>
              <a:t>11.3</a:t>
            </a:r>
            <a:endParaRPr lang="en-US" sz="2000" b="1" dirty="0">
              <a:solidFill>
                <a:srgbClr val="23467F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0" name="Text Box 27"/>
          <p:cNvSpPr txBox="1">
            <a:spLocks noChangeArrowheads="1"/>
          </p:cNvSpPr>
          <p:nvPr/>
        </p:nvSpPr>
        <p:spPr bwMode="auto">
          <a:xfrm>
            <a:off x="7016108" y="1676400"/>
            <a:ext cx="1221489" cy="582211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3200" b="1" dirty="0" smtClean="0">
                <a:solidFill>
                  <a:srgbClr val="2346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 pitchFamily="34" charset="0"/>
              </a:rPr>
              <a:t>2012*</a:t>
            </a:r>
            <a:endParaRPr lang="en-US" sz="3200" b="1" dirty="0">
              <a:solidFill>
                <a:srgbClr val="2346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26092" y="2752754"/>
            <a:ext cx="2121408" cy="2121408"/>
            <a:chOff x="3787383" y="2907792"/>
            <a:chExt cx="2121408" cy="2121408"/>
          </a:xfrm>
        </p:grpSpPr>
        <p:sp>
          <p:nvSpPr>
            <p:cNvPr id="112" name="Arc 8"/>
            <p:cNvSpPr>
              <a:spLocks/>
            </p:cNvSpPr>
            <p:nvPr/>
          </p:nvSpPr>
          <p:spPr bwMode="auto">
            <a:xfrm>
              <a:off x="4826832" y="2907792"/>
              <a:ext cx="1081959" cy="1191036"/>
            </a:xfrm>
            <a:custGeom>
              <a:avLst/>
              <a:gdLst>
                <a:gd name="T0" fmla="*/ 0 w 22045"/>
                <a:gd name="T1" fmla="*/ 0 h 24270"/>
                <a:gd name="T2" fmla="*/ 0 w 22045"/>
                <a:gd name="T3" fmla="*/ 0 h 24270"/>
                <a:gd name="T4" fmla="*/ 0 w 22045"/>
                <a:gd name="T5" fmla="*/ 0 h 24270"/>
                <a:gd name="T6" fmla="*/ 0 60000 65536"/>
                <a:gd name="T7" fmla="*/ 0 60000 65536"/>
                <a:gd name="T8" fmla="*/ 0 60000 65536"/>
                <a:gd name="T9" fmla="*/ 0 w 22045"/>
                <a:gd name="T10" fmla="*/ 0 h 24270"/>
                <a:gd name="T11" fmla="*/ 22045 w 22045"/>
                <a:gd name="T12" fmla="*/ 24270 h 24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5" h="24270" fill="none" extrusionOk="0">
                  <a:moveTo>
                    <a:pt x="-1" y="4"/>
                  </a:moveTo>
                  <a:cubicBezTo>
                    <a:pt x="148" y="1"/>
                    <a:pt x="296" y="-1"/>
                    <a:pt x="445" y="0"/>
                  </a:cubicBezTo>
                  <a:cubicBezTo>
                    <a:pt x="12374" y="0"/>
                    <a:pt x="22045" y="9670"/>
                    <a:pt x="22045" y="21600"/>
                  </a:cubicBezTo>
                  <a:cubicBezTo>
                    <a:pt x="22045" y="22492"/>
                    <a:pt x="21989" y="23384"/>
                    <a:pt x="21879" y="24270"/>
                  </a:cubicBezTo>
                </a:path>
                <a:path w="22045" h="24270" stroke="0" extrusionOk="0">
                  <a:moveTo>
                    <a:pt x="-1" y="4"/>
                  </a:moveTo>
                  <a:cubicBezTo>
                    <a:pt x="148" y="1"/>
                    <a:pt x="296" y="-1"/>
                    <a:pt x="445" y="0"/>
                  </a:cubicBezTo>
                  <a:cubicBezTo>
                    <a:pt x="12374" y="0"/>
                    <a:pt x="22045" y="9670"/>
                    <a:pt x="22045" y="21600"/>
                  </a:cubicBezTo>
                  <a:cubicBezTo>
                    <a:pt x="22045" y="22492"/>
                    <a:pt x="21989" y="23384"/>
                    <a:pt x="21879" y="24270"/>
                  </a:cubicBezTo>
                  <a:lnTo>
                    <a:pt x="445" y="21600"/>
                  </a:lnTo>
                  <a:lnTo>
                    <a:pt x="-1" y="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13" name="Arc 9"/>
            <p:cNvSpPr>
              <a:spLocks/>
            </p:cNvSpPr>
            <p:nvPr/>
          </p:nvSpPr>
          <p:spPr bwMode="auto">
            <a:xfrm>
              <a:off x="3787383" y="2907792"/>
              <a:ext cx="2113683" cy="2121408"/>
            </a:xfrm>
            <a:custGeom>
              <a:avLst/>
              <a:gdLst>
                <a:gd name="T0" fmla="*/ 0 w 43034"/>
                <a:gd name="T1" fmla="*/ 0 h 43195"/>
                <a:gd name="T2" fmla="*/ 0 w 43034"/>
                <a:gd name="T3" fmla="*/ 0 h 43195"/>
                <a:gd name="T4" fmla="*/ 0 w 43034"/>
                <a:gd name="T5" fmla="*/ 0 h 43195"/>
                <a:gd name="T6" fmla="*/ 0 60000 65536"/>
                <a:gd name="T7" fmla="*/ 0 60000 65536"/>
                <a:gd name="T8" fmla="*/ 0 60000 65536"/>
                <a:gd name="T9" fmla="*/ 0 w 43034"/>
                <a:gd name="T10" fmla="*/ 0 h 43195"/>
                <a:gd name="T11" fmla="*/ 43034 w 43034"/>
                <a:gd name="T12" fmla="*/ 43195 h 4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34" h="43195" fill="none" extrusionOk="0">
                  <a:moveTo>
                    <a:pt x="43034" y="24265"/>
                  </a:moveTo>
                  <a:cubicBezTo>
                    <a:pt x="41687" y="35078"/>
                    <a:pt x="32496" y="43194"/>
                    <a:pt x="21600" y="43195"/>
                  </a:cubicBezTo>
                  <a:cubicBezTo>
                    <a:pt x="9670" y="43195"/>
                    <a:pt x="0" y="33524"/>
                    <a:pt x="0" y="21595"/>
                  </a:cubicBezTo>
                  <a:cubicBezTo>
                    <a:pt x="-1" y="9839"/>
                    <a:pt x="9401" y="241"/>
                    <a:pt x="21154" y="-1"/>
                  </a:cubicBezTo>
                </a:path>
                <a:path w="43034" h="43195" stroke="0" extrusionOk="0">
                  <a:moveTo>
                    <a:pt x="43034" y="24265"/>
                  </a:moveTo>
                  <a:cubicBezTo>
                    <a:pt x="41687" y="35078"/>
                    <a:pt x="32496" y="43194"/>
                    <a:pt x="21600" y="43195"/>
                  </a:cubicBezTo>
                  <a:cubicBezTo>
                    <a:pt x="9670" y="43195"/>
                    <a:pt x="0" y="33524"/>
                    <a:pt x="0" y="21595"/>
                  </a:cubicBezTo>
                  <a:cubicBezTo>
                    <a:pt x="-1" y="9839"/>
                    <a:pt x="9401" y="241"/>
                    <a:pt x="21154" y="-1"/>
                  </a:cubicBezTo>
                  <a:lnTo>
                    <a:pt x="21600" y="21595"/>
                  </a:lnTo>
                  <a:lnTo>
                    <a:pt x="43034" y="2426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/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5206520" y="2533243"/>
            <a:ext cx="85072" cy="822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000" dirty="0">
              <a:solidFill>
                <a:srgbClr val="23467F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5" name="Rectangle 11"/>
          <p:cNvSpPr>
            <a:spLocks noChangeArrowheads="1"/>
          </p:cNvSpPr>
          <p:nvPr/>
        </p:nvSpPr>
        <p:spPr bwMode="auto">
          <a:xfrm>
            <a:off x="5369594" y="2511960"/>
            <a:ext cx="447238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27%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343909" y="4715271"/>
            <a:ext cx="608587" cy="307777"/>
            <a:chOff x="3335694" y="4731808"/>
            <a:chExt cx="608587" cy="307777"/>
          </a:xfrm>
        </p:grpSpPr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335694" y="4753178"/>
              <a:ext cx="83553" cy="79248"/>
            </a:xfrm>
            <a:prstGeom prst="rect">
              <a:avLst/>
            </a:prstGeom>
            <a:solidFill>
              <a:srgbClr val="23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497043" y="4731808"/>
              <a:ext cx="447238" cy="30777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CC99"/>
                </a:buClr>
                <a:buSzPct val="105000"/>
                <a:defRPr/>
              </a:pPr>
              <a:r>
                <a:rPr lang="en-US" sz="2000" b="1" dirty="0">
                  <a:solidFill>
                    <a:srgbClr val="23467F"/>
                  </a:solidFill>
                  <a:latin typeface="+mn-lt"/>
                  <a:cs typeface="Calibri" pitchFamily="34" charset="0"/>
                </a:rPr>
                <a:t>73%</a:t>
              </a:r>
            </a:p>
          </p:txBody>
        </p:sp>
      </p:grp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4254798" y="1676400"/>
            <a:ext cx="1016305" cy="582211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3200" b="1" dirty="0">
                <a:solidFill>
                  <a:srgbClr val="2346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 pitchFamily="34" charset="0"/>
              </a:rPr>
              <a:t>1980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3722" y="2729562"/>
            <a:ext cx="2121408" cy="2124209"/>
            <a:chOff x="895013" y="2884600"/>
            <a:chExt cx="2121408" cy="2124209"/>
          </a:xfrm>
        </p:grpSpPr>
        <p:sp>
          <p:nvSpPr>
            <p:cNvPr id="121" name="Arc 20"/>
            <p:cNvSpPr>
              <a:spLocks/>
            </p:cNvSpPr>
            <p:nvPr/>
          </p:nvSpPr>
          <p:spPr bwMode="auto">
            <a:xfrm>
              <a:off x="1936962" y="2884600"/>
              <a:ext cx="1079459" cy="1832361"/>
            </a:xfrm>
            <a:custGeom>
              <a:avLst/>
              <a:gdLst>
                <a:gd name="T0" fmla="*/ 0 w 22012"/>
                <a:gd name="T1" fmla="*/ 0 h 37293"/>
                <a:gd name="T2" fmla="*/ 0 w 22012"/>
                <a:gd name="T3" fmla="*/ 0 h 37293"/>
                <a:gd name="T4" fmla="*/ 0 w 22012"/>
                <a:gd name="T5" fmla="*/ 0 h 37293"/>
                <a:gd name="T6" fmla="*/ 0 60000 65536"/>
                <a:gd name="T7" fmla="*/ 0 60000 65536"/>
                <a:gd name="T8" fmla="*/ 0 60000 65536"/>
                <a:gd name="T9" fmla="*/ 0 w 22012"/>
                <a:gd name="T10" fmla="*/ 0 h 37293"/>
                <a:gd name="T11" fmla="*/ 22012 w 22012"/>
                <a:gd name="T12" fmla="*/ 37293 h 37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2" h="37293" fill="none" extrusionOk="0">
                  <a:moveTo>
                    <a:pt x="-1" y="3"/>
                  </a:moveTo>
                  <a:cubicBezTo>
                    <a:pt x="137" y="1"/>
                    <a:pt x="274" y="-1"/>
                    <a:pt x="412" y="0"/>
                  </a:cubicBezTo>
                  <a:cubicBezTo>
                    <a:pt x="12341" y="0"/>
                    <a:pt x="22012" y="9670"/>
                    <a:pt x="22012" y="21600"/>
                  </a:cubicBezTo>
                  <a:cubicBezTo>
                    <a:pt x="22012" y="27537"/>
                    <a:pt x="19567" y="33213"/>
                    <a:pt x="15254" y="37293"/>
                  </a:cubicBezTo>
                </a:path>
                <a:path w="22012" h="37293" stroke="0" extrusionOk="0">
                  <a:moveTo>
                    <a:pt x="-1" y="3"/>
                  </a:moveTo>
                  <a:cubicBezTo>
                    <a:pt x="137" y="1"/>
                    <a:pt x="274" y="-1"/>
                    <a:pt x="412" y="0"/>
                  </a:cubicBezTo>
                  <a:cubicBezTo>
                    <a:pt x="12341" y="0"/>
                    <a:pt x="22012" y="9670"/>
                    <a:pt x="22012" y="21600"/>
                  </a:cubicBezTo>
                  <a:cubicBezTo>
                    <a:pt x="22012" y="27537"/>
                    <a:pt x="19567" y="33213"/>
                    <a:pt x="15254" y="37293"/>
                  </a:cubicBezTo>
                  <a:lnTo>
                    <a:pt x="412" y="21600"/>
                  </a:lnTo>
                  <a:lnTo>
                    <a:pt x="-1" y="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22" name="Arc 21"/>
            <p:cNvSpPr>
              <a:spLocks/>
            </p:cNvSpPr>
            <p:nvPr/>
          </p:nvSpPr>
          <p:spPr bwMode="auto">
            <a:xfrm>
              <a:off x="895013" y="2888294"/>
              <a:ext cx="1787984" cy="2120515"/>
            </a:xfrm>
            <a:custGeom>
              <a:avLst/>
              <a:gdLst>
                <a:gd name="T0" fmla="*/ 0 w 36442"/>
                <a:gd name="T1" fmla="*/ 0 h 43196"/>
                <a:gd name="T2" fmla="*/ 0 w 36442"/>
                <a:gd name="T3" fmla="*/ 0 h 43196"/>
                <a:gd name="T4" fmla="*/ 0 w 36442"/>
                <a:gd name="T5" fmla="*/ 0 h 43196"/>
                <a:gd name="T6" fmla="*/ 0 60000 65536"/>
                <a:gd name="T7" fmla="*/ 0 60000 65536"/>
                <a:gd name="T8" fmla="*/ 0 60000 65536"/>
                <a:gd name="T9" fmla="*/ 0 w 36442"/>
                <a:gd name="T10" fmla="*/ 0 h 43196"/>
                <a:gd name="T11" fmla="*/ 36442 w 36442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42" h="43196" fill="none" extrusionOk="0">
                  <a:moveTo>
                    <a:pt x="36442" y="37289"/>
                  </a:moveTo>
                  <a:cubicBezTo>
                    <a:pt x="32431" y="41082"/>
                    <a:pt x="27120" y="43195"/>
                    <a:pt x="21600" y="43196"/>
                  </a:cubicBezTo>
                  <a:cubicBezTo>
                    <a:pt x="9670" y="43196"/>
                    <a:pt x="0" y="33525"/>
                    <a:pt x="0" y="21596"/>
                  </a:cubicBezTo>
                  <a:cubicBezTo>
                    <a:pt x="-1" y="9827"/>
                    <a:pt x="9421" y="224"/>
                    <a:pt x="21187" y="-1"/>
                  </a:cubicBezTo>
                </a:path>
                <a:path w="36442" h="43196" stroke="0" extrusionOk="0">
                  <a:moveTo>
                    <a:pt x="36442" y="37289"/>
                  </a:moveTo>
                  <a:cubicBezTo>
                    <a:pt x="32431" y="41082"/>
                    <a:pt x="27120" y="43195"/>
                    <a:pt x="21600" y="43196"/>
                  </a:cubicBezTo>
                  <a:cubicBezTo>
                    <a:pt x="9670" y="43196"/>
                    <a:pt x="0" y="33525"/>
                    <a:pt x="0" y="21596"/>
                  </a:cubicBezTo>
                  <a:cubicBezTo>
                    <a:pt x="-1" y="9827"/>
                    <a:pt x="9421" y="224"/>
                    <a:pt x="21187" y="-1"/>
                  </a:cubicBezTo>
                  <a:lnTo>
                    <a:pt x="21600" y="21596"/>
                  </a:lnTo>
                  <a:lnTo>
                    <a:pt x="36442" y="3728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/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2450882" y="2510210"/>
            <a:ext cx="447238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2000" b="1" dirty="0">
                <a:solidFill>
                  <a:srgbClr val="23467F"/>
                </a:solidFill>
                <a:latin typeface="+mn-lt"/>
                <a:cs typeface="Calibri" pitchFamily="34" charset="0"/>
              </a:rPr>
              <a:t>38%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381000" y="4713909"/>
            <a:ext cx="607794" cy="309139"/>
            <a:chOff x="339095" y="4598439"/>
            <a:chExt cx="607794" cy="309139"/>
          </a:xfrm>
        </p:grpSpPr>
        <p:sp>
          <p:nvSpPr>
            <p:cNvPr id="125" name="Rectangle 23"/>
            <p:cNvSpPr>
              <a:spLocks noChangeArrowheads="1"/>
            </p:cNvSpPr>
            <p:nvPr/>
          </p:nvSpPr>
          <p:spPr bwMode="auto">
            <a:xfrm>
              <a:off x="339095" y="4598439"/>
              <a:ext cx="82908" cy="93291"/>
            </a:xfrm>
            <a:prstGeom prst="rect">
              <a:avLst/>
            </a:prstGeom>
            <a:solidFill>
              <a:srgbClr val="234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000" dirty="0">
                <a:solidFill>
                  <a:srgbClr val="23467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26" name="Rectangle 24"/>
            <p:cNvSpPr>
              <a:spLocks noChangeArrowheads="1"/>
            </p:cNvSpPr>
            <p:nvPr/>
          </p:nvSpPr>
          <p:spPr bwMode="auto">
            <a:xfrm>
              <a:off x="499651" y="4599801"/>
              <a:ext cx="447238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CC99"/>
                </a:buClr>
                <a:buSzPct val="105000"/>
                <a:defRPr/>
              </a:pPr>
              <a:r>
                <a:rPr lang="en-US" sz="2000" b="1" dirty="0">
                  <a:solidFill>
                    <a:srgbClr val="23467F"/>
                  </a:solidFill>
                  <a:latin typeface="+mn-lt"/>
                  <a:cs typeface="Calibri" pitchFamily="34" charset="0"/>
                </a:rPr>
                <a:t>62%</a:t>
              </a:r>
            </a:p>
          </p:txBody>
        </p:sp>
      </p:grpSp>
      <p:sp>
        <p:nvSpPr>
          <p:cNvPr id="127" name="Text Box 25"/>
          <p:cNvSpPr txBox="1">
            <a:spLocks noChangeArrowheads="1"/>
          </p:cNvSpPr>
          <p:nvPr/>
        </p:nvSpPr>
        <p:spPr bwMode="auto">
          <a:xfrm>
            <a:off x="1302951" y="1676400"/>
            <a:ext cx="1016305" cy="582211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CC99"/>
              </a:buClr>
              <a:buSzPct val="105000"/>
              <a:defRPr/>
            </a:pPr>
            <a:r>
              <a:rPr lang="en-US" sz="3200" b="1" dirty="0">
                <a:solidFill>
                  <a:srgbClr val="2346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 pitchFamily="34" charset="0"/>
              </a:rPr>
              <a:t>1950</a:t>
            </a:r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2288059" y="2530868"/>
            <a:ext cx="85978" cy="8411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000" dirty="0">
              <a:solidFill>
                <a:srgbClr val="23467F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54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Flexible Plant Level Collective Bargaining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038600" y="1722437"/>
            <a:ext cx="46482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L</a:t>
            </a:r>
            <a:r>
              <a:rPr lang="en-US" sz="2000" dirty="0" smtClean="0"/>
              <a:t>ocal </a:t>
            </a:r>
            <a:r>
              <a:rPr lang="en-US" sz="2000" dirty="0"/>
              <a:t>"incentive" compensation to fit the physical plant and equipment</a:t>
            </a:r>
          </a:p>
          <a:p>
            <a:pPr lvl="0"/>
            <a:r>
              <a:rPr lang="en-US" sz="2000" dirty="0"/>
              <a:t>L</a:t>
            </a:r>
            <a:r>
              <a:rPr lang="en-US" sz="2000" dirty="0" smtClean="0"/>
              <a:t>ocal </a:t>
            </a:r>
            <a:r>
              <a:rPr lang="en-US" sz="2000" dirty="0"/>
              <a:t>activity based pay for drivers, to fit the routes and customers of a specific location</a:t>
            </a:r>
          </a:p>
          <a:p>
            <a:pPr lvl="0"/>
            <a:r>
              <a:rPr lang="en-US" sz="2000" dirty="0"/>
              <a:t>P</a:t>
            </a:r>
            <a:r>
              <a:rPr lang="en-US" sz="2000" dirty="0" smtClean="0"/>
              <a:t>ermitting </a:t>
            </a:r>
            <a:r>
              <a:rPr lang="en-US" sz="2000" dirty="0"/>
              <a:t>"transfer of work" in each contract where a multi-plant employer may transfer work among its other facilities, union or non-union.</a:t>
            </a:r>
          </a:p>
          <a:p>
            <a:pPr lvl="0"/>
            <a:r>
              <a:rPr lang="en-US" sz="2000" dirty="0"/>
              <a:t>P</a:t>
            </a:r>
            <a:r>
              <a:rPr lang="en-US" sz="2000" dirty="0" smtClean="0"/>
              <a:t>ermitting reopening of contact </a:t>
            </a:r>
            <a:r>
              <a:rPr lang="en-US" sz="2000" dirty="0"/>
              <a:t>to renegotiate </a:t>
            </a:r>
            <a:r>
              <a:rPr lang="en-US" sz="2000" dirty="0" smtClean="0"/>
              <a:t>discrete issue; e.g., health </a:t>
            </a:r>
            <a:r>
              <a:rPr lang="en-US" sz="2000" dirty="0"/>
              <a:t>care plans and costs because of potential adverse impact created by the Affordable Care Act</a:t>
            </a:r>
          </a:p>
          <a:p>
            <a:pPr marL="0" lvl="0" indent="0"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81200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05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“Right to Work”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3352800" cy="43434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/>
              <a:t>Federal </a:t>
            </a:r>
            <a:r>
              <a:rPr lang="en-US" i="1" dirty="0" smtClean="0"/>
              <a:t>National Labor Relations Act</a:t>
            </a:r>
            <a:r>
              <a:rPr lang="en-US" dirty="0" smtClean="0"/>
              <a:t> regulates union recognition process (affecting interstate commerce)</a:t>
            </a:r>
          </a:p>
          <a:p>
            <a:r>
              <a:rPr lang="en-US" dirty="0" smtClean="0"/>
              <a:t>Union security clauses: closed shop and due deduction</a:t>
            </a:r>
          </a:p>
          <a:p>
            <a:r>
              <a:rPr lang="en-US" dirty="0" smtClean="0"/>
              <a:t>State Right to Work Laws – prohibit union security clauses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905000"/>
            <a:ext cx="44958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3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5526" y="1693889"/>
            <a:ext cx="3458474" cy="5181600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Competitiveness &amp; “Right to Work” States  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722437"/>
            <a:ext cx="522832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Michigan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 to pass right to work law in 2012. Governor Rick </a:t>
            </a:r>
            <a:r>
              <a:rPr lang="en-US" sz="2800" dirty="0"/>
              <a:t>S</a:t>
            </a:r>
            <a:r>
              <a:rPr lang="en-US" sz="2800" dirty="0" smtClean="0"/>
              <a:t>nyder’s arguments:</a:t>
            </a:r>
          </a:p>
          <a:p>
            <a:pPr lvl="1"/>
            <a:r>
              <a:rPr lang="en-US" sz="2400" dirty="0" smtClean="0"/>
              <a:t>23% higher per capita income growth in right-to-work states</a:t>
            </a:r>
          </a:p>
          <a:p>
            <a:pPr lvl="1"/>
            <a:r>
              <a:rPr lang="en-US" sz="2400" dirty="0" smtClean="0"/>
              <a:t>8 of 10 states with highest rate of personal income growth are right-to-work states</a:t>
            </a:r>
            <a:endParaRPr lang="en-US" sz="2800" dirty="0" smtClean="0"/>
          </a:p>
          <a:p>
            <a:r>
              <a:rPr lang="en-US" sz="2800" dirty="0" smtClean="0"/>
              <a:t>Other states: Virginia Economic Development Partnership: “at 5.55, Virginia has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lowest unionization rate in the country.”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298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35"/>
          <a:stretch/>
        </p:blipFill>
        <p:spPr>
          <a:xfrm>
            <a:off x="-1" y="1676400"/>
            <a:ext cx="3785287" cy="5181600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429000" y="1828800"/>
            <a:ext cx="5334000" cy="44196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Competitiveness requires flexibility in all three phases of the employment relationship: 1) providing talent to do the work; 2) managing the continued employment relationship; and 3) terminating the relationship</a:t>
            </a:r>
          </a:p>
          <a:p>
            <a:pPr lvl="0"/>
            <a:r>
              <a:rPr lang="en-US" sz="2400" dirty="0" smtClean="0"/>
              <a:t>Globalization and impact of technology accelerate the cycles of destructing and reinventing business: labor must keep pace with these trends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3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600200"/>
            <a:ext cx="6934200" cy="520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572000" y="152400"/>
            <a:ext cx="4419600" cy="6553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ltGray">
          <a:xfrm>
            <a:off x="0" y="4070348"/>
            <a:ext cx="4572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Johan Lubbe</a:t>
            </a:r>
            <a:br>
              <a:rPr lang="en-US" sz="2800" b="1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Shareholder </a:t>
            </a:r>
            <a:b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Littler Mendelson, P.C.</a:t>
            </a:r>
            <a:b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New York, NY</a:t>
            </a:r>
            <a:r>
              <a:rPr lang="en-US" sz="28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Tel: </a:t>
            </a:r>
            <a:r>
              <a:rPr lang="en-US" sz="2000" dirty="0" smtClean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+1.212.471.4490</a:t>
            </a:r>
            <a: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JLubbe@littler.com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572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i="1" dirty="0">
                <a:solidFill>
                  <a:srgbClr val="23467F"/>
                </a:solidFill>
                <a:latin typeface="Calibri" pitchFamily="34" charset="0"/>
                <a:cs typeface="Calibri" pitchFamily="34" charset="0"/>
              </a:rPr>
              <a:t>Presented by:</a:t>
            </a:r>
          </a:p>
        </p:txBody>
      </p:sp>
      <p:pic>
        <p:nvPicPr>
          <p:cNvPr id="1026" name="Picture 2" descr="M:\Attorney Photos\For Web - 143x143 - JPG\Lubbe_Johan_DSC_0314_061011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447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0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917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united states and competitiveness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00987"/>
            <a:ext cx="6096000" cy="3700272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2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/>
            <a:r>
              <a:rPr lang="en-US" dirty="0" smtClean="0">
                <a:solidFill>
                  <a:schemeClr val="bg1"/>
                </a:solidFill>
              </a:rPr>
              <a:t>Overview of US Issues Covered Today: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6600" y="1905000"/>
            <a:ext cx="5638800" cy="423594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Flexible </a:t>
            </a:r>
            <a:r>
              <a:rPr lang="en-US" sz="3000" dirty="0">
                <a:solidFill>
                  <a:schemeClr val="tx1"/>
                </a:solidFill>
              </a:rPr>
              <a:t>workplace laws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Atypical </a:t>
            </a:r>
            <a:r>
              <a:rPr lang="en-US" sz="3000" dirty="0">
                <a:solidFill>
                  <a:schemeClr val="tx1"/>
                </a:solidFill>
              </a:rPr>
              <a:t>work arrangements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Labor </a:t>
            </a:r>
            <a:r>
              <a:rPr lang="en-US" sz="3000" dirty="0">
                <a:solidFill>
                  <a:schemeClr val="tx1"/>
                </a:solidFill>
              </a:rPr>
              <a:t>union density and collective bargaining levels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Right-to-work </a:t>
            </a:r>
            <a:r>
              <a:rPr lang="en-US" sz="3000" dirty="0">
                <a:solidFill>
                  <a:schemeClr val="tx1"/>
                </a:solidFill>
              </a:rPr>
              <a:t>state </a:t>
            </a:r>
            <a:r>
              <a:rPr lang="en-US" sz="3000" dirty="0" smtClean="0">
                <a:solidFill>
                  <a:schemeClr val="tx1"/>
                </a:solidFill>
              </a:rPr>
              <a:t>laws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000" b="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50" name="Picture 2" descr="C:\Users\jjames\AppData\Local\Microsoft\Windows\Temporary Internet Files\Content.IE5\VHG8BO46\MP90044248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6" r="14557"/>
          <a:stretch/>
        </p:blipFill>
        <p:spPr bwMode="auto">
          <a:xfrm>
            <a:off x="0" y="1600200"/>
            <a:ext cx="310055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199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9063"/>
            <a:r>
              <a:rPr lang="en-US" dirty="0" smtClean="0"/>
              <a:t>Flexible Labor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500" y="1905000"/>
            <a:ext cx="6438900" cy="4235944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United States also has among the most flexible labor laws in the world.  The easier it is to fire someone in a dying industry, the easier it is to hire someone in a rising industry that no one knew would exist five years earlier.  This is a great </a:t>
            </a:r>
            <a:r>
              <a:rPr lang="en-US" sz="2400" dirty="0" smtClean="0">
                <a:solidFill>
                  <a:schemeClr val="tx1"/>
                </a:solidFill>
              </a:rPr>
              <a:t>asset, …Flexibility </a:t>
            </a:r>
            <a:r>
              <a:rPr lang="en-US" sz="2400" dirty="0">
                <a:solidFill>
                  <a:schemeClr val="tx1"/>
                </a:solidFill>
              </a:rPr>
              <a:t>to quickly deploy labor and capital where the greatest opportunity exists, and the ability to quickly redeploy it if the earlier deployment is no longer profitable, is essential in a flattening world.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000" b="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2095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51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Layoffs Taboo, Japan Workers Are Sent to the Boredom Room (August 17, 2013)</a:t>
            </a:r>
          </a:p>
          <a:p>
            <a:pPr marL="0" indent="0">
              <a:buNone/>
            </a:pPr>
            <a:r>
              <a:rPr lang="en-US" dirty="0" smtClean="0"/>
              <a:t>“Labor practices in Japan contract sharply with those in the United States where companies are quick to lay off workers when demand slows or a product becomes obsolete. It is cruel to the worker, </a:t>
            </a:r>
            <a:r>
              <a:rPr lang="en-US" dirty="0" smtClean="0">
                <a:solidFill>
                  <a:srgbClr val="C00000"/>
                </a:solidFill>
              </a:rPr>
              <a:t>but it usually gives the overall economy agility</a:t>
            </a:r>
            <a:r>
              <a:rPr lang="en-US" dirty="0" smtClean="0"/>
              <a:t>…”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9063"/>
            <a:r>
              <a:rPr lang="en-US" dirty="0" smtClean="0"/>
              <a:t>Flexibility - US v. Japan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05000"/>
            <a:ext cx="71627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51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 Basic Facts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Population: 317m</a:t>
            </a:r>
          </a:p>
          <a:p>
            <a:r>
              <a:rPr lang="en-US" dirty="0" smtClean="0"/>
              <a:t>Workforce: 155m</a:t>
            </a:r>
          </a:p>
          <a:p>
            <a:r>
              <a:rPr lang="en-US" dirty="0" smtClean="0"/>
              <a:t>Unemployment rate: 7.9%</a:t>
            </a:r>
          </a:p>
          <a:p>
            <a:r>
              <a:rPr lang="en-US" dirty="0" smtClean="0"/>
              <a:t>Inflation: 2.1</a:t>
            </a:r>
          </a:p>
          <a:p>
            <a:r>
              <a:rPr lang="en-US" dirty="0" smtClean="0"/>
              <a:t>Population growth rate: 0.9%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9495" y="1600200"/>
            <a:ext cx="389601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Global Employer Institute | November 7−9,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1A2A-547C-D846-AD0D-2B43521A32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15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"/>
          <a:stretch/>
        </p:blipFill>
        <p:spPr>
          <a:xfrm>
            <a:off x="0" y="2133600"/>
            <a:ext cx="2900934" cy="4572000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Hiring is Easy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438400" y="1722437"/>
            <a:ext cx="62484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Absence of government interference &amp; very few regulations</a:t>
            </a:r>
          </a:p>
          <a:p>
            <a:pPr lvl="0"/>
            <a:r>
              <a:rPr lang="en-US" sz="2000" dirty="0" smtClean="0"/>
              <a:t>Employment at-will in 49/50 states (except </a:t>
            </a:r>
            <a:r>
              <a:rPr lang="en-US" sz="2000" dirty="0"/>
              <a:t>M</a:t>
            </a:r>
            <a:r>
              <a:rPr lang="en-US" sz="2000" dirty="0" smtClean="0"/>
              <a:t>ontana)</a:t>
            </a:r>
          </a:p>
          <a:p>
            <a:pPr lvl="0"/>
            <a:r>
              <a:rPr lang="en-US" sz="2000" dirty="0" smtClean="0"/>
              <a:t>If any documents, simple &amp; basic</a:t>
            </a:r>
            <a:endParaRPr lang="en-US" sz="1800" dirty="0" smtClean="0"/>
          </a:p>
          <a:p>
            <a:pPr lvl="1"/>
            <a:r>
              <a:rPr lang="en-US" sz="1800" dirty="0" smtClean="0"/>
              <a:t>Few states – NY &amp; CA -- require written notice of certain terms</a:t>
            </a:r>
          </a:p>
          <a:p>
            <a:pPr lvl="0"/>
            <a:r>
              <a:rPr lang="en-US" sz="2000" dirty="0"/>
              <a:t>P</a:t>
            </a:r>
            <a:r>
              <a:rPr lang="en-US" sz="2000" dirty="0" smtClean="0"/>
              <a:t>ay &amp; benefits:</a:t>
            </a:r>
          </a:p>
          <a:p>
            <a:pPr lvl="1"/>
            <a:r>
              <a:rPr lang="en-US" sz="1800" dirty="0" smtClean="0"/>
              <a:t>Federal minimum wage: $7.25 (since July 2009) California $8.00</a:t>
            </a:r>
          </a:p>
          <a:p>
            <a:pPr lvl="1"/>
            <a:r>
              <a:rPr lang="en-US" sz="1800" dirty="0" smtClean="0"/>
              <a:t>Health insurance: effective 1/1/2014, if 50 or more employees, must provide health insurance (Affordable Care Act)</a:t>
            </a:r>
          </a:p>
          <a:p>
            <a:pPr lvl="0"/>
            <a:r>
              <a:rPr lang="en-US" sz="2000" dirty="0" smtClean="0"/>
              <a:t>Authorization to work in U.S.:  I-9 Form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820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132" y="2209800"/>
            <a:ext cx="40068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075"/>
            <a:ext cx="1938337" cy="31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Atypical Work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Consulting/independent contractors</a:t>
            </a:r>
          </a:p>
          <a:p>
            <a:pPr lvl="1"/>
            <a:r>
              <a:rPr lang="en-US" dirty="0" smtClean="0"/>
              <a:t>Even of “core activities” (cf Brazil)</a:t>
            </a:r>
          </a:p>
          <a:p>
            <a:r>
              <a:rPr lang="en-US" dirty="0" smtClean="0"/>
              <a:t>Unlimited use of temporary &amp; staffing agency employees</a:t>
            </a:r>
          </a:p>
          <a:p>
            <a:pPr lvl="1"/>
            <a:r>
              <a:rPr lang="en-US" dirty="0" smtClean="0"/>
              <a:t>Risk of  being “joint employer”</a:t>
            </a:r>
          </a:p>
          <a:p>
            <a:r>
              <a:rPr lang="en-US" dirty="0" smtClean="0"/>
              <a:t>Agile workforce (remote working)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6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Labor Relations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810000" y="1722437"/>
            <a:ext cx="48768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Union recognition via secret ballot elections</a:t>
            </a:r>
          </a:p>
          <a:p>
            <a:pPr lvl="0"/>
            <a:r>
              <a:rPr lang="en-US" dirty="0" smtClean="0"/>
              <a:t>Declining union density</a:t>
            </a:r>
          </a:p>
          <a:p>
            <a:pPr lvl="0"/>
            <a:r>
              <a:rPr lang="en-US" dirty="0" smtClean="0"/>
              <a:t>While a union federation  -- AFL-CIO – no national or industry-wide bargaining</a:t>
            </a:r>
          </a:p>
          <a:p>
            <a:pPr lvl="0"/>
            <a:r>
              <a:rPr lang="en-US" dirty="0" smtClean="0"/>
              <a:t>No national/national impact strike (except ports &amp; UPS). But, increased “internationalization” of local dispute via union corporate campaigns</a:t>
            </a:r>
          </a:p>
          <a:p>
            <a:pPr lvl="0"/>
            <a:r>
              <a:rPr lang="en-US" dirty="0" smtClean="0"/>
              <a:t>Reasonable understanding of certain economic challenges and showing flexibility at bargaining table</a:t>
            </a:r>
          </a:p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828800"/>
            <a:ext cx="2895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27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7403</TotalTime>
  <Words>912</Words>
  <Application>Microsoft Office PowerPoint</Application>
  <PresentationFormat>Apresentação na tela (4:3)</PresentationFormat>
  <Paragraphs>108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Labour and Competitiveness in Brazil and the World </vt:lpstr>
      <vt:lpstr>The united states and competitiveness</vt:lpstr>
      <vt:lpstr>Overview of US Issues Covered Today:</vt:lpstr>
      <vt:lpstr>Flexible Labor Laws</vt:lpstr>
      <vt:lpstr>Flexibility - US v. Japan</vt:lpstr>
      <vt:lpstr>US Basic Facts</vt:lpstr>
      <vt:lpstr> Hiring is Easy</vt:lpstr>
      <vt:lpstr>Atypical Work Arrangements</vt:lpstr>
      <vt:lpstr>American Labor Relations </vt:lpstr>
      <vt:lpstr>Declining Union Density in the US</vt:lpstr>
      <vt:lpstr> Flexible Plant Level Collective Bargaining</vt:lpstr>
      <vt:lpstr>“Right to Work” Laws</vt:lpstr>
      <vt:lpstr>Competitiveness &amp; “Right to Work” States   </vt:lpstr>
      <vt:lpstr>Conclusions</vt:lpstr>
      <vt:lpstr>Questions?</vt:lpstr>
      <vt:lpstr>Slide 16</vt:lpstr>
    </vt:vector>
  </TitlesOfParts>
  <Company>Littler Mendelson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CPendleton</dc:creator>
  <cp:lastModifiedBy>acarvalho</cp:lastModifiedBy>
  <cp:revision>285</cp:revision>
  <cp:lastPrinted>2013-06-11T15:48:51Z</cp:lastPrinted>
  <dcterms:created xsi:type="dcterms:W3CDTF">2010-10-19T17:03:44Z</dcterms:created>
  <dcterms:modified xsi:type="dcterms:W3CDTF">2013-08-22T12:38:24Z</dcterms:modified>
</cp:coreProperties>
</file>