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79" r:id="rId5"/>
    <p:sldId id="262" r:id="rId6"/>
    <p:sldId id="261" r:id="rId7"/>
    <p:sldId id="280" r:id="rId8"/>
    <p:sldId id="263" r:id="rId9"/>
    <p:sldId id="264" r:id="rId10"/>
    <p:sldId id="265" r:id="rId11"/>
    <p:sldId id="266" r:id="rId12"/>
    <p:sldId id="282" r:id="rId13"/>
    <p:sldId id="289" r:id="rId14"/>
    <p:sldId id="286" r:id="rId15"/>
    <p:sldId id="287" r:id="rId16"/>
    <p:sldId id="288" r:id="rId17"/>
    <p:sldId id="292" r:id="rId18"/>
    <p:sldId id="293" r:id="rId19"/>
    <p:sldId id="294" r:id="rId20"/>
    <p:sldId id="295" r:id="rId21"/>
    <p:sldId id="281" r:id="rId22"/>
    <p:sldId id="276" r:id="rId23"/>
    <p:sldId id="283" r:id="rId24"/>
    <p:sldId id="284" r:id="rId25"/>
    <p:sldId id="285" r:id="rId26"/>
    <p:sldId id="290" r:id="rId27"/>
    <p:sldId id="277" r:id="rId28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4A3"/>
    <a:srgbClr val="1780B5"/>
    <a:srgbClr val="177FB3"/>
    <a:srgbClr val="1877B2"/>
    <a:srgbClr val="1B77AF"/>
    <a:srgbClr val="0B72BF"/>
    <a:srgbClr val="0A7BC0"/>
    <a:srgbClr val="0E6BBC"/>
    <a:srgbClr val="006BBC"/>
    <a:srgbClr val="007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ftex\Documents\CONSULTAS%202015\DADOS%20DO%20OBSERVAT&#211;RIO\DADOS%20TIC%20E%20IBSS_ATUALIZA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ftex\Documents\CONSULTAS%202015\DADOS%20DO%20OBSERVAT&#211;RIO\DADOS%20TIC%20E%20IBSS_ATUALIZA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30943309505664"/>
          <c:y val="5.0925925925925923E-2"/>
          <c:w val="0.54896815317440162"/>
          <c:h val="0.826852968199541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'IBSS_20+'!$I$116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'IBSS_20+'!$J$116</c:f>
              <c:numCache>
                <c:formatCode>0.0%</c:formatCode>
                <c:ptCount val="1"/>
                <c:pt idx="0">
                  <c:v>3.6148537627341437E-2</c:v>
                </c:pt>
              </c:numCache>
            </c:numRef>
          </c:val>
        </c:ser>
        <c:ser>
          <c:idx val="1"/>
          <c:order val="1"/>
          <c:tx>
            <c:strRef>
              <c:f>'IBSS_20+'!$I$117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'IBSS_20+'!$J$117</c:f>
              <c:numCache>
                <c:formatCode>0.0%</c:formatCode>
                <c:ptCount val="1"/>
                <c:pt idx="0">
                  <c:v>3.5104113405151897E-2</c:v>
                </c:pt>
              </c:numCache>
            </c:numRef>
          </c:val>
        </c:ser>
        <c:ser>
          <c:idx val="2"/>
          <c:order val="2"/>
          <c:tx>
            <c:strRef>
              <c:f>'IBSS_20+'!$I$118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'IBSS_20+'!$J$118</c:f>
              <c:numCache>
                <c:formatCode>0.0%</c:formatCode>
                <c:ptCount val="1"/>
                <c:pt idx="0">
                  <c:v>3.7465369499387925E-2</c:v>
                </c:pt>
              </c:numCache>
            </c:numRef>
          </c:val>
        </c:ser>
        <c:ser>
          <c:idx val="3"/>
          <c:order val="3"/>
          <c:tx>
            <c:strRef>
              <c:f>'IBSS_20+'!$I$119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'IBSS_20+'!$J$119</c:f>
              <c:numCache>
                <c:formatCode>0.0%</c:formatCode>
                <c:ptCount val="1"/>
                <c:pt idx="0">
                  <c:v>3.6074621288338271E-2</c:v>
                </c:pt>
              </c:numCache>
            </c:numRef>
          </c:val>
        </c:ser>
        <c:ser>
          <c:idx val="4"/>
          <c:order val="4"/>
          <c:tx>
            <c:strRef>
              <c:f>'IBSS_20+'!$I$120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'IBSS_20+'!$J$120</c:f>
              <c:numCache>
                <c:formatCode>0.0%</c:formatCode>
                <c:ptCount val="1"/>
                <c:pt idx="0">
                  <c:v>3.77289027666044E-2</c:v>
                </c:pt>
              </c:numCache>
            </c:numRef>
          </c:val>
        </c:ser>
        <c:ser>
          <c:idx val="5"/>
          <c:order val="5"/>
          <c:tx>
            <c:strRef>
              <c:f>'IBSS_20+'!$I$121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'IBSS_20+'!$J$121</c:f>
              <c:numCache>
                <c:formatCode>0.0%</c:formatCode>
                <c:ptCount val="1"/>
                <c:pt idx="0">
                  <c:v>4.2925606632329853E-2</c:v>
                </c:pt>
              </c:numCache>
            </c:numRef>
          </c:val>
        </c:ser>
        <c:ser>
          <c:idx val="6"/>
          <c:order val="6"/>
          <c:tx>
            <c:strRef>
              <c:f>'IBSS_20+'!$I$122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'IBSS_20+'!$J$122</c:f>
              <c:numCache>
                <c:formatCode>0.0%</c:formatCode>
                <c:ptCount val="1"/>
                <c:pt idx="0">
                  <c:v>4.4726816717931134E-2</c:v>
                </c:pt>
              </c:numCache>
            </c:numRef>
          </c:val>
        </c:ser>
        <c:ser>
          <c:idx val="7"/>
          <c:order val="7"/>
          <c:tx>
            <c:strRef>
              <c:f>'IBSS_20+'!$I$123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'IBSS_20+'!$J$123</c:f>
              <c:numCache>
                <c:formatCode>0.0%</c:formatCode>
                <c:ptCount val="1"/>
                <c:pt idx="0">
                  <c:v>4.6685070673525085E-2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0793992"/>
        <c:axId val="131390568"/>
      </c:barChart>
      <c:catAx>
        <c:axId val="180793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390568"/>
        <c:crosses val="autoZero"/>
        <c:auto val="1"/>
        <c:lblAlgn val="ctr"/>
        <c:lblOffset val="100"/>
        <c:noMultiLvlLbl val="0"/>
      </c:catAx>
      <c:valAx>
        <c:axId val="1313905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793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447980424161107E-4"/>
          <c:y val="8.3911613097235785E-2"/>
          <c:w val="0.26220902924412132"/>
          <c:h val="0.77105892890298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05998908447336"/>
          <c:y val="5.382629111733743E-2"/>
          <c:w val="0.73577356253704806"/>
          <c:h val="0.814338803275068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'IBSS_20+'!$H$5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'IBSS_20+'!$I$5</c:f>
              <c:numCache>
                <c:formatCode>0.0%</c:formatCode>
                <c:ptCount val="1"/>
                <c:pt idx="0">
                  <c:v>0.80344724977841053</c:v>
                </c:pt>
              </c:numCache>
            </c:numRef>
          </c:val>
        </c:ser>
        <c:ser>
          <c:idx val="1"/>
          <c:order val="1"/>
          <c:tx>
            <c:strRef>
              <c:f>'IBSS_20+'!$H$6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'IBSS_20+'!$I$6</c:f>
              <c:numCache>
                <c:formatCode>0.0%</c:formatCode>
                <c:ptCount val="1"/>
                <c:pt idx="0">
                  <c:v>0.8302281940158488</c:v>
                </c:pt>
              </c:numCache>
            </c:numRef>
          </c:val>
        </c:ser>
        <c:ser>
          <c:idx val="2"/>
          <c:order val="2"/>
          <c:tx>
            <c:strRef>
              <c:f>'IBSS_20+'!$H$7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'IBSS_20+'!$I$7</c:f>
              <c:numCache>
                <c:formatCode>0.0%</c:formatCode>
                <c:ptCount val="1"/>
                <c:pt idx="0">
                  <c:v>0.7886401437281243</c:v>
                </c:pt>
              </c:numCache>
            </c:numRef>
          </c:val>
        </c:ser>
        <c:ser>
          <c:idx val="3"/>
          <c:order val="3"/>
          <c:tx>
            <c:strRef>
              <c:f>'IBSS_20+'!$H$8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'IBSS_20+'!$I$8</c:f>
              <c:numCache>
                <c:formatCode>0.0%</c:formatCode>
                <c:ptCount val="1"/>
                <c:pt idx="0">
                  <c:v>0.77710674791121626</c:v>
                </c:pt>
              </c:numCache>
            </c:numRef>
          </c:val>
        </c:ser>
        <c:ser>
          <c:idx val="4"/>
          <c:order val="4"/>
          <c:tx>
            <c:strRef>
              <c:f>'IBSS_20+'!$H$9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'IBSS_20+'!$I$9</c:f>
              <c:numCache>
                <c:formatCode>0.0%</c:formatCode>
                <c:ptCount val="1"/>
                <c:pt idx="0">
                  <c:v>0.7670366909766676</c:v>
                </c:pt>
              </c:numCache>
            </c:numRef>
          </c:val>
        </c:ser>
        <c:ser>
          <c:idx val="5"/>
          <c:order val="5"/>
          <c:tx>
            <c:strRef>
              <c:f>'IBSS_20+'!$H$10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'IBSS_20+'!$I$10</c:f>
              <c:numCache>
                <c:formatCode>0.0%</c:formatCode>
                <c:ptCount val="1"/>
                <c:pt idx="0">
                  <c:v>0.77593034951567896</c:v>
                </c:pt>
              </c:numCache>
            </c:numRef>
          </c:val>
        </c:ser>
        <c:ser>
          <c:idx val="6"/>
          <c:order val="6"/>
          <c:tx>
            <c:strRef>
              <c:f>'IBSS_20+'!$H$11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'IBSS_20+'!$I$11</c:f>
              <c:numCache>
                <c:formatCode>0.0%</c:formatCode>
                <c:ptCount val="1"/>
                <c:pt idx="0">
                  <c:v>0.77686912971981614</c:v>
                </c:pt>
              </c:numCache>
            </c:numRef>
          </c:val>
        </c:ser>
        <c:ser>
          <c:idx val="7"/>
          <c:order val="7"/>
          <c:tx>
            <c:strRef>
              <c:f>'IBSS_20+'!$H$12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'IBSS_20+'!$I$12</c:f>
              <c:numCache>
                <c:formatCode>0.0%</c:formatCode>
                <c:ptCount val="1"/>
                <c:pt idx="0">
                  <c:v>0.7809108486875479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2633824"/>
        <c:axId val="182709672"/>
      </c:barChart>
      <c:catAx>
        <c:axId val="182633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2709672"/>
        <c:crosses val="autoZero"/>
        <c:auto val="1"/>
        <c:lblAlgn val="ctr"/>
        <c:lblOffset val="100"/>
        <c:noMultiLvlLbl val="0"/>
      </c:catAx>
      <c:valAx>
        <c:axId val="1827096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63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8770120460378863E-2"/>
          <c:w val="0.20643553477124532"/>
          <c:h val="0.7274727540445858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2A06C-410F-4728-B382-58F4A22A8B6A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7F921-B665-447B-8B55-CC03F9034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36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361AE-285A-4F94-AB2A-F458724F5F9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49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361AE-285A-4F94-AB2A-F458724F5F9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65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A71F-1621-4734-AC60-148E989DCA08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BF19-D738-4183-BFD6-06D12A28D0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A71F-1621-4734-AC60-148E989DCA08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BF19-D738-4183-BFD6-06D12A28D0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A71F-1621-4734-AC60-148E989DCA08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BF19-D738-4183-BFD6-06D12A28D0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518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la azul-rede">
    <p:bg>
      <p:bgPr>
        <a:solidFill>
          <a:srgbClr val="0059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2"/>
            <a:ext cx="5135526" cy="517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52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-internacionaliz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0"/>
            <a:ext cx="3257551" cy="5143500"/>
          </a:xfrm>
          <a:custGeom>
            <a:avLst/>
            <a:gdLst>
              <a:gd name="connsiteX0" fmla="*/ 0 w 3939540"/>
              <a:gd name="connsiteY0" fmla="*/ 0 h 5425440"/>
              <a:gd name="connsiteX1" fmla="*/ 3939540 w 3939540"/>
              <a:gd name="connsiteY1" fmla="*/ 0 h 5425440"/>
              <a:gd name="connsiteX2" fmla="*/ 3939540 w 3939540"/>
              <a:gd name="connsiteY2" fmla="*/ 5425440 h 5425440"/>
              <a:gd name="connsiteX3" fmla="*/ 0 w 3939540"/>
              <a:gd name="connsiteY3" fmla="*/ 5425440 h 5425440"/>
              <a:gd name="connsiteX4" fmla="*/ 0 w 3939540"/>
              <a:gd name="connsiteY4" fmla="*/ 0 h 5425440"/>
              <a:gd name="connsiteX0" fmla="*/ 0 w 3939540"/>
              <a:gd name="connsiteY0" fmla="*/ 15240 h 5440680"/>
              <a:gd name="connsiteX1" fmla="*/ 3939540 w 3939540"/>
              <a:gd name="connsiteY1" fmla="*/ 15240 h 5440680"/>
              <a:gd name="connsiteX2" fmla="*/ 3931920 w 3939540"/>
              <a:gd name="connsiteY2" fmla="*/ 0 h 5440680"/>
              <a:gd name="connsiteX3" fmla="*/ 0 w 3939540"/>
              <a:gd name="connsiteY3" fmla="*/ 5440680 h 5440680"/>
              <a:gd name="connsiteX4" fmla="*/ 0 w 3939540"/>
              <a:gd name="connsiteY4" fmla="*/ 15240 h 5440680"/>
              <a:gd name="connsiteX0" fmla="*/ 0 w 3939540"/>
              <a:gd name="connsiteY0" fmla="*/ 0 h 5494020"/>
              <a:gd name="connsiteX1" fmla="*/ 3939540 w 3939540"/>
              <a:gd name="connsiteY1" fmla="*/ 0 h 5494020"/>
              <a:gd name="connsiteX2" fmla="*/ 723900 w 3939540"/>
              <a:gd name="connsiteY2" fmla="*/ 5494020 h 5494020"/>
              <a:gd name="connsiteX3" fmla="*/ 0 w 3939540"/>
              <a:gd name="connsiteY3" fmla="*/ 5425440 h 5494020"/>
              <a:gd name="connsiteX4" fmla="*/ 0 w 3939540"/>
              <a:gd name="connsiteY4" fmla="*/ 0 h 5494020"/>
              <a:gd name="connsiteX0" fmla="*/ 0 w 3939540"/>
              <a:gd name="connsiteY0" fmla="*/ 0 h 5425440"/>
              <a:gd name="connsiteX1" fmla="*/ 3939540 w 3939540"/>
              <a:gd name="connsiteY1" fmla="*/ 0 h 5425440"/>
              <a:gd name="connsiteX2" fmla="*/ 754380 w 3939540"/>
              <a:gd name="connsiteY2" fmla="*/ 5425440 h 5425440"/>
              <a:gd name="connsiteX3" fmla="*/ 0 w 3939540"/>
              <a:gd name="connsiteY3" fmla="*/ 5425440 h 5425440"/>
              <a:gd name="connsiteX4" fmla="*/ 0 w 3939540"/>
              <a:gd name="connsiteY4" fmla="*/ 0 h 54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9540" h="5425440">
                <a:moveTo>
                  <a:pt x="0" y="0"/>
                </a:moveTo>
                <a:lnTo>
                  <a:pt x="3939540" y="0"/>
                </a:lnTo>
                <a:lnTo>
                  <a:pt x="754380" y="5425440"/>
                </a:lnTo>
                <a:lnTo>
                  <a:pt x="0" y="5425440"/>
                </a:lnTo>
                <a:lnTo>
                  <a:pt x="0" y="0"/>
                </a:lnTo>
                <a:close/>
              </a:path>
            </a:pathLst>
          </a:cu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1952629" y="0"/>
            <a:ext cx="7191375" cy="5143500"/>
          </a:xfrm>
          <a:custGeom>
            <a:avLst/>
            <a:gdLst>
              <a:gd name="connsiteX0" fmla="*/ 0 w 3977640"/>
              <a:gd name="connsiteY0" fmla="*/ 0 h 5425440"/>
              <a:gd name="connsiteX1" fmla="*/ 3977640 w 3977640"/>
              <a:gd name="connsiteY1" fmla="*/ 0 h 5425440"/>
              <a:gd name="connsiteX2" fmla="*/ 3977640 w 3977640"/>
              <a:gd name="connsiteY2" fmla="*/ 5425440 h 5425440"/>
              <a:gd name="connsiteX3" fmla="*/ 0 w 3977640"/>
              <a:gd name="connsiteY3" fmla="*/ 5425440 h 5425440"/>
              <a:gd name="connsiteX4" fmla="*/ 0 w 3977640"/>
              <a:gd name="connsiteY4" fmla="*/ 0 h 5425440"/>
              <a:gd name="connsiteX0" fmla="*/ 0 w 4465320"/>
              <a:gd name="connsiteY0" fmla="*/ 0 h 5425440"/>
              <a:gd name="connsiteX1" fmla="*/ 4465320 w 4465320"/>
              <a:gd name="connsiteY1" fmla="*/ 0 h 5425440"/>
              <a:gd name="connsiteX2" fmla="*/ 4465320 w 4465320"/>
              <a:gd name="connsiteY2" fmla="*/ 5425440 h 5425440"/>
              <a:gd name="connsiteX3" fmla="*/ 487680 w 4465320"/>
              <a:gd name="connsiteY3" fmla="*/ 5425440 h 5425440"/>
              <a:gd name="connsiteX4" fmla="*/ 0 w 4465320"/>
              <a:gd name="connsiteY4" fmla="*/ 0 h 54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320" h="5425440">
                <a:moveTo>
                  <a:pt x="0" y="0"/>
                </a:moveTo>
                <a:lnTo>
                  <a:pt x="4465320" y="0"/>
                </a:lnTo>
                <a:lnTo>
                  <a:pt x="4465320" y="5425440"/>
                </a:lnTo>
                <a:lnTo>
                  <a:pt x="487680" y="5425440"/>
                </a:lnTo>
                <a:lnTo>
                  <a:pt x="0" y="0"/>
                </a:lnTo>
                <a:close/>
              </a:path>
            </a:pathLst>
          </a:custGeom>
          <a:solidFill>
            <a:srgbClr val="2F7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47" y="4257677"/>
            <a:ext cx="1811368" cy="55892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44" y="1188018"/>
            <a:ext cx="2519174" cy="2767468"/>
          </a:xfrm>
          <a:prstGeom prst="rect">
            <a:avLst/>
          </a:prstGeom>
        </p:spPr>
      </p:pic>
      <p:sp>
        <p:nvSpPr>
          <p:cNvPr id="13" name="CaixaDeTexto 12"/>
          <p:cNvSpPr txBox="1"/>
          <p:nvPr userDrawn="1"/>
        </p:nvSpPr>
        <p:spPr>
          <a:xfrm>
            <a:off x="3886200" y="171450"/>
            <a:ext cx="4972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0" dirty="0" smtClean="0">
                <a:solidFill>
                  <a:schemeClr val="bg1"/>
                </a:solidFill>
                <a:latin typeface="+mj-lt"/>
              </a:rPr>
              <a:t>Incentivo e apoio a internacionalização de empresas</a:t>
            </a:r>
          </a:p>
        </p:txBody>
      </p:sp>
    </p:spTree>
    <p:extLst>
      <p:ext uri="{BB962C8B-B14F-4D97-AF65-F5344CB8AC3E}">
        <p14:creationId xmlns:p14="http://schemas.microsoft.com/office/powerpoint/2010/main" val="1743292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ulo-internacionaliza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exto 11"/>
          <p:cNvSpPr>
            <a:spLocks noGrp="1"/>
          </p:cNvSpPr>
          <p:nvPr>
            <p:ph type="body" sz="quarter" idx="12"/>
          </p:nvPr>
        </p:nvSpPr>
        <p:spPr>
          <a:xfrm>
            <a:off x="673100" y="856060"/>
            <a:ext cx="3098801" cy="305048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</a:t>
            </a:r>
            <a:endParaRPr lang="pt-BR" dirty="0"/>
          </a:p>
        </p:txBody>
      </p:sp>
      <p:sp>
        <p:nvSpPr>
          <p:cNvPr id="2" name="Retângulo 2"/>
          <p:cNvSpPr/>
          <p:nvPr userDrawn="1"/>
        </p:nvSpPr>
        <p:spPr>
          <a:xfrm>
            <a:off x="0" y="2"/>
            <a:ext cx="4223442" cy="855553"/>
          </a:xfrm>
          <a:custGeom>
            <a:avLst/>
            <a:gdLst>
              <a:gd name="connsiteX0" fmla="*/ 0 w 5341545"/>
              <a:gd name="connsiteY0" fmla="*/ 0 h 1122630"/>
              <a:gd name="connsiteX1" fmla="*/ 5341545 w 5341545"/>
              <a:gd name="connsiteY1" fmla="*/ 0 h 1122630"/>
              <a:gd name="connsiteX2" fmla="*/ 5341545 w 5341545"/>
              <a:gd name="connsiteY2" fmla="*/ 1122630 h 1122630"/>
              <a:gd name="connsiteX3" fmla="*/ 0 w 5341545"/>
              <a:gd name="connsiteY3" fmla="*/ 1122630 h 1122630"/>
              <a:gd name="connsiteX4" fmla="*/ 0 w 5341545"/>
              <a:gd name="connsiteY4" fmla="*/ 0 h 1122630"/>
              <a:gd name="connsiteX0" fmla="*/ 0 w 5631256"/>
              <a:gd name="connsiteY0" fmla="*/ 18107 h 1140737"/>
              <a:gd name="connsiteX1" fmla="*/ 5631256 w 5631256"/>
              <a:gd name="connsiteY1" fmla="*/ 0 h 1140737"/>
              <a:gd name="connsiteX2" fmla="*/ 5341545 w 5631256"/>
              <a:gd name="connsiteY2" fmla="*/ 1140737 h 1140737"/>
              <a:gd name="connsiteX3" fmla="*/ 0 w 5631256"/>
              <a:gd name="connsiteY3" fmla="*/ 1140737 h 1140737"/>
              <a:gd name="connsiteX4" fmla="*/ 0 w 5631256"/>
              <a:gd name="connsiteY4" fmla="*/ 18107 h 114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1256" h="1140737">
                <a:moveTo>
                  <a:pt x="0" y="18107"/>
                </a:moveTo>
                <a:lnTo>
                  <a:pt x="5631256" y="0"/>
                </a:lnTo>
                <a:lnTo>
                  <a:pt x="5341545" y="1140737"/>
                </a:lnTo>
                <a:lnTo>
                  <a:pt x="0" y="1140737"/>
                </a:lnTo>
                <a:lnTo>
                  <a:pt x="0" y="18107"/>
                </a:lnTo>
                <a:close/>
              </a:path>
            </a:pathLst>
          </a:custGeom>
          <a:solidFill>
            <a:srgbClr val="2F7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/>
          <p:cNvCxnSpPr>
            <a:stCxn id="2" idx="1"/>
          </p:cNvCxnSpPr>
          <p:nvPr userDrawn="1"/>
        </p:nvCxnSpPr>
        <p:spPr>
          <a:xfrm flipH="1">
            <a:off x="3911097" y="0"/>
            <a:ext cx="312346" cy="1161108"/>
          </a:xfrm>
          <a:prstGeom prst="line">
            <a:avLst/>
          </a:prstGeom>
          <a:ln w="3175">
            <a:solidFill>
              <a:srgbClr val="2F71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 userDrawn="1"/>
        </p:nvCxnSpPr>
        <p:spPr>
          <a:xfrm flipH="1">
            <a:off x="-596" y="855553"/>
            <a:ext cx="4224038" cy="0"/>
          </a:xfrm>
          <a:prstGeom prst="line">
            <a:avLst/>
          </a:prstGeom>
          <a:ln>
            <a:solidFill>
              <a:srgbClr val="2F71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73100" y="186931"/>
            <a:ext cx="3111500" cy="668624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60" y="225276"/>
            <a:ext cx="368663" cy="405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8"/>
          <a:stretch/>
        </p:blipFill>
        <p:spPr>
          <a:xfrm>
            <a:off x="8094945" y="113589"/>
            <a:ext cx="945658" cy="2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50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yout Personaliza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87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ha de Conteúdo 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165" y="917258"/>
            <a:ext cx="7886700" cy="7317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pt-BR" sz="23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5165" y="1777175"/>
            <a:ext cx="7886700" cy="30405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pt-BR" sz="1800" kern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pt-BR" sz="1800" kern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pt-BR" sz="1800" kern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pt-BR" sz="1800" kern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pt-BR" sz="1800" kern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46" y="304557"/>
            <a:ext cx="1964357" cy="4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6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A71F-1621-4734-AC60-148E989DCA08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BF19-D738-4183-BFD6-06D12A28D0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A71F-1621-4734-AC60-148E989DCA08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BF19-D738-4183-BFD6-06D12A28D0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A71F-1621-4734-AC60-148E989DCA08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BF19-D738-4183-BFD6-06D12A28D0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A71F-1621-4734-AC60-148E989DCA08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BF19-D738-4183-BFD6-06D12A28D0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A71F-1621-4734-AC60-148E989DCA08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BF19-D738-4183-BFD6-06D12A28D0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A71F-1621-4734-AC60-148E989DCA08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BF19-D738-4183-BFD6-06D12A28D0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A71F-1621-4734-AC60-148E989DCA08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BF19-D738-4183-BFD6-06D12A28D0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A71F-1621-4734-AC60-148E989DCA08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BF19-D738-4183-BFD6-06D12A28D0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2A71F-1621-4734-AC60-148E989DCA08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3BF19-D738-4183-BFD6-06D12A28D02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5192" y="123478"/>
            <a:ext cx="3442752" cy="66862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Some data</a:t>
            </a:r>
            <a:endParaRPr lang="pt-BR" dirty="0"/>
          </a:p>
          <a:p>
            <a:r>
              <a:rPr lang="en-US" dirty="0"/>
              <a:t>o</a:t>
            </a:r>
            <a:r>
              <a:rPr lang="en-US" dirty="0" smtClean="0"/>
              <a:t>f the Brazilian </a:t>
            </a:r>
            <a:r>
              <a:rPr lang="en-US" dirty="0"/>
              <a:t>IT </a:t>
            </a:r>
            <a:r>
              <a:rPr lang="en-US" dirty="0" smtClean="0"/>
              <a:t>market (*)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7285" y="1059582"/>
            <a:ext cx="831519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Brazilian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IT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market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: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 	US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$ 61 </a:t>
            </a:r>
            <a:r>
              <a:rPr 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billion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,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7th place in the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world’s ranking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	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			Software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and IT Services: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US$ 25,2 </a:t>
            </a:r>
            <a:r>
              <a:rPr 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billion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Represents: 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	46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% of the Latin American IT market (US $ 128 billion) and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			3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% of total world market (US $ 2.09 trillion).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Growth in 2014: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6.7%   (Expected growth in 2015 is around 5%)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Number of smartphones in use in Brazil: 154 million (2014)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Number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of computers installed in Brazil: 69.9 million last year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Internet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connected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users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: 120 </a:t>
            </a:r>
            <a:r>
              <a:rPr 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millions</a:t>
            </a:r>
            <a:endParaRPr lang="pt-B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Projection: 45% of IT investments in Brazil in 2015 will be on tablets, smartphones and computers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.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					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							    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(*)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Source IDC/ABES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6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5108" y="51470"/>
            <a:ext cx="3682876" cy="66862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sz="800" dirty="0"/>
          </a:p>
          <a:p>
            <a:r>
              <a:rPr lang="en-US" sz="8000" b="1" dirty="0"/>
              <a:t>Regional distribution of the Brazilian IT market</a:t>
            </a:r>
            <a:endParaRPr lang="en-US" sz="8000" b="1" dirty="0">
              <a:effectLst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766860"/>
              </p:ext>
            </p:extLst>
          </p:nvPr>
        </p:nvGraphicFramePr>
        <p:xfrm>
          <a:off x="1524000" y="1563638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Region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Percentage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/>
                        <a:t>Southeast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60,67%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South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14,53%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/>
                        <a:t>Midwest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10,9%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/>
                        <a:t>Northeast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10,1%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North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3,7%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0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5108" y="51470"/>
            <a:ext cx="3682876" cy="66862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8000" b="1" dirty="0"/>
              <a:t>Profile of software and IT services companies in Brazil</a:t>
            </a:r>
            <a:endParaRPr lang="en-US" sz="213600" b="1" dirty="0">
              <a:effectLst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17133" y="1131590"/>
            <a:ext cx="375506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2000" dirty="0"/>
              <a:t>L</a:t>
            </a:r>
            <a:r>
              <a:rPr lang="en-US" sz="2000" dirty="0" smtClean="0"/>
              <a:t>ed </a:t>
            </a:r>
            <a:r>
              <a:rPr lang="en-US" sz="2000" dirty="0"/>
              <a:t>by micro and small </a:t>
            </a:r>
            <a:r>
              <a:rPr lang="en-US" sz="2000" dirty="0" smtClean="0"/>
              <a:t>companies</a:t>
            </a:r>
          </a:p>
          <a:p>
            <a:endParaRPr lang="en-US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Micro: </a:t>
            </a:r>
            <a:r>
              <a:rPr lang="pt-BR" sz="2000" dirty="0" smtClean="0"/>
              <a:t>	45,62</a:t>
            </a:r>
            <a:r>
              <a:rPr lang="pt-BR" sz="2000" dirty="0"/>
              <a:t>%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err="1" smtClean="0"/>
              <a:t>Small</a:t>
            </a:r>
            <a:r>
              <a:rPr lang="pt-BR" sz="2000" dirty="0" smtClean="0"/>
              <a:t>: 	49,02</a:t>
            </a:r>
            <a:r>
              <a:rPr lang="pt-BR" sz="2000" dirty="0"/>
              <a:t>%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err="1" smtClean="0"/>
              <a:t>Medium</a:t>
            </a:r>
            <a:r>
              <a:rPr lang="pt-BR" sz="2000" dirty="0" smtClean="0"/>
              <a:t>: 	   4,33</a:t>
            </a:r>
            <a:r>
              <a:rPr lang="pt-BR" sz="2000" dirty="0"/>
              <a:t>%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Big: 	   	   1,03</a:t>
            </a:r>
            <a:r>
              <a:rPr lang="pt-BR" sz="2000" dirty="0"/>
              <a:t>%.</a:t>
            </a:r>
          </a:p>
          <a:p>
            <a:endParaRPr lang="en-US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07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aixaDeTexto 104"/>
          <p:cNvSpPr txBox="1"/>
          <p:nvPr/>
        </p:nvSpPr>
        <p:spPr>
          <a:xfrm>
            <a:off x="6084168" y="4587974"/>
            <a:ext cx="1145995" cy="346249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dirty="0" err="1" smtClean="0"/>
              <a:t>Estimate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7152016" y="4390463"/>
            <a:ext cx="2028496" cy="7083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2358616" y="797886"/>
            <a:ext cx="5303900" cy="701905"/>
            <a:chOff x="2820235" y="1669610"/>
            <a:chExt cx="7071867" cy="935873"/>
          </a:xfrm>
        </p:grpSpPr>
        <p:sp>
          <p:nvSpPr>
            <p:cNvPr id="5" name="Retângulo 4"/>
            <p:cNvSpPr/>
            <p:nvPr/>
          </p:nvSpPr>
          <p:spPr>
            <a:xfrm>
              <a:off x="2921623" y="2408665"/>
              <a:ext cx="6970479" cy="1968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820235" y="1671271"/>
              <a:ext cx="124893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54,8 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103650" y="1669610"/>
              <a:ext cx="124893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62,1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559376" y="1692743"/>
              <a:ext cx="124893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73,3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7074946" y="1703425"/>
              <a:ext cx="124893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77,0 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8510117" y="1675077"/>
              <a:ext cx="124893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81,8 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3189249" y="2200134"/>
              <a:ext cx="289933" cy="3462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4593269" y="2218533"/>
              <a:ext cx="289933" cy="3462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5997289" y="2222436"/>
              <a:ext cx="289933" cy="3462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7577747" y="2222435"/>
              <a:ext cx="289933" cy="3462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8936113" y="2222434"/>
              <a:ext cx="289933" cy="3462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79863" y="914676"/>
            <a:ext cx="2211853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Number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companies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(Thousand)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50414" y="1794010"/>
            <a:ext cx="201481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revenue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(US$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Billion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130828" y="2578347"/>
            <a:ext cx="1993908" cy="8540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Number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employed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people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(Thousand - in Dec. 31)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103862" y="3518046"/>
            <a:ext cx="2213434" cy="8540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Number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salaried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people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(Thousand in Dec. 31/12)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2473736" y="4383277"/>
            <a:ext cx="54046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dirty="0"/>
              <a:t>2007          2009            2011               2013           2014  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7828157" y="4390463"/>
            <a:ext cx="121943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dirty="0"/>
              <a:t>CAGR. 2007-12</a:t>
            </a:r>
          </a:p>
        </p:txBody>
      </p:sp>
      <p:sp>
        <p:nvSpPr>
          <p:cNvPr id="58" name="Rectangle 80"/>
          <p:cNvSpPr>
            <a:spLocks noChangeArrowheads="1"/>
          </p:cNvSpPr>
          <p:nvPr/>
        </p:nvSpPr>
        <p:spPr bwMode="auto">
          <a:xfrm>
            <a:off x="171850" y="4728576"/>
            <a:ext cx="601773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t-B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Source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:  Softex, </a:t>
            </a:r>
            <a:r>
              <a:rPr lang="pt-B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from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PAS/IBGE.</a:t>
            </a:r>
          </a:p>
        </p:txBody>
      </p:sp>
      <p:sp>
        <p:nvSpPr>
          <p:cNvPr id="59" name="Título 1"/>
          <p:cNvSpPr>
            <a:spLocks noGrp="1"/>
          </p:cNvSpPr>
          <p:nvPr>
            <p:ph type="title" idx="4294967295"/>
          </p:nvPr>
        </p:nvSpPr>
        <p:spPr>
          <a:xfrm>
            <a:off x="-108520" y="123478"/>
            <a:ext cx="9144000" cy="3667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200" b="1" dirty="0" err="1" smtClean="0"/>
              <a:t>Brazilian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Industry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of</a:t>
            </a:r>
            <a:r>
              <a:rPr lang="pt-BR" sz="3200" b="1" dirty="0" smtClean="0"/>
              <a:t> Software </a:t>
            </a:r>
            <a:r>
              <a:rPr lang="pt-BR" sz="3200" b="1" dirty="0" err="1" smtClean="0"/>
              <a:t>and</a:t>
            </a:r>
            <a:r>
              <a:rPr lang="pt-BR" sz="3200" b="1" dirty="0" smtClean="0"/>
              <a:t> IT Services (BISS)</a:t>
            </a:r>
            <a:endParaRPr lang="pt-BR" sz="3200" b="1" dirty="0"/>
          </a:p>
        </p:txBody>
      </p:sp>
      <p:grpSp>
        <p:nvGrpSpPr>
          <p:cNvPr id="60" name="Grupo 59"/>
          <p:cNvGrpSpPr/>
          <p:nvPr/>
        </p:nvGrpSpPr>
        <p:grpSpPr>
          <a:xfrm>
            <a:off x="2435465" y="1690754"/>
            <a:ext cx="5227859" cy="722531"/>
            <a:chOff x="2921623" y="2811068"/>
            <a:chExt cx="6970479" cy="963375"/>
          </a:xfrm>
        </p:grpSpPr>
        <p:sp>
          <p:nvSpPr>
            <p:cNvPr id="61" name="Retângulo 60"/>
            <p:cNvSpPr/>
            <p:nvPr/>
          </p:nvSpPr>
          <p:spPr>
            <a:xfrm>
              <a:off x="2921623" y="3577625"/>
              <a:ext cx="6970479" cy="1968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CaixaDeTexto 65"/>
            <p:cNvSpPr txBox="1"/>
            <p:nvPr/>
          </p:nvSpPr>
          <p:spPr>
            <a:xfrm>
              <a:off x="8518899" y="2811068"/>
              <a:ext cx="124893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27,4</a:t>
              </a:r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3189249" y="3369094"/>
              <a:ext cx="289933" cy="34624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" name="Retângulo 67"/>
            <p:cNvSpPr/>
            <p:nvPr/>
          </p:nvSpPr>
          <p:spPr>
            <a:xfrm>
              <a:off x="4593269" y="3387493"/>
              <a:ext cx="289933" cy="34624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5997289" y="3391396"/>
              <a:ext cx="289933" cy="34624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Retângulo 69"/>
            <p:cNvSpPr/>
            <p:nvPr/>
          </p:nvSpPr>
          <p:spPr>
            <a:xfrm>
              <a:off x="7577747" y="3391395"/>
              <a:ext cx="289933" cy="34624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8936113" y="3391394"/>
              <a:ext cx="289933" cy="34624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2216181" y="2636002"/>
            <a:ext cx="5456356" cy="716580"/>
            <a:chOff x="2616961" y="1650043"/>
            <a:chExt cx="7275141" cy="955440"/>
          </a:xfrm>
        </p:grpSpPr>
        <p:sp>
          <p:nvSpPr>
            <p:cNvPr id="73" name="Retângulo 72"/>
            <p:cNvSpPr/>
            <p:nvPr/>
          </p:nvSpPr>
          <p:spPr>
            <a:xfrm>
              <a:off x="2921623" y="2408665"/>
              <a:ext cx="6970479" cy="196818"/>
            </a:xfrm>
            <a:prstGeom prst="rect">
              <a:avLst/>
            </a:prstGeom>
            <a:solidFill>
              <a:srgbClr val="F18E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CaixaDeTexto 73"/>
            <p:cNvSpPr txBox="1"/>
            <p:nvPr/>
          </p:nvSpPr>
          <p:spPr>
            <a:xfrm>
              <a:off x="2616961" y="1669610"/>
              <a:ext cx="150032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379</a:t>
              </a:r>
            </a:p>
          </p:txBody>
        </p:sp>
        <p:sp>
          <p:nvSpPr>
            <p:cNvPr id="75" name="CaixaDeTexto 74"/>
            <p:cNvSpPr txBox="1"/>
            <p:nvPr/>
          </p:nvSpPr>
          <p:spPr>
            <a:xfrm>
              <a:off x="4117285" y="1650043"/>
              <a:ext cx="124893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434 </a:t>
              </a:r>
            </a:p>
          </p:txBody>
        </p:sp>
        <p:sp>
          <p:nvSpPr>
            <p:cNvPr id="76" name="CaixaDeTexto 75"/>
            <p:cNvSpPr txBox="1"/>
            <p:nvPr/>
          </p:nvSpPr>
          <p:spPr>
            <a:xfrm>
              <a:off x="5559376" y="1669610"/>
              <a:ext cx="124893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512 </a:t>
              </a:r>
            </a:p>
          </p:txBody>
        </p:sp>
        <p:sp>
          <p:nvSpPr>
            <p:cNvPr id="77" name="CaixaDeTexto 76"/>
            <p:cNvSpPr txBox="1"/>
            <p:nvPr/>
          </p:nvSpPr>
          <p:spPr>
            <a:xfrm>
              <a:off x="7131986" y="1693126"/>
              <a:ext cx="124893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597 </a:t>
              </a:r>
            </a:p>
          </p:txBody>
        </p:sp>
        <p:sp>
          <p:nvSpPr>
            <p:cNvPr id="78" name="CaixaDeTexto 77"/>
            <p:cNvSpPr txBox="1"/>
            <p:nvPr/>
          </p:nvSpPr>
          <p:spPr>
            <a:xfrm>
              <a:off x="8489051" y="1650043"/>
              <a:ext cx="124893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644 </a:t>
              </a:r>
            </a:p>
          </p:txBody>
        </p:sp>
        <p:sp>
          <p:nvSpPr>
            <p:cNvPr id="79" name="Retângulo 78"/>
            <p:cNvSpPr/>
            <p:nvPr/>
          </p:nvSpPr>
          <p:spPr>
            <a:xfrm>
              <a:off x="3189249" y="2200134"/>
              <a:ext cx="289933" cy="346249"/>
            </a:xfrm>
            <a:prstGeom prst="rect">
              <a:avLst/>
            </a:prstGeom>
            <a:solidFill>
              <a:srgbClr val="F18E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Retângulo 79"/>
            <p:cNvSpPr/>
            <p:nvPr/>
          </p:nvSpPr>
          <p:spPr>
            <a:xfrm>
              <a:off x="4593269" y="2218533"/>
              <a:ext cx="289933" cy="346249"/>
            </a:xfrm>
            <a:prstGeom prst="rect">
              <a:avLst/>
            </a:prstGeom>
            <a:solidFill>
              <a:srgbClr val="F18E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" name="Retângulo 80"/>
            <p:cNvSpPr/>
            <p:nvPr/>
          </p:nvSpPr>
          <p:spPr>
            <a:xfrm>
              <a:off x="5997289" y="2222436"/>
              <a:ext cx="289933" cy="346249"/>
            </a:xfrm>
            <a:prstGeom prst="rect">
              <a:avLst/>
            </a:prstGeom>
            <a:solidFill>
              <a:srgbClr val="F18E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Retângulo 81"/>
            <p:cNvSpPr/>
            <p:nvPr/>
          </p:nvSpPr>
          <p:spPr>
            <a:xfrm>
              <a:off x="7577747" y="2222435"/>
              <a:ext cx="289933" cy="346249"/>
            </a:xfrm>
            <a:prstGeom prst="rect">
              <a:avLst/>
            </a:prstGeom>
            <a:solidFill>
              <a:srgbClr val="F18E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Retângulo 82"/>
            <p:cNvSpPr/>
            <p:nvPr/>
          </p:nvSpPr>
          <p:spPr>
            <a:xfrm>
              <a:off x="8936113" y="2222434"/>
              <a:ext cx="289933" cy="346249"/>
            </a:xfrm>
            <a:prstGeom prst="rect">
              <a:avLst/>
            </a:prstGeom>
            <a:solidFill>
              <a:srgbClr val="F18E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6" name="CaixaDeTexto 95"/>
          <p:cNvSpPr txBox="1"/>
          <p:nvPr/>
        </p:nvSpPr>
        <p:spPr>
          <a:xfrm>
            <a:off x="7927907" y="1051174"/>
            <a:ext cx="102643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dirty="0"/>
              <a:t>5.9%</a:t>
            </a:r>
          </a:p>
        </p:txBody>
      </p:sp>
      <p:sp>
        <p:nvSpPr>
          <p:cNvPr id="97" name="CaixaDeTexto 96"/>
          <p:cNvSpPr txBox="1"/>
          <p:nvPr/>
        </p:nvSpPr>
        <p:spPr>
          <a:xfrm>
            <a:off x="7914795" y="1875670"/>
            <a:ext cx="102643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dirty="0"/>
              <a:t>8.0% </a:t>
            </a:r>
          </a:p>
        </p:txBody>
      </p:sp>
      <p:sp>
        <p:nvSpPr>
          <p:cNvPr id="98" name="CaixaDeTexto 97"/>
          <p:cNvSpPr txBox="1"/>
          <p:nvPr/>
        </p:nvSpPr>
        <p:spPr>
          <a:xfrm>
            <a:off x="7913168" y="2832165"/>
            <a:ext cx="102643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dirty="0"/>
              <a:t>7.9%</a:t>
            </a:r>
          </a:p>
        </p:txBody>
      </p:sp>
      <p:sp>
        <p:nvSpPr>
          <p:cNvPr id="99" name="CaixaDeTexto 98"/>
          <p:cNvSpPr txBox="1"/>
          <p:nvPr/>
        </p:nvSpPr>
        <p:spPr>
          <a:xfrm>
            <a:off x="7924179" y="3698356"/>
            <a:ext cx="102643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dirty="0"/>
              <a:t>9.3% </a:t>
            </a:r>
          </a:p>
        </p:txBody>
      </p:sp>
      <p:cxnSp>
        <p:nvCxnSpPr>
          <p:cNvPr id="101" name="Conector reto 100"/>
          <p:cNvCxnSpPr/>
          <p:nvPr/>
        </p:nvCxnSpPr>
        <p:spPr>
          <a:xfrm>
            <a:off x="171455" y="4331688"/>
            <a:ext cx="8768150" cy="1607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tângulo de cantos arredondados 103"/>
          <p:cNvSpPr/>
          <p:nvPr/>
        </p:nvSpPr>
        <p:spPr>
          <a:xfrm>
            <a:off x="5596566" y="797885"/>
            <a:ext cx="2113991" cy="4057649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/>
          </a:p>
        </p:txBody>
      </p:sp>
      <p:grpSp>
        <p:nvGrpSpPr>
          <p:cNvPr id="84" name="Grupo 83"/>
          <p:cNvGrpSpPr/>
          <p:nvPr/>
        </p:nvGrpSpPr>
        <p:grpSpPr>
          <a:xfrm>
            <a:off x="2290338" y="3486561"/>
            <a:ext cx="5386766" cy="718414"/>
            <a:chOff x="2709747" y="1647598"/>
            <a:chExt cx="7182355" cy="957885"/>
          </a:xfrm>
        </p:grpSpPr>
        <p:sp>
          <p:nvSpPr>
            <p:cNvPr id="85" name="Retângulo 84"/>
            <p:cNvSpPr/>
            <p:nvPr/>
          </p:nvSpPr>
          <p:spPr>
            <a:xfrm>
              <a:off x="2921623" y="2408665"/>
              <a:ext cx="6970479" cy="1968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6" name="CaixaDeTexto 85"/>
            <p:cNvSpPr txBox="1"/>
            <p:nvPr/>
          </p:nvSpPr>
          <p:spPr>
            <a:xfrm>
              <a:off x="2709747" y="1647598"/>
              <a:ext cx="124893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290 </a:t>
              </a:r>
            </a:p>
          </p:txBody>
        </p:sp>
        <p:sp>
          <p:nvSpPr>
            <p:cNvPr id="87" name="CaixaDeTexto 86"/>
            <p:cNvSpPr txBox="1"/>
            <p:nvPr/>
          </p:nvSpPr>
          <p:spPr>
            <a:xfrm>
              <a:off x="4103650" y="1669610"/>
              <a:ext cx="124893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350 </a:t>
              </a:r>
            </a:p>
          </p:txBody>
        </p:sp>
        <p:sp>
          <p:nvSpPr>
            <p:cNvPr id="88" name="CaixaDeTexto 87"/>
            <p:cNvSpPr txBox="1"/>
            <p:nvPr/>
          </p:nvSpPr>
          <p:spPr>
            <a:xfrm>
              <a:off x="5539924" y="1675583"/>
              <a:ext cx="124893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407 </a:t>
              </a:r>
            </a:p>
          </p:txBody>
        </p:sp>
        <p:sp>
          <p:nvSpPr>
            <p:cNvPr id="89" name="CaixaDeTexto 88"/>
            <p:cNvSpPr txBox="1"/>
            <p:nvPr/>
          </p:nvSpPr>
          <p:spPr>
            <a:xfrm>
              <a:off x="7152157" y="1701670"/>
              <a:ext cx="124893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493 </a:t>
              </a:r>
            </a:p>
          </p:txBody>
        </p:sp>
        <p:sp>
          <p:nvSpPr>
            <p:cNvPr id="90" name="CaixaDeTexto 89"/>
            <p:cNvSpPr txBox="1"/>
            <p:nvPr/>
          </p:nvSpPr>
          <p:spPr>
            <a:xfrm>
              <a:off x="8533802" y="1692493"/>
              <a:ext cx="124893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538 </a:t>
              </a:r>
            </a:p>
          </p:txBody>
        </p:sp>
        <p:sp>
          <p:nvSpPr>
            <p:cNvPr id="91" name="Retângulo 90"/>
            <p:cNvSpPr/>
            <p:nvPr/>
          </p:nvSpPr>
          <p:spPr>
            <a:xfrm>
              <a:off x="3189249" y="2200134"/>
              <a:ext cx="289933" cy="34624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2" name="Retângulo 91"/>
            <p:cNvSpPr/>
            <p:nvPr/>
          </p:nvSpPr>
          <p:spPr>
            <a:xfrm>
              <a:off x="4593269" y="2218533"/>
              <a:ext cx="289933" cy="34624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Retângulo 92"/>
            <p:cNvSpPr/>
            <p:nvPr/>
          </p:nvSpPr>
          <p:spPr>
            <a:xfrm>
              <a:off x="5997289" y="2222436"/>
              <a:ext cx="289933" cy="34624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Retângulo 93"/>
            <p:cNvSpPr/>
            <p:nvPr/>
          </p:nvSpPr>
          <p:spPr>
            <a:xfrm>
              <a:off x="7577747" y="2222435"/>
              <a:ext cx="289933" cy="34624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5" name="Retângulo 94"/>
            <p:cNvSpPr/>
            <p:nvPr/>
          </p:nvSpPr>
          <p:spPr>
            <a:xfrm>
              <a:off x="8936113" y="2222434"/>
              <a:ext cx="289933" cy="34624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6333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7544" y="255736"/>
            <a:ext cx="7886700" cy="73183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BISS: 20 </a:t>
            </a:r>
            <a:r>
              <a:rPr lang="pt-BR" sz="3200" dirty="0" err="1" smtClean="0"/>
              <a:t>or</a:t>
            </a:r>
            <a:r>
              <a:rPr lang="pt-BR" sz="3200" dirty="0" smtClean="0"/>
              <a:t> more </a:t>
            </a:r>
            <a:r>
              <a:rPr lang="pt-BR" sz="3200" dirty="0" err="1" smtClean="0"/>
              <a:t>employed</a:t>
            </a:r>
            <a:r>
              <a:rPr lang="pt-BR" sz="3200" dirty="0" smtClean="0"/>
              <a:t> </a:t>
            </a:r>
            <a:r>
              <a:rPr lang="pt-BR" sz="3200" dirty="0" err="1" smtClean="0"/>
              <a:t>people</a:t>
            </a:r>
            <a:endParaRPr lang="pt-BR" sz="32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/>
          </p:nvPr>
        </p:nvGraphicFramePr>
        <p:xfrm>
          <a:off x="645449" y="1675506"/>
          <a:ext cx="2943987" cy="3215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607846"/>
              </p:ext>
            </p:extLst>
          </p:nvPr>
        </p:nvGraphicFramePr>
        <p:xfrm>
          <a:off x="3807727" y="1675507"/>
          <a:ext cx="4750592" cy="322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93834" y="1032723"/>
            <a:ext cx="308607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2014: 3,818 </a:t>
            </a:r>
            <a:r>
              <a:rPr lang="pt-B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807728" y="1119540"/>
            <a:ext cx="3383985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pt-B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020272" y="1283588"/>
            <a:ext cx="1800201" cy="200824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Companies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are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very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small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Revenue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concentrated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large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companies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48454" y="-20538"/>
            <a:ext cx="4455594" cy="7771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2300" b="1" dirty="0" err="1">
                <a:solidFill>
                  <a:schemeClr val="bg1"/>
                </a:solidFill>
              </a:rPr>
              <a:t>Brazilian</a:t>
            </a:r>
            <a:r>
              <a:rPr lang="pt-BR" sz="2300" b="1" dirty="0">
                <a:solidFill>
                  <a:schemeClr val="bg1"/>
                </a:solidFill>
              </a:rPr>
              <a:t> </a:t>
            </a:r>
            <a:r>
              <a:rPr lang="pt-BR" sz="2300" b="1" dirty="0" err="1">
                <a:solidFill>
                  <a:schemeClr val="bg1"/>
                </a:solidFill>
              </a:rPr>
              <a:t>Foreign</a:t>
            </a:r>
            <a:r>
              <a:rPr lang="pt-BR" sz="2300" b="1" dirty="0">
                <a:solidFill>
                  <a:schemeClr val="bg1"/>
                </a:solidFill>
              </a:rPr>
              <a:t> Trade </a:t>
            </a:r>
            <a:r>
              <a:rPr lang="pt-BR" sz="2300" b="1" dirty="0" smtClean="0">
                <a:solidFill>
                  <a:schemeClr val="bg1"/>
                </a:solidFill>
              </a:rPr>
              <a:t>in</a:t>
            </a:r>
            <a:br>
              <a:rPr lang="pt-BR" sz="2300" b="1" dirty="0" smtClean="0">
                <a:solidFill>
                  <a:schemeClr val="bg1"/>
                </a:solidFill>
              </a:rPr>
            </a:br>
            <a:r>
              <a:rPr lang="pt-BR" sz="2300" b="1" dirty="0" smtClean="0">
                <a:solidFill>
                  <a:schemeClr val="bg1"/>
                </a:solidFill>
              </a:rPr>
              <a:t>Services Balance US</a:t>
            </a:r>
            <a:r>
              <a:rPr lang="pt-BR" sz="2300" b="1" dirty="0">
                <a:solidFill>
                  <a:schemeClr val="bg1"/>
                </a:solidFill>
              </a:rPr>
              <a:t>$ </a:t>
            </a:r>
            <a:r>
              <a:rPr lang="pt-BR" sz="2300" b="1" dirty="0" err="1">
                <a:solidFill>
                  <a:schemeClr val="bg1"/>
                </a:solidFill>
              </a:rPr>
              <a:t>Billion</a:t>
            </a:r>
            <a:endParaRPr lang="pt-BR" sz="23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055838"/>
              </p:ext>
            </p:extLst>
          </p:nvPr>
        </p:nvGraphicFramePr>
        <p:xfrm>
          <a:off x="716474" y="1967347"/>
          <a:ext cx="7485696" cy="1790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424"/>
                <a:gridCol w="1871424"/>
                <a:gridCol w="1871424"/>
                <a:gridCol w="1871424"/>
              </a:tblGrid>
              <a:tr h="358167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marL="68580" marR="68580" marT="34290" marB="3429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2013</a:t>
                      </a:r>
                      <a:endParaRPr lang="pt-BR" sz="1800" dirty="0"/>
                    </a:p>
                  </a:txBody>
                  <a:tcPr marL="68580" marR="68580" marT="34290" marB="3429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2014</a:t>
                      </a:r>
                      <a:endParaRPr lang="pt-BR" sz="1800" dirty="0"/>
                    </a:p>
                  </a:txBody>
                  <a:tcPr marL="68580" marR="68580" marT="34290" marB="3429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∆% 2014/2013</a:t>
                      </a:r>
                      <a:endParaRPr lang="pt-BR" sz="1800" dirty="0"/>
                    </a:p>
                  </a:txBody>
                  <a:tcPr marL="68580" marR="68580" marT="34290" marB="34290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58167">
                <a:tc>
                  <a:txBody>
                    <a:bodyPr/>
                    <a:lstStyle/>
                    <a:p>
                      <a:r>
                        <a:rPr lang="pt-BR" sz="18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Exports</a:t>
                      </a:r>
                      <a:endParaRPr lang="pt-BR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37,5</a:t>
                      </a:r>
                      <a:endParaRPr lang="pt-BR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39,8</a:t>
                      </a:r>
                      <a:endParaRPr lang="pt-BR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6,3%</a:t>
                      </a:r>
                      <a:endParaRPr lang="pt-BR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58167">
                <a:tc>
                  <a:txBody>
                    <a:bodyPr/>
                    <a:lstStyle/>
                    <a:p>
                      <a:r>
                        <a:rPr lang="pt-BR" sz="18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Imports</a:t>
                      </a:r>
                      <a:endParaRPr lang="pt-BR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83,2</a:t>
                      </a:r>
                      <a:endParaRPr lang="pt-BR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87,0</a:t>
                      </a:r>
                      <a:endParaRPr lang="pt-BR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4,6%</a:t>
                      </a:r>
                      <a:endParaRPr lang="pt-BR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581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Deficit</a:t>
                      </a:r>
                      <a:endParaRPr lang="pt-BR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-45,7</a:t>
                      </a:r>
                      <a:endParaRPr lang="pt-BR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-47,2</a:t>
                      </a:r>
                      <a:endParaRPr lang="pt-BR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3,3%</a:t>
                      </a:r>
                      <a:endParaRPr lang="pt-BR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58167">
                <a:tc>
                  <a:txBody>
                    <a:bodyPr/>
                    <a:lstStyle/>
                    <a:p>
                      <a:r>
                        <a:rPr lang="pt-BR" sz="18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Tradeflow</a:t>
                      </a:r>
                      <a:endParaRPr lang="pt-BR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120,7</a:t>
                      </a:r>
                      <a:endParaRPr lang="pt-BR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126,9</a:t>
                      </a:r>
                      <a:endParaRPr lang="pt-BR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5,1%</a:t>
                      </a:r>
                      <a:endParaRPr lang="pt-BR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716474" y="4644261"/>
            <a:ext cx="8194680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1100" dirty="0" err="1"/>
              <a:t>Source</a:t>
            </a:r>
            <a:r>
              <a:rPr lang="pt-BR" sz="1100" dirty="0"/>
              <a:t>: SISCOSERV – </a:t>
            </a:r>
            <a:r>
              <a:rPr lang="pt-BR" sz="1100" dirty="0" err="1"/>
              <a:t>Period</a:t>
            </a:r>
            <a:r>
              <a:rPr lang="pt-BR" sz="1100" dirty="0"/>
              <a:t> Jan. 01, 2014 </a:t>
            </a:r>
            <a:r>
              <a:rPr lang="pt-BR" sz="1100" dirty="0" err="1"/>
              <a:t>to</a:t>
            </a:r>
            <a:r>
              <a:rPr lang="pt-BR" sz="1100" dirty="0"/>
              <a:t> Dec. 31, 2014. Apud in Serviços: panorama do comércio internacional – 2014. SCS/MDIC.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8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71933" y="4371950"/>
            <a:ext cx="7636571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1100" dirty="0" err="1"/>
              <a:t>Source</a:t>
            </a:r>
            <a:r>
              <a:rPr lang="pt-BR" sz="1100" dirty="0"/>
              <a:t>: SISCOSERV – </a:t>
            </a:r>
            <a:r>
              <a:rPr lang="pt-BR" sz="1100" dirty="0" err="1"/>
              <a:t>Period</a:t>
            </a:r>
            <a:r>
              <a:rPr lang="pt-BR" sz="1100" dirty="0"/>
              <a:t> Jan. 01, 2014 </a:t>
            </a:r>
            <a:r>
              <a:rPr lang="pt-BR" sz="1100" dirty="0" err="1"/>
              <a:t>to</a:t>
            </a:r>
            <a:r>
              <a:rPr lang="pt-BR" sz="1100" dirty="0"/>
              <a:t> Dec. 31, 2014. Apud in Serviços: panorama do comércio internacional – 2014. SCS/MDIC. 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129779" y="0"/>
            <a:ext cx="1393031" cy="5143500"/>
            <a:chOff x="173038" y="0"/>
            <a:chExt cx="1857375" cy="6858000"/>
          </a:xfrm>
        </p:grpSpPr>
        <p:sp>
          <p:nvSpPr>
            <p:cNvPr id="4" name="Retângulo 3"/>
            <p:cNvSpPr/>
            <p:nvPr/>
          </p:nvSpPr>
          <p:spPr>
            <a:xfrm>
              <a:off x="982811" y="0"/>
              <a:ext cx="237066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339" y="4180306"/>
              <a:ext cx="1491177" cy="1345718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348571" y="3429000"/>
              <a:ext cx="1652711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7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Brazil</a:t>
              </a:r>
              <a:endParaRPr lang="pt-BR" sz="2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173038" y="684213"/>
              <a:ext cx="1857375" cy="2060575"/>
              <a:chOff x="109" y="431"/>
              <a:chExt cx="1170" cy="1298"/>
            </a:xfrm>
          </p:grpSpPr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09" y="431"/>
                <a:ext cx="1170" cy="1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" y="431"/>
                <a:ext cx="1175" cy="1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CaixaDeTexto 11"/>
            <p:cNvSpPr txBox="1"/>
            <p:nvPr/>
          </p:nvSpPr>
          <p:spPr>
            <a:xfrm>
              <a:off x="377702" y="648253"/>
              <a:ext cx="1652711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7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Japan</a:t>
              </a:r>
              <a:endParaRPr lang="pt-BR" sz="2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4198043" y="426462"/>
            <a:ext cx="5270501" cy="7771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Profile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of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bilateral trade in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services</a:t>
            </a:r>
            <a:endParaRPr lang="pt-BR" sz="23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Brazil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and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Japan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- 2014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796454"/>
              </p:ext>
            </p:extLst>
          </p:nvPr>
        </p:nvGraphicFramePr>
        <p:xfrm>
          <a:off x="1704035" y="1435296"/>
          <a:ext cx="6096001" cy="10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4338"/>
                <a:gridCol w="1841663"/>
              </a:tblGrid>
              <a:tr h="342900">
                <a:tc>
                  <a:txBody>
                    <a:bodyPr/>
                    <a:lstStyle/>
                    <a:p>
                      <a:r>
                        <a:rPr lang="pt-BR" sz="18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Brazil´s</a:t>
                      </a:r>
                      <a:r>
                        <a:rPr lang="pt-BR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8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sales</a:t>
                      </a:r>
                      <a:r>
                        <a:rPr lang="pt-BR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(US$ Thousand)</a:t>
                      </a:r>
                      <a:endParaRPr lang="pt-B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843,541</a:t>
                      </a:r>
                      <a:endParaRPr lang="pt-B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pt-BR" sz="18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Purchases</a:t>
                      </a:r>
                      <a:r>
                        <a:rPr lang="pt-BR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8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by</a:t>
                      </a:r>
                      <a:r>
                        <a:rPr lang="pt-BR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8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Brazil</a:t>
                      </a:r>
                      <a:r>
                        <a:rPr lang="pt-BR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(US$</a:t>
                      </a:r>
                      <a:r>
                        <a:rPr lang="pt-BR" sz="18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Thousand)</a:t>
                      </a:r>
                      <a:endParaRPr lang="pt-B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870,737</a:t>
                      </a:r>
                      <a:endParaRPr lang="pt-B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pt-BR" sz="18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Brazilian</a:t>
                      </a:r>
                      <a:r>
                        <a:rPr lang="pt-BR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balance (US$ Thousand)</a:t>
                      </a:r>
                      <a:endParaRPr lang="pt-B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rgbClr val="FF0000"/>
                          </a:solidFill>
                        </a:rPr>
                        <a:t>-27,196</a:t>
                      </a:r>
                      <a:endParaRPr lang="pt-BR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809635"/>
              </p:ext>
            </p:extLst>
          </p:nvPr>
        </p:nvGraphicFramePr>
        <p:xfrm>
          <a:off x="1704035" y="3102943"/>
          <a:ext cx="6096001" cy="10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4338"/>
                <a:gridCol w="1841663"/>
              </a:tblGrid>
              <a:tr h="342900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Sellers in </a:t>
                      </a:r>
                      <a:r>
                        <a:rPr lang="pt-BR" sz="18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Brazil</a:t>
                      </a:r>
                      <a:endParaRPr lang="pt-B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1,740</a:t>
                      </a:r>
                      <a:endParaRPr lang="pt-B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pt-BR" sz="18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Acquirers</a:t>
                      </a:r>
                      <a:r>
                        <a:rPr lang="pt-BR" sz="18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in </a:t>
                      </a:r>
                      <a:r>
                        <a:rPr lang="pt-BR" sz="1800" b="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Brazil</a:t>
                      </a:r>
                      <a:endParaRPr lang="pt-B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1,219</a:t>
                      </a:r>
                      <a:endParaRPr lang="pt-B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Trade </a:t>
                      </a:r>
                      <a:r>
                        <a:rPr lang="pt-BR" sz="18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of</a:t>
                      </a:r>
                      <a:r>
                        <a:rPr lang="pt-BR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8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services</a:t>
                      </a:r>
                      <a:r>
                        <a:rPr lang="pt-BR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(US$ Thousand)</a:t>
                      </a:r>
                      <a:endParaRPr lang="pt-B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1,714,278</a:t>
                      </a:r>
                      <a:endParaRPr lang="pt-B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8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00961" y="40632"/>
            <a:ext cx="5270501" cy="11464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24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Exports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from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Brazil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to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Japan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– 2014</a:t>
            </a:r>
          </a:p>
          <a:p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Ten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major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items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of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exports</a:t>
            </a:r>
            <a:endParaRPr lang="pt-BR" sz="23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US$ Thousand: 843,541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29779" y="0"/>
            <a:ext cx="1393031" cy="5143500"/>
            <a:chOff x="173038" y="0"/>
            <a:chExt cx="1857375" cy="6858000"/>
          </a:xfrm>
        </p:grpSpPr>
        <p:sp>
          <p:nvSpPr>
            <p:cNvPr id="6" name="Retângulo 5"/>
            <p:cNvSpPr/>
            <p:nvPr/>
          </p:nvSpPr>
          <p:spPr>
            <a:xfrm>
              <a:off x="982811" y="0"/>
              <a:ext cx="237066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339" y="4180306"/>
              <a:ext cx="1491177" cy="1345718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348571" y="3429000"/>
              <a:ext cx="1652711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7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Brazil</a:t>
              </a:r>
              <a:endParaRPr lang="pt-BR" sz="2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173038" y="684213"/>
              <a:ext cx="1857375" cy="2060575"/>
              <a:chOff x="109" y="431"/>
              <a:chExt cx="1170" cy="1298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09" y="431"/>
                <a:ext cx="1170" cy="1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" y="431"/>
                <a:ext cx="1175" cy="1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CaixaDeTexto 9"/>
            <p:cNvSpPr txBox="1"/>
            <p:nvPr/>
          </p:nvSpPr>
          <p:spPr>
            <a:xfrm>
              <a:off x="377702" y="648253"/>
              <a:ext cx="1652711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7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Japan</a:t>
              </a:r>
              <a:endParaRPr lang="pt-BR" sz="2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1500961" y="4865908"/>
            <a:ext cx="7473176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1100" dirty="0" err="1"/>
              <a:t>Source</a:t>
            </a:r>
            <a:r>
              <a:rPr lang="pt-BR" sz="1100" dirty="0"/>
              <a:t>: SISCOSERV – </a:t>
            </a:r>
            <a:r>
              <a:rPr lang="pt-BR" sz="1100" dirty="0" err="1"/>
              <a:t>Period</a:t>
            </a:r>
            <a:r>
              <a:rPr lang="pt-BR" sz="1100" dirty="0"/>
              <a:t> Jan. 01, 2014 </a:t>
            </a:r>
            <a:r>
              <a:rPr lang="pt-BR" sz="1100" dirty="0" err="1"/>
              <a:t>to</a:t>
            </a:r>
            <a:r>
              <a:rPr lang="pt-BR" sz="1100" dirty="0"/>
              <a:t> Dec. 31, 2014. Apud in Serviços: panorama do comércio internacional – 2014. SCS/MDIC. 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121867"/>
              </p:ext>
            </p:extLst>
          </p:nvPr>
        </p:nvGraphicFramePr>
        <p:xfrm>
          <a:off x="1528764" y="1271455"/>
          <a:ext cx="7445374" cy="349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4328"/>
                <a:gridCol w="1091046"/>
              </a:tblGrid>
              <a:tr h="297180">
                <a:tc>
                  <a:txBody>
                    <a:bodyPr/>
                    <a:lstStyle/>
                    <a:p>
                      <a:r>
                        <a:rPr lang="pt-BR" sz="1500" dirty="0" smtClean="0">
                          <a:solidFill>
                            <a:schemeClr val="bg1"/>
                          </a:solidFill>
                        </a:rPr>
                        <a:t>ITEM</a:t>
                      </a:r>
                      <a:endParaRPr lang="pt-BR" sz="15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pt-BR" sz="15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Activities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auxiliary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financial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services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except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insurance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and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pension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funding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24.01%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Financial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service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activities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except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investment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banking,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insurance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and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pension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funding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17.59%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Activities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of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head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offices; management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consultancy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activities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10.30%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Office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administrative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office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support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and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other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business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support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activities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8.68%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Suport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services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for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water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transport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7.00%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Services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of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merchandise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distribution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6.06%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Services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of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water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transport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of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loads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3.33%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Other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support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services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3.17%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Cargo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handling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services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2.91%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Legal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services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2.90%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6" name="Texto explicativo retangular 15"/>
          <p:cNvSpPr/>
          <p:nvPr/>
        </p:nvSpPr>
        <p:spPr>
          <a:xfrm>
            <a:off x="6259899" y="89068"/>
            <a:ext cx="2714238" cy="1133952"/>
          </a:xfrm>
          <a:prstGeom prst="wedgeRectCallout">
            <a:avLst>
              <a:gd name="adj1" fmla="val -90862"/>
              <a:gd name="adj2" fmla="val 669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pt-BR" dirty="0"/>
              <a:t>Software </a:t>
            </a:r>
            <a:r>
              <a:rPr lang="pt-BR" dirty="0" err="1"/>
              <a:t>and</a:t>
            </a:r>
            <a:r>
              <a:rPr lang="pt-BR" dirty="0"/>
              <a:t> IT </a:t>
            </a:r>
            <a:r>
              <a:rPr lang="pt-BR" dirty="0" err="1"/>
              <a:t>services</a:t>
            </a:r>
            <a:r>
              <a:rPr lang="pt-BR" dirty="0"/>
              <a:t> are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part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main</a:t>
            </a:r>
            <a:r>
              <a:rPr lang="pt-BR" dirty="0"/>
              <a:t> </a:t>
            </a:r>
            <a:r>
              <a:rPr lang="pt-BR" dirty="0" err="1"/>
              <a:t>items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exports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14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28763" y="99225"/>
            <a:ext cx="5270501" cy="11464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Brazilian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24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imports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from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Japan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– 2014</a:t>
            </a:r>
          </a:p>
          <a:p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Ten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major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items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of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imports</a:t>
            </a:r>
            <a:endParaRPr lang="pt-BR" sz="23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US$ Thousand: 870,737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29779" y="0"/>
            <a:ext cx="1393031" cy="5143500"/>
            <a:chOff x="173038" y="0"/>
            <a:chExt cx="1857375" cy="6858000"/>
          </a:xfrm>
        </p:grpSpPr>
        <p:sp>
          <p:nvSpPr>
            <p:cNvPr id="7" name="Retângulo 6"/>
            <p:cNvSpPr/>
            <p:nvPr/>
          </p:nvSpPr>
          <p:spPr>
            <a:xfrm>
              <a:off x="982811" y="0"/>
              <a:ext cx="237066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339" y="4180306"/>
              <a:ext cx="1491177" cy="1345718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348571" y="3429000"/>
              <a:ext cx="1652711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7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Brazil</a:t>
              </a:r>
              <a:endParaRPr lang="pt-BR" sz="2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>
              <a:off x="173038" y="684213"/>
              <a:ext cx="1857375" cy="2060575"/>
              <a:chOff x="109" y="431"/>
              <a:chExt cx="1170" cy="1298"/>
            </a:xfrm>
          </p:grpSpPr>
          <p:sp>
            <p:nvSpPr>
              <p:cNvPr id="1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09" y="431"/>
                <a:ext cx="1170" cy="1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" y="431"/>
                <a:ext cx="1175" cy="1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CaixaDeTexto 10"/>
            <p:cNvSpPr txBox="1"/>
            <p:nvPr/>
          </p:nvSpPr>
          <p:spPr>
            <a:xfrm>
              <a:off x="377702" y="648253"/>
              <a:ext cx="1652711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7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Japan</a:t>
              </a:r>
              <a:endParaRPr lang="pt-BR" sz="2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1500961" y="4865908"/>
            <a:ext cx="7473176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1100" dirty="0" err="1"/>
              <a:t>Source</a:t>
            </a:r>
            <a:r>
              <a:rPr lang="pt-BR" sz="1100" dirty="0"/>
              <a:t>: SISCOSERV – </a:t>
            </a:r>
            <a:r>
              <a:rPr lang="pt-BR" sz="1100" dirty="0" err="1"/>
              <a:t>Period</a:t>
            </a:r>
            <a:r>
              <a:rPr lang="pt-BR" sz="1100" dirty="0"/>
              <a:t> Jan. 01, 2014 </a:t>
            </a:r>
            <a:r>
              <a:rPr lang="pt-BR" sz="1100" dirty="0" err="1"/>
              <a:t>to</a:t>
            </a:r>
            <a:r>
              <a:rPr lang="pt-BR" sz="1100" dirty="0"/>
              <a:t> Dec. 31, 2014. Apud in Serviços: panorama do comércio internacional – 2014. SCS/MDIC. 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62153"/>
              </p:ext>
            </p:extLst>
          </p:nvPr>
        </p:nvGraphicFramePr>
        <p:xfrm>
          <a:off x="1528764" y="1299315"/>
          <a:ext cx="7445374" cy="349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4328"/>
                <a:gridCol w="1091046"/>
              </a:tblGrid>
              <a:tr h="120307">
                <a:tc>
                  <a:txBody>
                    <a:bodyPr/>
                    <a:lstStyle/>
                    <a:p>
                      <a:r>
                        <a:rPr lang="pt-BR" sz="1500" dirty="0" smtClean="0">
                          <a:solidFill>
                            <a:schemeClr val="bg1"/>
                          </a:solidFill>
                        </a:rPr>
                        <a:t>ITEM</a:t>
                      </a:r>
                      <a:endParaRPr lang="pt-BR" sz="15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pt-BR" sz="15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Technology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transfer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agreements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28.21%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Financial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service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activities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except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investment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banking,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insurance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and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pension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funding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17.26%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Services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of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water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transport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of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loads</a:t>
                      </a:r>
                      <a:endParaRPr lang="pt-BR" sz="15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11.59%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Operating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lease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or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rental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of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machinery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and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equipment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without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operator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8.33%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Office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administrative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office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support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and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other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business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support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activities</a:t>
                      </a:r>
                      <a:endParaRPr lang="pt-BR" sz="15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4.74%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Reinsurance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services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3.36%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Other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supporting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transport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services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3.05%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Assignment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of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rights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on</a:t>
                      </a:r>
                      <a:r>
                        <a:rPr lang="pt-BR" sz="15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industrial </a:t>
                      </a:r>
                      <a:r>
                        <a:rPr lang="pt-BR" sz="15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property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2.31%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Licensing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rights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on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industrial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property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2.22%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Engineering</a:t>
                      </a:r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BR" sz="15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services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1,74%</a:t>
                      </a:r>
                      <a:endParaRPr lang="pt-B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Texto explicativo retangular 4"/>
          <p:cNvSpPr/>
          <p:nvPr/>
        </p:nvSpPr>
        <p:spPr>
          <a:xfrm>
            <a:off x="6259899" y="89068"/>
            <a:ext cx="2714238" cy="1133952"/>
          </a:xfrm>
          <a:prstGeom prst="wedgeRectCallout">
            <a:avLst>
              <a:gd name="adj1" fmla="val -90862"/>
              <a:gd name="adj2" fmla="val 669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pt-BR" dirty="0"/>
              <a:t>Software </a:t>
            </a:r>
            <a:r>
              <a:rPr lang="pt-BR" dirty="0" err="1"/>
              <a:t>and</a:t>
            </a:r>
            <a:r>
              <a:rPr lang="pt-BR" dirty="0"/>
              <a:t> IT </a:t>
            </a:r>
            <a:r>
              <a:rPr lang="pt-BR" dirty="0" err="1"/>
              <a:t>services</a:t>
            </a:r>
            <a:r>
              <a:rPr lang="pt-BR" dirty="0"/>
              <a:t> are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part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main</a:t>
            </a:r>
            <a:r>
              <a:rPr lang="pt-BR" dirty="0"/>
              <a:t> </a:t>
            </a:r>
            <a:r>
              <a:rPr lang="pt-BR" dirty="0" err="1"/>
              <a:t>items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imports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29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00962" y="40633"/>
            <a:ext cx="5684352" cy="7925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Software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and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IT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services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pt-BR" sz="24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exports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from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Brazilian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companies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– 2014</a:t>
            </a:r>
          </a:p>
        </p:txBody>
      </p:sp>
      <p:sp>
        <p:nvSpPr>
          <p:cNvPr id="5" name="Retângulo 4"/>
          <p:cNvSpPr/>
          <p:nvPr/>
        </p:nvSpPr>
        <p:spPr>
          <a:xfrm>
            <a:off x="737108" y="0"/>
            <a:ext cx="1778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16" y="1379581"/>
            <a:ext cx="1118383" cy="100928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5141" y="816103"/>
            <a:ext cx="1239533" cy="48474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27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  <a:endParaRPr lang="pt-BR" sz="27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845101"/>
              </p:ext>
            </p:extLst>
          </p:nvPr>
        </p:nvGraphicFramePr>
        <p:xfrm>
          <a:off x="4866409" y="816102"/>
          <a:ext cx="3868865" cy="4243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1002"/>
                <a:gridCol w="1747863"/>
              </a:tblGrid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DESTINATION</a:t>
                      </a:r>
                      <a:endParaRPr lang="pt-BR" sz="15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US$ (in</a:t>
                      </a:r>
                      <a:r>
                        <a:rPr lang="pt-BR" sz="15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Thousand</a:t>
                      </a:r>
                      <a:r>
                        <a:rPr lang="pt-BR" sz="15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pt-BR" sz="15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United</a:t>
                      </a:r>
                      <a:r>
                        <a:rPr lang="pt-BR" sz="15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500" b="0" i="0" u="none" strike="noStrike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States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247,080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Netherlands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90,225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United</a:t>
                      </a:r>
                      <a:r>
                        <a:rPr lang="pt-BR" sz="15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500" b="0" i="0" u="none" strike="noStrike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Kingdom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62,046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Mexico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26,127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India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18,643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Chile</a:t>
                      </a:r>
                      <a:endParaRPr lang="pt-BR" sz="15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13,496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Colombia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8,717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Canada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8,178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Argentina</a:t>
                      </a:r>
                      <a:endParaRPr lang="pt-BR" sz="15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6,029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Peru</a:t>
                      </a:r>
                      <a:endParaRPr lang="pt-BR" sz="15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4,851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Venezuela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4,834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Panama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3,151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Australia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2,331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Equador</a:t>
                      </a:r>
                      <a:endParaRPr lang="pt-BR" sz="15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2,053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Paraguai</a:t>
                      </a:r>
                      <a:endParaRPr lang="pt-BR" sz="15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1,805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Bolivia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927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500,494</a:t>
                      </a:r>
                      <a:endParaRPr lang="pt-B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474099" y="802380"/>
            <a:ext cx="323821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Considering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presence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among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the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top tem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items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(R10)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of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exports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474099" y="1647531"/>
            <a:ext cx="3177896" cy="283923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 presence of Brazilian software and IT services in the exports to Asian countries.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Brazilian software and IT services exports still restricted to the American continent and the European Union.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69001" y="4515966"/>
            <a:ext cx="3797408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1100" dirty="0" err="1"/>
              <a:t>Source</a:t>
            </a:r>
            <a:r>
              <a:rPr lang="pt-BR" sz="1100" dirty="0"/>
              <a:t>: SISCOSERV – </a:t>
            </a:r>
            <a:r>
              <a:rPr lang="pt-BR" sz="1100" dirty="0" err="1"/>
              <a:t>Period</a:t>
            </a:r>
            <a:r>
              <a:rPr lang="pt-BR" sz="1100" dirty="0"/>
              <a:t> Jan. 01, 2014 </a:t>
            </a:r>
            <a:r>
              <a:rPr lang="pt-BR" sz="1100" dirty="0" err="1"/>
              <a:t>to</a:t>
            </a:r>
            <a:r>
              <a:rPr lang="pt-BR" sz="1100" dirty="0"/>
              <a:t> Dec. 31, 2014. Apud in Serviços: panorama do comércio internacional – 2014. SCS/MDIC. </a:t>
            </a:r>
          </a:p>
        </p:txBody>
      </p:sp>
    </p:spTree>
    <p:extLst>
      <p:ext uri="{BB962C8B-B14F-4D97-AF65-F5344CB8AC3E}">
        <p14:creationId xmlns:p14="http://schemas.microsoft.com/office/powerpoint/2010/main" val="291653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696" y="3798788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José </a:t>
            </a:r>
            <a:r>
              <a:rPr lang="pt-BR" sz="2400" b="1" dirty="0" err="1" smtClean="0"/>
              <a:t>Antonio</a:t>
            </a:r>
            <a:r>
              <a:rPr lang="pt-BR" sz="2400" b="1" dirty="0" smtClean="0"/>
              <a:t> Antonioni</a:t>
            </a:r>
          </a:p>
          <a:p>
            <a:pPr algn="ctr"/>
            <a:r>
              <a:rPr lang="pt-BR" sz="2000" b="1" dirty="0" err="1" smtClean="0"/>
              <a:t>Director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President</a:t>
            </a:r>
            <a:r>
              <a:rPr lang="pt-BR" sz="2000" b="1" dirty="0" smtClean="0"/>
              <a:t> </a:t>
            </a:r>
          </a:p>
          <a:p>
            <a:pPr algn="ctr"/>
            <a:r>
              <a:rPr lang="pt-BR" sz="2000" dirty="0" smtClean="0"/>
              <a:t>jaa@softsul.org.br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7814"/>
            <a:ext cx="3096891" cy="68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051720" y="915566"/>
            <a:ext cx="5310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BUSINESS COOPERATION AND INVESTMENT OPPORTUNITIES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55776" y="228371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 THE INFORMATION TECHNOLOGY SECTOR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996106"/>
              </p:ext>
            </p:extLst>
          </p:nvPr>
        </p:nvGraphicFramePr>
        <p:xfrm>
          <a:off x="4716016" y="1563638"/>
          <a:ext cx="4236972" cy="3300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9127"/>
                <a:gridCol w="1877845"/>
              </a:tblGrid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SELLER</a:t>
                      </a:r>
                      <a:endParaRPr lang="pt-BR" sz="15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US$ (in</a:t>
                      </a:r>
                      <a:r>
                        <a:rPr lang="pt-BR" sz="15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5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thousand</a:t>
                      </a:r>
                      <a:r>
                        <a:rPr lang="pt-BR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pt-BR" sz="15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Germany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239,064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Netherlands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68,829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South</a:t>
                      </a:r>
                      <a:r>
                        <a:rPr lang="pt-BR" sz="15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500" b="0" i="0" u="none" strike="noStrike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Korea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24,142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Canada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21,170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Mexico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16,454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Argentina</a:t>
                      </a:r>
                      <a:endParaRPr lang="pt-BR" sz="15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12,514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</a:t>
                      </a:r>
                      <a:r>
                        <a:rPr lang="pt-BR" sz="15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ndia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11,990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Uruguay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7,842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Colombia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3,215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Australia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2,058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Peru</a:t>
                      </a:r>
                      <a:endParaRPr lang="pt-BR" sz="15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1,651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South</a:t>
                      </a:r>
                      <a:r>
                        <a:rPr lang="pt-BR" sz="15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500" b="0" i="0" u="none" strike="noStrike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Africa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1,627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pt-BR" sz="15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410,555</a:t>
                      </a: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500962" y="40633"/>
            <a:ext cx="5684352" cy="7925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Software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and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IT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services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pt-BR" sz="24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imports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to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Brazil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– 2014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00961" y="856614"/>
            <a:ext cx="635456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Considering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presence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among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the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top tem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items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(R10)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of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imports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737108" y="0"/>
            <a:ext cx="1778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16" y="1379581"/>
            <a:ext cx="1118383" cy="100928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95141" y="816103"/>
            <a:ext cx="1239533" cy="48474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27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  <a:endParaRPr lang="pt-BR" sz="27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69001" y="4587974"/>
            <a:ext cx="3797408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1100" dirty="0" err="1"/>
              <a:t>Source</a:t>
            </a:r>
            <a:r>
              <a:rPr lang="pt-BR" sz="1100" dirty="0"/>
              <a:t>: SISCOSERV – </a:t>
            </a:r>
            <a:r>
              <a:rPr lang="pt-BR" sz="1100" dirty="0" err="1"/>
              <a:t>Period</a:t>
            </a:r>
            <a:r>
              <a:rPr lang="pt-BR" sz="1100" dirty="0"/>
              <a:t> Jan. 01, 2014 </a:t>
            </a:r>
            <a:r>
              <a:rPr lang="pt-BR" sz="1100" dirty="0" err="1"/>
              <a:t>to</a:t>
            </a:r>
            <a:r>
              <a:rPr lang="pt-BR" sz="1100" dirty="0"/>
              <a:t> Dec. 31, 2014. Apud in Serviços: panorama do comércio internacional – 2014. SCS/MDIC.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356876" y="1468953"/>
            <a:ext cx="2913788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 presence of Asian countries (the exception is South Korea).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Dominated by American and European Union sellers.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1092" y="-20538"/>
            <a:ext cx="3682876" cy="66862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7200" b="1" dirty="0" smtClean="0"/>
              <a:t>Areas </a:t>
            </a:r>
            <a:r>
              <a:rPr lang="en-US" sz="7200" b="1" dirty="0"/>
              <a:t>where there are opportunities for cooperation / partnership in IT</a:t>
            </a:r>
            <a:endParaRPr lang="en-US" sz="7200" b="1" dirty="0">
              <a:effectLst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059582"/>
            <a:ext cx="3263009" cy="3785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000" b="1" dirty="0" err="1" smtClean="0"/>
              <a:t>Verticals</a:t>
            </a:r>
            <a:r>
              <a:rPr lang="pt-BR" sz="2000" b="1" dirty="0" smtClean="0"/>
              <a:t> (Digital </a:t>
            </a:r>
            <a:r>
              <a:rPr lang="pt-BR" sz="2000" b="1" dirty="0" err="1" smtClean="0"/>
              <a:t>Ecosystems</a:t>
            </a:r>
            <a:r>
              <a:rPr lang="pt-BR" sz="2000" b="1" dirty="0" smtClean="0"/>
              <a:t>)</a:t>
            </a:r>
          </a:p>
          <a:p>
            <a:endParaRPr lang="pt-BR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 err="1" smtClean="0"/>
              <a:t>Education</a:t>
            </a:r>
            <a:endParaRPr lang="pt-B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 smtClean="0"/>
              <a:t>Health</a:t>
            </a:r>
            <a:endParaRPr lang="pt-B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 err="1"/>
              <a:t>Oil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 smtClean="0"/>
              <a:t>Gas</a:t>
            </a:r>
            <a:endParaRPr lang="pt-BR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 smtClean="0"/>
              <a:t>Energy</a:t>
            </a:r>
            <a:endParaRPr lang="pt-B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 err="1"/>
              <a:t>Aerospace</a:t>
            </a:r>
            <a:r>
              <a:rPr lang="pt-BR" dirty="0"/>
              <a:t> / </a:t>
            </a:r>
            <a:r>
              <a:rPr lang="pt-BR" dirty="0" err="1" smtClean="0"/>
              <a:t>Aeronautical</a:t>
            </a:r>
            <a:endParaRPr lang="pt-BR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 err="1"/>
              <a:t>Agriculture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 smtClean="0"/>
              <a:t>Environment</a:t>
            </a:r>
            <a:endParaRPr lang="pt-BR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 err="1" smtClean="0"/>
              <a:t>Finances</a:t>
            </a:r>
            <a:endParaRPr lang="pt-BR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 err="1" smtClean="0"/>
              <a:t>Telecommunications</a:t>
            </a:r>
            <a:endParaRPr lang="pt-BR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/>
              <a:t>Mining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60032" y="1059582"/>
            <a:ext cx="3960440" cy="38164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 err="1"/>
              <a:t>S</a:t>
            </a:r>
            <a:r>
              <a:rPr lang="pt-BR" sz="2000" b="1" dirty="0" err="1" smtClean="0"/>
              <a:t>trategic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technologies</a:t>
            </a:r>
            <a:endParaRPr lang="pt-BR" sz="2000" b="1" dirty="0" smtClean="0"/>
          </a:p>
          <a:p>
            <a:endParaRPr lang="pt-BR" sz="2000" b="1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 err="1"/>
              <a:t>Cloud</a:t>
            </a:r>
            <a:r>
              <a:rPr lang="pt-BR" dirty="0"/>
              <a:t> </a:t>
            </a:r>
            <a:r>
              <a:rPr lang="pt-BR" dirty="0" err="1" smtClean="0"/>
              <a:t>Computing</a:t>
            </a:r>
            <a:endParaRPr lang="pt-BR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IT Security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Business </a:t>
            </a:r>
            <a:r>
              <a:rPr lang="pt-BR" dirty="0" err="1" smtClean="0"/>
              <a:t>Intelligence</a:t>
            </a:r>
            <a:endParaRPr lang="pt-BR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 smtClean="0"/>
              <a:t>Big Data</a:t>
            </a:r>
            <a:endParaRPr lang="pt-B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 err="1"/>
              <a:t>Analytics</a:t>
            </a:r>
            <a:r>
              <a:rPr lang="pt-BR" dirty="0"/>
              <a:t> </a:t>
            </a:r>
            <a:endParaRPr lang="pt-BR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Mobility, </a:t>
            </a:r>
            <a:r>
              <a:rPr lang="en-US" dirty="0" smtClean="0"/>
              <a:t>Internet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Digital Games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High-Performance </a:t>
            </a:r>
            <a:r>
              <a:rPr lang="pt-BR" dirty="0" err="1"/>
              <a:t>Computing</a:t>
            </a:r>
            <a:r>
              <a:rPr lang="pt-BR" dirty="0"/>
              <a:t> – </a:t>
            </a:r>
            <a:r>
              <a:rPr lang="pt-BR" dirty="0" smtClean="0"/>
              <a:t>HPC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 smtClean="0"/>
              <a:t>Internet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Things</a:t>
            </a:r>
            <a:r>
              <a:rPr lang="pt-BR" dirty="0" smtClean="0"/>
              <a:t> (</a:t>
            </a:r>
            <a:r>
              <a:rPr lang="pt-BR" dirty="0" err="1" smtClean="0"/>
              <a:t>IoT</a:t>
            </a:r>
            <a:r>
              <a:rPr lang="pt-B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63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xfrm>
            <a:off x="673100" y="1000076"/>
            <a:ext cx="7787332" cy="851594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Successful </a:t>
            </a:r>
            <a:r>
              <a:rPr lang="en-US" sz="2000" b="1" dirty="0">
                <a:solidFill>
                  <a:schemeClr val="tx1"/>
                </a:solidFill>
              </a:rPr>
              <a:t>cases of cooperation between Brazilian and Japanese companies as part of the </a:t>
            </a:r>
            <a:r>
              <a:rPr lang="en-US" sz="2000" b="1" dirty="0" err="1">
                <a:solidFill>
                  <a:schemeClr val="tx1"/>
                </a:solidFill>
              </a:rPr>
              <a:t>Softex</a:t>
            </a:r>
            <a:r>
              <a:rPr lang="en-US" sz="2000" b="1" dirty="0">
                <a:solidFill>
                  <a:schemeClr val="tx1"/>
                </a:solidFill>
              </a:rPr>
              <a:t> programs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Successful cases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59" y="4578503"/>
            <a:ext cx="774332" cy="38846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16" y="4633230"/>
            <a:ext cx="872540" cy="333743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09522" y="1779662"/>
            <a:ext cx="8066934" cy="26930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 smtClean="0"/>
              <a:t>2001:	</a:t>
            </a:r>
            <a:r>
              <a:rPr lang="en-US" dirty="0" err="1" smtClean="0"/>
              <a:t>Malisoft</a:t>
            </a:r>
            <a:r>
              <a:rPr lang="en-US" dirty="0" smtClean="0"/>
              <a:t> </a:t>
            </a:r>
            <a:r>
              <a:rPr lang="en-US" dirty="0"/>
              <a:t>Technologies was contracted  to develop Taylor solutions by the </a:t>
            </a:r>
            <a:r>
              <a:rPr lang="en-US" dirty="0" smtClean="0"/>
              <a:t>	</a:t>
            </a:r>
            <a:r>
              <a:rPr lang="en-US" dirty="0" err="1" smtClean="0"/>
              <a:t>Japanises</a:t>
            </a:r>
            <a:r>
              <a:rPr lang="en-US" dirty="0" smtClean="0"/>
              <a:t> </a:t>
            </a:r>
            <a:r>
              <a:rPr lang="en-US" dirty="0" err="1"/>
              <a:t>Brastech</a:t>
            </a:r>
            <a:r>
              <a:rPr lang="en-US" dirty="0"/>
              <a:t> </a:t>
            </a:r>
            <a:r>
              <a:rPr lang="en-US" dirty="0" smtClean="0"/>
              <a:t>and IWI</a:t>
            </a:r>
          </a:p>
          <a:p>
            <a:pPr>
              <a:spcAft>
                <a:spcPts val="1000"/>
              </a:spcAft>
            </a:pPr>
            <a:r>
              <a:rPr lang="en-US" dirty="0"/>
              <a:t>2002</a:t>
            </a:r>
            <a:r>
              <a:rPr lang="en-US" dirty="0" smtClean="0"/>
              <a:t>:	</a:t>
            </a:r>
            <a:r>
              <a:rPr lang="en-US" dirty="0" err="1" smtClean="0"/>
              <a:t>Malisoft</a:t>
            </a:r>
            <a:r>
              <a:rPr lang="en-US" dirty="0" smtClean="0"/>
              <a:t> </a:t>
            </a:r>
            <a:r>
              <a:rPr lang="en-US" dirty="0"/>
              <a:t>Technologies was </a:t>
            </a:r>
            <a:r>
              <a:rPr lang="en-US" dirty="0" smtClean="0"/>
              <a:t>contracted </a:t>
            </a:r>
            <a:r>
              <a:rPr lang="en-US" dirty="0"/>
              <a:t>to develop the web digital journal to </a:t>
            </a:r>
            <a:r>
              <a:rPr lang="en-US" dirty="0" smtClean="0"/>
              <a:t>	the </a:t>
            </a:r>
            <a:r>
              <a:rPr lang="en-US" dirty="0"/>
              <a:t>International Press (IPC Tokyo)</a:t>
            </a:r>
            <a:endParaRPr lang="pt-BR" dirty="0"/>
          </a:p>
          <a:p>
            <a:pPr>
              <a:spcAft>
                <a:spcPts val="1000"/>
              </a:spcAft>
            </a:pPr>
            <a:r>
              <a:rPr lang="en-US" dirty="0"/>
              <a:t>2003: </a:t>
            </a:r>
            <a:r>
              <a:rPr lang="en-US" dirty="0" smtClean="0"/>
              <a:t>	Software </a:t>
            </a:r>
            <a:r>
              <a:rPr lang="en-US" dirty="0"/>
              <a:t>Design (currently Matera) and Programmers, both from </a:t>
            </a:r>
            <a:r>
              <a:rPr lang="en-US" dirty="0" smtClean="0"/>
              <a:t>	Campinas</a:t>
            </a:r>
            <a:r>
              <a:rPr lang="en-US" dirty="0"/>
              <a:t>, to develop an application to the  Japanese </a:t>
            </a:r>
            <a:r>
              <a:rPr lang="en-US" dirty="0" err="1" smtClean="0"/>
              <a:t>Brastel</a:t>
            </a:r>
            <a:endParaRPr lang="en-US" dirty="0" smtClean="0"/>
          </a:p>
          <a:p>
            <a:r>
              <a:rPr lang="en-US" dirty="0"/>
              <a:t>2004: </a:t>
            </a:r>
            <a:r>
              <a:rPr lang="en-US" dirty="0" smtClean="0"/>
              <a:t>	</a:t>
            </a:r>
            <a:r>
              <a:rPr lang="en-US" dirty="0" err="1" smtClean="0"/>
              <a:t>Malisoft</a:t>
            </a:r>
            <a:r>
              <a:rPr lang="en-US" dirty="0" smtClean="0"/>
              <a:t> </a:t>
            </a:r>
            <a:r>
              <a:rPr lang="en-US" dirty="0"/>
              <a:t>Technologies was contracted to develop a management system </a:t>
            </a:r>
            <a:r>
              <a:rPr lang="en-US" dirty="0" smtClean="0"/>
              <a:t>	(</a:t>
            </a:r>
            <a:r>
              <a:rPr lang="en-US" dirty="0"/>
              <a:t>ERP) to the Concept (</a:t>
            </a:r>
            <a:r>
              <a:rPr lang="en-US" dirty="0" err="1" smtClean="0"/>
              <a:t>Tóquio</a:t>
            </a:r>
            <a:r>
              <a:rPr lang="en-US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30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xfrm>
            <a:off x="673100" y="1000076"/>
            <a:ext cx="7787332" cy="851594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Successful </a:t>
            </a:r>
            <a:r>
              <a:rPr lang="en-US" sz="2000" b="1" dirty="0">
                <a:solidFill>
                  <a:schemeClr val="tx1"/>
                </a:solidFill>
              </a:rPr>
              <a:t>cases of cooperation between Brazilian and Japanese companies as part of the </a:t>
            </a:r>
            <a:r>
              <a:rPr lang="en-US" sz="2000" b="1" dirty="0" err="1">
                <a:solidFill>
                  <a:schemeClr val="tx1"/>
                </a:solidFill>
              </a:rPr>
              <a:t>Softex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programs (</a:t>
            </a:r>
            <a:r>
              <a:rPr lang="en-US" sz="2000" b="1" dirty="0" err="1" smtClean="0">
                <a:solidFill>
                  <a:schemeClr val="tx1"/>
                </a:solidFill>
              </a:rPr>
              <a:t>cont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Successful cases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59" y="4578503"/>
            <a:ext cx="774332" cy="38846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16" y="4633230"/>
            <a:ext cx="872540" cy="333743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09522" y="1779662"/>
            <a:ext cx="8066934" cy="24160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2005</a:t>
            </a:r>
            <a:r>
              <a:rPr lang="en-US" dirty="0" smtClean="0"/>
              <a:t>:	 </a:t>
            </a:r>
            <a:r>
              <a:rPr lang="en-US" dirty="0" err="1" smtClean="0"/>
              <a:t>EonsGames</a:t>
            </a:r>
            <a:r>
              <a:rPr lang="en-US" dirty="0" smtClean="0"/>
              <a:t> from </a:t>
            </a:r>
            <a:r>
              <a:rPr lang="en-US" dirty="0"/>
              <a:t>Curitiba </a:t>
            </a:r>
            <a:r>
              <a:rPr lang="en-US" dirty="0" smtClean="0"/>
              <a:t>win the NTT </a:t>
            </a:r>
            <a:r>
              <a:rPr lang="en-US" dirty="0"/>
              <a:t>DoCoMo Prize, "The best Do-Ja </a:t>
            </a:r>
            <a:r>
              <a:rPr lang="en-US" dirty="0" smtClean="0"/>
              <a:t>	game </a:t>
            </a:r>
            <a:r>
              <a:rPr lang="en-US" dirty="0"/>
              <a:t>in 2005". Best game developed for the Japanese market of mobile </a:t>
            </a:r>
            <a:r>
              <a:rPr lang="en-US" dirty="0" smtClean="0"/>
              <a:t>d	</a:t>
            </a:r>
            <a:r>
              <a:rPr lang="en-US" dirty="0" err="1" smtClean="0"/>
              <a:t>evices</a:t>
            </a:r>
            <a:r>
              <a:rPr lang="en-US" dirty="0" smtClean="0"/>
              <a:t> </a:t>
            </a:r>
            <a:r>
              <a:rPr lang="en-US" dirty="0"/>
              <a:t>in 2005, PET category. </a:t>
            </a:r>
            <a:endParaRPr lang="en-US" dirty="0" smtClean="0"/>
          </a:p>
          <a:p>
            <a:pPr>
              <a:spcAft>
                <a:spcPts val="1000"/>
              </a:spcAft>
            </a:pPr>
            <a:r>
              <a:rPr lang="en-US" dirty="0"/>
              <a:t>2006: </a:t>
            </a:r>
            <a:r>
              <a:rPr lang="en-US" dirty="0" smtClean="0"/>
              <a:t>	Acquisition </a:t>
            </a:r>
            <a:r>
              <a:rPr lang="en-US" dirty="0"/>
              <a:t>of </a:t>
            </a:r>
            <a:r>
              <a:rPr lang="en-US" dirty="0" err="1"/>
              <a:t>Politec</a:t>
            </a:r>
            <a:r>
              <a:rPr lang="en-US" dirty="0"/>
              <a:t> by Mitsubishi </a:t>
            </a:r>
            <a:r>
              <a:rPr lang="en-US" dirty="0" smtClean="0"/>
              <a:t>Systems</a:t>
            </a:r>
          </a:p>
          <a:p>
            <a:pPr>
              <a:spcAft>
                <a:spcPts val="1000"/>
              </a:spcAft>
            </a:pPr>
            <a:r>
              <a:rPr lang="en-US" dirty="0"/>
              <a:t>2007: </a:t>
            </a:r>
            <a:r>
              <a:rPr lang="en-US" dirty="0" smtClean="0"/>
              <a:t>	Visit </a:t>
            </a:r>
            <a:r>
              <a:rPr lang="en-US" dirty="0"/>
              <a:t>of the Rococo, Osaka company to Brazil, seeking </a:t>
            </a:r>
            <a:r>
              <a:rPr lang="en-US" dirty="0" err="1" smtClean="0"/>
              <a:t>busines</a:t>
            </a:r>
            <a:endParaRPr lang="en-US" dirty="0" smtClean="0"/>
          </a:p>
          <a:p>
            <a:pPr>
              <a:spcAft>
                <a:spcPts val="1000"/>
              </a:spcAft>
            </a:pPr>
            <a:r>
              <a:rPr lang="en-US" dirty="0"/>
              <a:t>2008: </a:t>
            </a:r>
            <a:r>
              <a:rPr lang="en-US" dirty="0" smtClean="0"/>
              <a:t>	Development agreement between </a:t>
            </a:r>
            <a:r>
              <a:rPr lang="en-US" dirty="0" err="1" smtClean="0"/>
              <a:t>TechResult</a:t>
            </a:r>
            <a:r>
              <a:rPr lang="en-US" dirty="0" smtClean="0"/>
              <a:t> </a:t>
            </a:r>
            <a:r>
              <a:rPr lang="en-US" dirty="0"/>
              <a:t>(Curitiba) </a:t>
            </a:r>
            <a:r>
              <a:rPr lang="en-US" dirty="0" smtClean="0"/>
              <a:t>and </a:t>
            </a:r>
            <a:r>
              <a:rPr lang="en-US" dirty="0" err="1"/>
              <a:t>Nextscape</a:t>
            </a:r>
            <a:r>
              <a:rPr lang="en-US" dirty="0"/>
              <a:t> </a:t>
            </a:r>
            <a:r>
              <a:rPr lang="en-US" dirty="0" smtClean="0"/>
              <a:t>	(</a:t>
            </a:r>
            <a:r>
              <a:rPr lang="en-US" dirty="0"/>
              <a:t>Tokyo)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71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xfrm>
            <a:off x="673100" y="1000076"/>
            <a:ext cx="7787332" cy="851594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Successful </a:t>
            </a:r>
            <a:r>
              <a:rPr lang="en-US" sz="2000" b="1" dirty="0">
                <a:solidFill>
                  <a:schemeClr val="tx1"/>
                </a:solidFill>
              </a:rPr>
              <a:t>cases of cooperation between Brazilian and Japanese companies as part of the </a:t>
            </a:r>
            <a:r>
              <a:rPr lang="en-US" sz="2000" b="1" dirty="0" err="1">
                <a:solidFill>
                  <a:schemeClr val="tx1"/>
                </a:solidFill>
              </a:rPr>
              <a:t>Softex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programs (</a:t>
            </a:r>
            <a:r>
              <a:rPr lang="en-US" sz="2000" b="1" dirty="0" err="1" smtClean="0">
                <a:solidFill>
                  <a:schemeClr val="tx1"/>
                </a:solidFill>
              </a:rPr>
              <a:t>cont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Successful cases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59" y="4578503"/>
            <a:ext cx="774332" cy="38846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16" y="4633230"/>
            <a:ext cx="872540" cy="333743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09522" y="1779662"/>
            <a:ext cx="8066934" cy="28418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2009: </a:t>
            </a:r>
            <a:r>
              <a:rPr lang="en-US" dirty="0" smtClean="0"/>
              <a:t>	Joint </a:t>
            </a:r>
            <a:r>
              <a:rPr lang="en-US" dirty="0"/>
              <a:t>venture of </a:t>
            </a:r>
            <a:r>
              <a:rPr lang="en-US" dirty="0" err="1" smtClean="0"/>
              <a:t>Ci&amp;T</a:t>
            </a:r>
            <a:r>
              <a:rPr lang="en-US" dirty="0" smtClean="0"/>
              <a:t> </a:t>
            </a:r>
            <a:r>
              <a:rPr lang="en-US" dirty="0"/>
              <a:t>(Campinas) with Rococo (Osaka) creating </a:t>
            </a:r>
            <a:r>
              <a:rPr lang="en-US" dirty="0" err="1" smtClean="0"/>
              <a:t>Ci&amp;T</a:t>
            </a:r>
            <a:r>
              <a:rPr lang="en-US" dirty="0" smtClean="0"/>
              <a:t> </a:t>
            </a:r>
            <a:r>
              <a:rPr lang="en-US" dirty="0"/>
              <a:t>Pacific </a:t>
            </a:r>
            <a:r>
              <a:rPr lang="en-US" dirty="0" smtClean="0"/>
              <a:t>	in </a:t>
            </a:r>
            <a:r>
              <a:rPr lang="en-US" dirty="0"/>
              <a:t>Tokyo (May 2009). In September, </a:t>
            </a:r>
            <a:r>
              <a:rPr lang="en-US" dirty="0" err="1" smtClean="0"/>
              <a:t>Ci&amp;T</a:t>
            </a:r>
            <a:r>
              <a:rPr lang="en-US" dirty="0" smtClean="0"/>
              <a:t> </a:t>
            </a:r>
            <a:r>
              <a:rPr lang="en-US" dirty="0"/>
              <a:t>Pacific </a:t>
            </a:r>
            <a:r>
              <a:rPr lang="en-US" dirty="0" smtClean="0"/>
              <a:t>founded </a:t>
            </a:r>
            <a:r>
              <a:rPr lang="en-US" dirty="0"/>
              <a:t>the Rococo </a:t>
            </a:r>
            <a:r>
              <a:rPr lang="en-US" dirty="0" smtClean="0"/>
              <a:t>	</a:t>
            </a:r>
            <a:r>
              <a:rPr lang="en-US" dirty="0" err="1" smtClean="0"/>
              <a:t>Nimgbo</a:t>
            </a:r>
            <a:r>
              <a:rPr lang="en-US" dirty="0"/>
              <a:t>, </a:t>
            </a:r>
            <a:r>
              <a:rPr lang="en-US" dirty="0" smtClean="0"/>
              <a:t>a software </a:t>
            </a:r>
            <a:r>
              <a:rPr lang="en-US" dirty="0"/>
              <a:t>factory in China</a:t>
            </a:r>
            <a:r>
              <a:rPr lang="en-US" dirty="0" smtClean="0"/>
              <a:t>.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2010/11:	The </a:t>
            </a:r>
            <a:r>
              <a:rPr lang="en-US" dirty="0"/>
              <a:t>market </a:t>
            </a:r>
            <a:r>
              <a:rPr lang="en-US" dirty="0" smtClean="0"/>
              <a:t>reversed </a:t>
            </a:r>
            <a:r>
              <a:rPr lang="en-US" dirty="0"/>
              <a:t>due to the global financial crisis and the earthquake </a:t>
            </a:r>
            <a:r>
              <a:rPr lang="en-US" dirty="0" smtClean="0"/>
              <a:t>	in Japan. </a:t>
            </a:r>
            <a:r>
              <a:rPr lang="en-US" dirty="0"/>
              <a:t>Japanese companies have pursued the Latin American market </a:t>
            </a:r>
            <a:r>
              <a:rPr lang="en-US" dirty="0" smtClean="0"/>
              <a:t>	and </a:t>
            </a:r>
            <a:r>
              <a:rPr lang="en-US" dirty="0"/>
              <a:t>some acquisitions happened. There was the entry of NTT Data in the </a:t>
            </a:r>
            <a:r>
              <a:rPr lang="en-US" dirty="0" smtClean="0"/>
              <a:t>	Brazilian </a:t>
            </a:r>
            <a:r>
              <a:rPr lang="en-US" dirty="0"/>
              <a:t>market</a:t>
            </a:r>
            <a:r>
              <a:rPr lang="en-US" dirty="0" smtClean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2011: </a:t>
            </a:r>
            <a:r>
              <a:rPr lang="en-US" dirty="0" smtClean="0"/>
              <a:t>	TOTVS </a:t>
            </a:r>
            <a:r>
              <a:rPr lang="en-US" dirty="0"/>
              <a:t>(TQTVD Division, Digital TV), opens office in Tokyo to serve the TV </a:t>
            </a:r>
            <a:r>
              <a:rPr lang="en-US" dirty="0" smtClean="0"/>
              <a:t>	manufacturers </a:t>
            </a:r>
            <a:r>
              <a:rPr lang="en-US" dirty="0"/>
              <a:t>using middleware </a:t>
            </a:r>
            <a:r>
              <a:rPr lang="en-US" dirty="0" err="1"/>
              <a:t>Ginga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41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xfrm>
            <a:off x="673100" y="1000076"/>
            <a:ext cx="7787332" cy="851594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Successful </a:t>
            </a:r>
            <a:r>
              <a:rPr lang="en-US" sz="2000" b="1" dirty="0">
                <a:solidFill>
                  <a:schemeClr val="tx1"/>
                </a:solidFill>
              </a:rPr>
              <a:t>cases of cooperation between Brazilian and Japanese companies as part of the </a:t>
            </a:r>
            <a:r>
              <a:rPr lang="en-US" sz="2000" b="1" dirty="0" err="1">
                <a:solidFill>
                  <a:schemeClr val="tx1"/>
                </a:solidFill>
              </a:rPr>
              <a:t>Softex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programs (</a:t>
            </a:r>
            <a:r>
              <a:rPr lang="en-US" sz="2000" b="1" dirty="0" err="1" smtClean="0">
                <a:solidFill>
                  <a:schemeClr val="tx1"/>
                </a:solidFill>
              </a:rPr>
              <a:t>cont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Successful cases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59" y="4578503"/>
            <a:ext cx="774332" cy="38846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16" y="4633230"/>
            <a:ext cx="872540" cy="333743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09522" y="1779662"/>
            <a:ext cx="8066934" cy="26930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2012</a:t>
            </a:r>
            <a:r>
              <a:rPr lang="en-US" dirty="0" smtClean="0"/>
              <a:t>:	 </a:t>
            </a:r>
            <a:r>
              <a:rPr lang="en-US" dirty="0" err="1"/>
              <a:t>Fujisoft</a:t>
            </a:r>
            <a:r>
              <a:rPr lang="en-US" dirty="0"/>
              <a:t> </a:t>
            </a:r>
            <a:r>
              <a:rPr lang="en-US" dirty="0" smtClean="0"/>
              <a:t>contracts </a:t>
            </a:r>
            <a:r>
              <a:rPr lang="en-US" dirty="0"/>
              <a:t>the CITS (Curitiba) to perform software testing for new </a:t>
            </a:r>
            <a:r>
              <a:rPr lang="en-US" dirty="0" smtClean="0"/>
              <a:t>	Digital </a:t>
            </a:r>
            <a:r>
              <a:rPr lang="en-US" dirty="0"/>
              <a:t>TV device to be launched on the </a:t>
            </a:r>
            <a:r>
              <a:rPr lang="en-US" dirty="0" smtClean="0"/>
              <a:t>market</a:t>
            </a:r>
          </a:p>
          <a:p>
            <a:pPr>
              <a:spcAft>
                <a:spcPts val="1000"/>
              </a:spcAft>
            </a:pPr>
            <a:r>
              <a:rPr lang="en-US" dirty="0"/>
              <a:t>2012: </a:t>
            </a:r>
            <a:r>
              <a:rPr lang="en-US" dirty="0" smtClean="0"/>
              <a:t>	CITS </a:t>
            </a:r>
            <a:r>
              <a:rPr lang="en-US" dirty="0"/>
              <a:t>is </a:t>
            </a:r>
            <a:r>
              <a:rPr lang="en-US" dirty="0" smtClean="0"/>
              <a:t>contracted </a:t>
            </a:r>
            <a:r>
              <a:rPr lang="en-US" dirty="0"/>
              <a:t>to test the equipment </a:t>
            </a:r>
            <a:r>
              <a:rPr lang="en-US" dirty="0" err="1"/>
              <a:t>Garapon</a:t>
            </a:r>
            <a:r>
              <a:rPr lang="en-US" dirty="0"/>
              <a:t>, Tokyo, linked to the </a:t>
            </a:r>
            <a:r>
              <a:rPr lang="en-US" dirty="0" smtClean="0"/>
              <a:t>	Digital </a:t>
            </a:r>
            <a:r>
              <a:rPr lang="en-US" dirty="0"/>
              <a:t>TV market, aiming to adapt to the middleware </a:t>
            </a:r>
            <a:r>
              <a:rPr lang="en-US" dirty="0" err="1" smtClean="0"/>
              <a:t>Ginga</a:t>
            </a:r>
            <a:endParaRPr lang="en-US" dirty="0" smtClean="0"/>
          </a:p>
          <a:p>
            <a:pPr>
              <a:spcAft>
                <a:spcPts val="1000"/>
              </a:spcAft>
            </a:pPr>
            <a:r>
              <a:rPr lang="en-US" dirty="0"/>
              <a:t>2013: </a:t>
            </a:r>
            <a:r>
              <a:rPr lang="en-US" dirty="0" smtClean="0"/>
              <a:t>	Toshiba </a:t>
            </a:r>
            <a:r>
              <a:rPr lang="en-US" dirty="0"/>
              <a:t>hires ERP in Brazil to serve Japanese client inaugurating new plant </a:t>
            </a:r>
            <a:r>
              <a:rPr lang="en-US" dirty="0" smtClean="0"/>
              <a:t>	in </a:t>
            </a:r>
            <a:r>
              <a:rPr lang="en-US" dirty="0"/>
              <a:t>the state of S Paulo</a:t>
            </a:r>
            <a:r>
              <a:rPr lang="en-US" dirty="0" smtClean="0"/>
              <a:t>.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2014/15: 	</a:t>
            </a:r>
            <a:r>
              <a:rPr lang="en-US" dirty="0" err="1" smtClean="0"/>
              <a:t>Movile</a:t>
            </a:r>
            <a:r>
              <a:rPr lang="en-US" dirty="0" smtClean="0"/>
              <a:t> </a:t>
            </a:r>
            <a:r>
              <a:rPr lang="en-US" dirty="0"/>
              <a:t>starts studies to launch </a:t>
            </a:r>
            <a:r>
              <a:rPr lang="en-US" dirty="0" err="1"/>
              <a:t>PlayKids</a:t>
            </a:r>
            <a:r>
              <a:rPr lang="en-US" dirty="0"/>
              <a:t> application in China and </a:t>
            </a:r>
            <a:r>
              <a:rPr lang="en-US" dirty="0" smtClean="0"/>
              <a:t>Japan. In 	China </a:t>
            </a:r>
            <a:r>
              <a:rPr lang="en-US" dirty="0"/>
              <a:t>was released in 12/2014 and 05/2015 in Japan</a:t>
            </a:r>
            <a:r>
              <a:rPr lang="en-US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91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331640" y="723200"/>
            <a:ext cx="7432825" cy="40087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Lots to do, yet. Brazilian business in general are still very oriented to the domestic market.</a:t>
            </a:r>
          </a:p>
          <a:p>
            <a:pPr marL="257175" indent="-2571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Software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IT services trading between Brazil and other countries is undeveloped.</a:t>
            </a:r>
          </a:p>
          <a:p>
            <a:pPr marL="257175" indent="-2571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Brazil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has a relevant software and IT services industry. It has a sophisticated internal market.</a:t>
            </a:r>
          </a:p>
          <a:p>
            <a:pPr marL="257175" indent="-2571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Japan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could be a stepping stone for entry of the Brazilian software and IT services industry in Asian countries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And vice versa Brazil to the Japanese in the Latin America.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good partnership in Brazil: Japan providing hardware (equipment in general and mobile devices and components, in particular); Brazil providing embedded software and integrated circuit design services.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5496" y="0"/>
            <a:ext cx="1393031" cy="5143500"/>
            <a:chOff x="173038" y="0"/>
            <a:chExt cx="1857375" cy="6858000"/>
          </a:xfrm>
        </p:grpSpPr>
        <p:sp>
          <p:nvSpPr>
            <p:cNvPr id="7" name="Retângulo 6"/>
            <p:cNvSpPr/>
            <p:nvPr/>
          </p:nvSpPr>
          <p:spPr>
            <a:xfrm>
              <a:off x="982811" y="0"/>
              <a:ext cx="237066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339" y="4180306"/>
              <a:ext cx="1491177" cy="1345718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348571" y="3429000"/>
              <a:ext cx="1652711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7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Brazil</a:t>
              </a:r>
              <a:endParaRPr lang="pt-BR" sz="2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>
              <a:off x="173038" y="684213"/>
              <a:ext cx="1857375" cy="2060575"/>
              <a:chOff x="109" y="431"/>
              <a:chExt cx="1170" cy="1298"/>
            </a:xfrm>
          </p:grpSpPr>
          <p:sp>
            <p:nvSpPr>
              <p:cNvPr id="1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09" y="431"/>
                <a:ext cx="1170" cy="1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" y="431"/>
                <a:ext cx="1175" cy="1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CaixaDeTexto 10"/>
            <p:cNvSpPr txBox="1"/>
            <p:nvPr/>
          </p:nvSpPr>
          <p:spPr>
            <a:xfrm>
              <a:off x="377702" y="648253"/>
              <a:ext cx="1652711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7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Japan</a:t>
              </a:r>
              <a:endParaRPr lang="pt-BR" sz="2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1330011" y="147433"/>
            <a:ext cx="6244961" cy="4231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On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bilateral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relations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between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Brazil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and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Japan</a:t>
            </a:r>
            <a:endParaRPr lang="pt-BR" sz="23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347864" y="1347614"/>
            <a:ext cx="248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www.</a:t>
            </a:r>
            <a:r>
              <a:rPr lang="pt-BR" sz="2800" dirty="0" smtClean="0">
                <a:solidFill>
                  <a:srgbClr val="00598F"/>
                </a:solidFill>
              </a:rPr>
              <a:t>softex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.br</a:t>
            </a:r>
            <a:endParaRPr lang="pt-B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32"/>
          <a:stretch/>
        </p:blipFill>
        <p:spPr>
          <a:xfrm>
            <a:off x="3424757" y="970070"/>
            <a:ext cx="1919539" cy="484905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843808" y="2889400"/>
            <a:ext cx="33843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José </a:t>
            </a:r>
            <a:r>
              <a:rPr lang="pt-BR" sz="2000" b="1" dirty="0" err="1" smtClean="0"/>
              <a:t>Antonio</a:t>
            </a:r>
            <a:r>
              <a:rPr lang="pt-BR" sz="2000" b="1" dirty="0" smtClean="0"/>
              <a:t> Antonioni</a:t>
            </a:r>
          </a:p>
          <a:p>
            <a:pPr algn="ctr"/>
            <a:r>
              <a:rPr lang="pt-BR" dirty="0" smtClean="0"/>
              <a:t>jaa@softsul.org.br</a:t>
            </a: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60" y="2175764"/>
            <a:ext cx="2115218" cy="46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9662"/>
            <a:ext cx="3447249" cy="106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9144000" cy="5143500"/>
          </a:xfrm>
          <a:prstGeom prst="rect">
            <a:avLst/>
          </a:prstGeom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572000" y="672752"/>
            <a:ext cx="4321175" cy="4059238"/>
            <a:chOff x="2340" y="1162"/>
            <a:chExt cx="2970" cy="2888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340" y="1162"/>
              <a:ext cx="2970" cy="2888"/>
              <a:chOff x="2340" y="1162"/>
              <a:chExt cx="2970" cy="2888"/>
            </a:xfrm>
          </p:grpSpPr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0" y="1162"/>
                <a:ext cx="2966" cy="2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4605" y="3163"/>
                <a:ext cx="657" cy="1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360" tIns="44280" rIns="90360" bIns="44280"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9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MS Gothic"/>
                    <a:cs typeface="MS Gothic"/>
                  </a:rPr>
                  <a:t>Rio de Janeiro</a:t>
                </a: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3856" y="3211"/>
                <a:ext cx="466" cy="26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360" tIns="44280" rIns="90360" bIns="44280"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9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MS Gothic"/>
                    <a:cs typeface="MS Gothic"/>
                  </a:rPr>
                  <a:t>Campinas</a:t>
                </a: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4129" y="3384"/>
                <a:ext cx="414" cy="1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360" tIns="44280" rIns="90360" bIns="44280"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9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MS Gothic" charset="-128"/>
                    <a:cs typeface="+mn-cs"/>
                  </a:rPr>
                  <a:t>Curitiba</a:t>
                </a: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168" y="3491"/>
                <a:ext cx="418" cy="2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360" tIns="44280" rIns="90360" bIns="44280"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9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MS Gothic"/>
                    <a:cs typeface="MS Gothic"/>
                  </a:rPr>
                  <a:t>Joinville</a:t>
                </a: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4228" y="3303"/>
                <a:ext cx="494" cy="2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360" tIns="44280" rIns="90360" bIns="44280"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9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MS Gothic"/>
                    <a:cs typeface="MS Gothic"/>
                  </a:rPr>
                  <a:t>São Paulo</a:t>
                </a: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4590" y="1837"/>
                <a:ext cx="468" cy="1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360" tIns="44280" rIns="90360" bIns="44280"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9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MS Gothic"/>
                    <a:cs typeface="MS Gothic"/>
                  </a:rPr>
                  <a:t>Fortaleza</a:t>
                </a: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4561" y="2057"/>
                <a:ext cx="749" cy="1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360" tIns="44280" rIns="90360" bIns="44280"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9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MS Gothic"/>
                    <a:cs typeface="MS Gothic"/>
                  </a:rPr>
                  <a:t>Campina</a:t>
                </a:r>
                <a:r>
                  <a:rPr lang="en-US" sz="9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MS Gothic"/>
                    <a:cs typeface="MS Gothic"/>
                  </a:rPr>
                  <a:t> </a:t>
                </a:r>
                <a:r>
                  <a:rPr lang="en-US" sz="9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MS Gothic"/>
                    <a:cs typeface="MS Gothic"/>
                  </a:rPr>
                  <a:t>Grande</a:t>
                </a: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4954" y="2153"/>
                <a:ext cx="356" cy="1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360" tIns="44280" rIns="90360" bIns="44280"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9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MS Gothic"/>
                    <a:cs typeface="MS Gothic"/>
                  </a:rPr>
                  <a:t>Recife</a:t>
                </a: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3925" y="2670"/>
                <a:ext cx="393" cy="1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360" tIns="44280" rIns="90360" bIns="44280"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9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MS Gothic"/>
                    <a:cs typeface="MS Gothic"/>
                  </a:rPr>
                  <a:t>Brasília</a:t>
                </a:r>
                <a:r>
                  <a:rPr lang="en-US" sz="9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MS Gothic"/>
                    <a:cs typeface="MS Gothic"/>
                  </a:rPr>
                  <a:t> </a:t>
                </a: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568" y="2392"/>
                <a:ext cx="543" cy="1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360" tIns="44280" rIns="90360" bIns="44280"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9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MS Gothic"/>
                    <a:cs typeface="MS Gothic"/>
                  </a:rPr>
                  <a:t>Salvador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4533" y="2930"/>
                <a:ext cx="363" cy="27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360" tIns="44280" rIns="90360" bIns="44280"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9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MS Gothic"/>
                    <a:cs typeface="MS Gothic"/>
                  </a:rPr>
                  <a:t>Vitória</a:t>
                </a:r>
                <a:endParaRPr lang="en-US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MS Gothic"/>
                  <a:cs typeface="MS Gothic"/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3874" y="2867"/>
                <a:ext cx="669" cy="1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360" tIns="44280" rIns="90360" bIns="44280"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9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MS Gothic"/>
                    <a:cs typeface="MS Gothic"/>
                  </a:rPr>
                  <a:t>Belo Horizonte</a:t>
                </a: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3825" y="3117"/>
                <a:ext cx="520" cy="1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360" tIns="44280" rIns="90360" bIns="44280"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9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MS Gothic"/>
                    <a:cs typeface="MS Gothic"/>
                  </a:rPr>
                  <a:t>São</a:t>
                </a:r>
                <a:r>
                  <a:rPr lang="en-US" sz="9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MS Gothic"/>
                    <a:cs typeface="MS Gothic"/>
                  </a:rPr>
                  <a:t> </a:t>
                </a:r>
                <a:r>
                  <a:rPr lang="en-US" sz="9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MS Gothic"/>
                    <a:cs typeface="MS Gothic"/>
                  </a:rPr>
                  <a:t>Carlos</a:t>
                </a: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3689" y="3503"/>
                <a:ext cx="502" cy="1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360" tIns="44280" rIns="90360" bIns="44280"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9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MS Gothic"/>
                    <a:cs typeface="MS Gothic"/>
                  </a:rPr>
                  <a:t>Blumenau</a:t>
                </a:r>
                <a:endParaRPr lang="en-US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MS Gothic"/>
                  <a:cs typeface="MS Gothic"/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4269" y="3577"/>
                <a:ext cx="595" cy="1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360" tIns="44280" rIns="90360" bIns="44280"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9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MS Gothic"/>
                    <a:cs typeface="MS Gothic"/>
                  </a:rPr>
                  <a:t>Florianópolis</a:t>
                </a:r>
                <a:endParaRPr lang="en-US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MS Gothic"/>
                  <a:cs typeface="MS Gothic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3459" y="3738"/>
                <a:ext cx="587" cy="1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360" tIns="44280" rIns="90360" bIns="44280"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9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MS Gothic"/>
                    <a:cs typeface="MS Gothic"/>
                  </a:rPr>
                  <a:t>Porto</a:t>
                </a:r>
                <a:r>
                  <a:rPr lang="en-US" sz="9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MS Gothic"/>
                    <a:cs typeface="MS Gothic"/>
                  </a:rPr>
                  <a:t> </a:t>
                </a:r>
                <a:r>
                  <a:rPr lang="en-US" sz="9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MS Gothic"/>
                    <a:cs typeface="MS Gothic"/>
                  </a:rPr>
                  <a:t>Alegre</a:t>
                </a:r>
                <a:endParaRPr lang="en-US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MS Gothic"/>
                  <a:cs typeface="MS Gothic"/>
                </a:endParaRPr>
              </a:p>
            </p:txBody>
          </p:sp>
          <p:grpSp>
            <p:nvGrpSpPr>
              <p:cNvPr id="26" name="Group 22"/>
              <p:cNvGrpSpPr>
                <a:grpSpLocks/>
              </p:cNvGrpSpPr>
              <p:nvPr/>
            </p:nvGrpSpPr>
            <p:grpSpPr bwMode="auto">
              <a:xfrm>
                <a:off x="3974" y="1883"/>
                <a:ext cx="1336" cy="1987"/>
                <a:chOff x="3974" y="1883"/>
                <a:chExt cx="1336" cy="1987"/>
              </a:xfrm>
            </p:grpSpPr>
            <p:sp>
              <p:nvSpPr>
                <p:cNvPr id="27" name="Freeform 23"/>
                <p:cNvSpPr>
                  <a:spLocks noChangeArrowheads="1"/>
                </p:cNvSpPr>
                <p:nvPr/>
              </p:nvSpPr>
              <p:spPr bwMode="auto">
                <a:xfrm>
                  <a:off x="4149" y="3566"/>
                  <a:ext cx="46" cy="47"/>
                </a:xfrm>
                <a:custGeom>
                  <a:avLst/>
                  <a:gdLst>
                    <a:gd name="T0" fmla="*/ 2 w 57"/>
                    <a:gd name="T1" fmla="*/ 0 h 61"/>
                    <a:gd name="T2" fmla="*/ 2 w 57"/>
                    <a:gd name="T3" fmla="*/ 0 h 61"/>
                    <a:gd name="T4" fmla="*/ 2 w 57"/>
                    <a:gd name="T5" fmla="*/ 0 h 61"/>
                    <a:gd name="T6" fmla="*/ 2 w 57"/>
                    <a:gd name="T7" fmla="*/ 2 h 61"/>
                    <a:gd name="T8" fmla="*/ 2 w 57"/>
                    <a:gd name="T9" fmla="*/ 2 h 61"/>
                    <a:gd name="T10" fmla="*/ 2 w 57"/>
                    <a:gd name="T11" fmla="*/ 2 h 61"/>
                    <a:gd name="T12" fmla="*/ 2 w 57"/>
                    <a:gd name="T13" fmla="*/ 2 h 61"/>
                    <a:gd name="T14" fmla="*/ 2 w 57"/>
                    <a:gd name="T15" fmla="*/ 2 h 61"/>
                    <a:gd name="T16" fmla="*/ 2 w 57"/>
                    <a:gd name="T17" fmla="*/ 2 h 61"/>
                    <a:gd name="T18" fmla="*/ 2 w 57"/>
                    <a:gd name="T19" fmla="*/ 2 h 61"/>
                    <a:gd name="T20" fmla="*/ 2 w 57"/>
                    <a:gd name="T21" fmla="*/ 2 h 61"/>
                    <a:gd name="T22" fmla="*/ 2 w 57"/>
                    <a:gd name="T23" fmla="*/ 2 h 61"/>
                    <a:gd name="T24" fmla="*/ 2 w 57"/>
                    <a:gd name="T25" fmla="*/ 2 h 61"/>
                    <a:gd name="T26" fmla="*/ 2 w 57"/>
                    <a:gd name="T27" fmla="*/ 2 h 61"/>
                    <a:gd name="T28" fmla="*/ 2 w 57"/>
                    <a:gd name="T29" fmla="*/ 2 h 61"/>
                    <a:gd name="T30" fmla="*/ 2 w 57"/>
                    <a:gd name="T31" fmla="*/ 2 h 61"/>
                    <a:gd name="T32" fmla="*/ 2 w 57"/>
                    <a:gd name="T33" fmla="*/ 2 h 61"/>
                    <a:gd name="T34" fmla="*/ 2 w 57"/>
                    <a:gd name="T35" fmla="*/ 2 h 61"/>
                    <a:gd name="T36" fmla="*/ 2 w 57"/>
                    <a:gd name="T37" fmla="*/ 2 h 61"/>
                    <a:gd name="T38" fmla="*/ 2 w 57"/>
                    <a:gd name="T39" fmla="*/ 2 h 61"/>
                    <a:gd name="T40" fmla="*/ 2 w 57"/>
                    <a:gd name="T41" fmla="*/ 2 h 61"/>
                    <a:gd name="T42" fmla="*/ 2 w 57"/>
                    <a:gd name="T43" fmla="*/ 2 h 61"/>
                    <a:gd name="T44" fmla="*/ 2 w 57"/>
                    <a:gd name="T45" fmla="*/ 2 h 61"/>
                    <a:gd name="T46" fmla="*/ 2 w 57"/>
                    <a:gd name="T47" fmla="*/ 2 h 61"/>
                    <a:gd name="T48" fmla="*/ 1 w 57"/>
                    <a:gd name="T49" fmla="*/ 2 h 61"/>
                    <a:gd name="T50" fmla="*/ 0 w 57"/>
                    <a:gd name="T51" fmla="*/ 2 h 61"/>
                    <a:gd name="T52" fmla="*/ 1 w 57"/>
                    <a:gd name="T53" fmla="*/ 2 h 61"/>
                    <a:gd name="T54" fmla="*/ 2 w 57"/>
                    <a:gd name="T55" fmla="*/ 2 h 61"/>
                    <a:gd name="T56" fmla="*/ 2 w 57"/>
                    <a:gd name="T57" fmla="*/ 2 h 61"/>
                    <a:gd name="T58" fmla="*/ 2 w 57"/>
                    <a:gd name="T59" fmla="*/ 2 h 61"/>
                    <a:gd name="T60" fmla="*/ 2 w 57"/>
                    <a:gd name="T61" fmla="*/ 2 h 61"/>
                    <a:gd name="T62" fmla="*/ 2 w 57"/>
                    <a:gd name="T63" fmla="*/ 2 h 61"/>
                    <a:gd name="T64" fmla="*/ 2 w 57"/>
                    <a:gd name="T65" fmla="*/ 0 h 61"/>
                    <a:gd name="T66" fmla="*/ 2 w 57"/>
                    <a:gd name="T67" fmla="*/ 0 h 6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7"/>
                    <a:gd name="T103" fmla="*/ 0 h 61"/>
                    <a:gd name="T104" fmla="*/ 57 w 57"/>
                    <a:gd name="T105" fmla="*/ 61 h 6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7" h="61">
                      <a:moveTo>
                        <a:pt x="28" y="0"/>
                      </a:move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39" y="2"/>
                      </a:lnTo>
                      <a:lnTo>
                        <a:pt x="43" y="5"/>
                      </a:lnTo>
                      <a:lnTo>
                        <a:pt x="48" y="9"/>
                      </a:lnTo>
                      <a:lnTo>
                        <a:pt x="51" y="13"/>
                      </a:lnTo>
                      <a:lnTo>
                        <a:pt x="54" y="18"/>
                      </a:lnTo>
                      <a:lnTo>
                        <a:pt x="55" y="24"/>
                      </a:lnTo>
                      <a:lnTo>
                        <a:pt x="56" y="30"/>
                      </a:lnTo>
                      <a:lnTo>
                        <a:pt x="55" y="36"/>
                      </a:lnTo>
                      <a:lnTo>
                        <a:pt x="54" y="41"/>
                      </a:lnTo>
                      <a:lnTo>
                        <a:pt x="51" y="46"/>
                      </a:lnTo>
                      <a:lnTo>
                        <a:pt x="48" y="51"/>
                      </a:lnTo>
                      <a:lnTo>
                        <a:pt x="43" y="55"/>
                      </a:lnTo>
                      <a:lnTo>
                        <a:pt x="39" y="58"/>
                      </a:lnTo>
                      <a:lnTo>
                        <a:pt x="34" y="60"/>
                      </a:lnTo>
                      <a:lnTo>
                        <a:pt x="28" y="60"/>
                      </a:lnTo>
                      <a:lnTo>
                        <a:pt x="23" y="60"/>
                      </a:lnTo>
                      <a:lnTo>
                        <a:pt x="17" y="58"/>
                      </a:lnTo>
                      <a:lnTo>
                        <a:pt x="13" y="55"/>
                      </a:lnTo>
                      <a:lnTo>
                        <a:pt x="8" y="51"/>
                      </a:lnTo>
                      <a:lnTo>
                        <a:pt x="5" y="46"/>
                      </a:lnTo>
                      <a:lnTo>
                        <a:pt x="3" y="41"/>
                      </a:lnTo>
                      <a:lnTo>
                        <a:pt x="1" y="36"/>
                      </a:lnTo>
                      <a:lnTo>
                        <a:pt x="0" y="30"/>
                      </a:lnTo>
                      <a:lnTo>
                        <a:pt x="1" y="24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8" y="9"/>
                      </a:lnTo>
                      <a:lnTo>
                        <a:pt x="13" y="5"/>
                      </a:lnTo>
                      <a:lnTo>
                        <a:pt x="17" y="2"/>
                      </a:lnTo>
                      <a:lnTo>
                        <a:pt x="23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28" name="Freeform 24"/>
                <p:cNvSpPr>
                  <a:spLocks noChangeArrowheads="1"/>
                </p:cNvSpPr>
                <p:nvPr/>
              </p:nvSpPr>
              <p:spPr bwMode="auto">
                <a:xfrm>
                  <a:off x="4132" y="3435"/>
                  <a:ext cx="39" cy="43"/>
                </a:xfrm>
                <a:custGeom>
                  <a:avLst/>
                  <a:gdLst>
                    <a:gd name="T0" fmla="*/ 2 w 52"/>
                    <a:gd name="T1" fmla="*/ 0 h 56"/>
                    <a:gd name="T2" fmla="*/ 2 w 52"/>
                    <a:gd name="T3" fmla="*/ 0 h 56"/>
                    <a:gd name="T4" fmla="*/ 2 w 52"/>
                    <a:gd name="T5" fmla="*/ 1 h 56"/>
                    <a:gd name="T6" fmla="*/ 2 w 52"/>
                    <a:gd name="T7" fmla="*/ 2 h 56"/>
                    <a:gd name="T8" fmla="*/ 2 w 52"/>
                    <a:gd name="T9" fmla="*/ 2 h 56"/>
                    <a:gd name="T10" fmla="*/ 2 w 52"/>
                    <a:gd name="T11" fmla="*/ 2 h 56"/>
                    <a:gd name="T12" fmla="*/ 2 w 52"/>
                    <a:gd name="T13" fmla="*/ 2 h 56"/>
                    <a:gd name="T14" fmla="*/ 2 w 52"/>
                    <a:gd name="T15" fmla="*/ 2 h 56"/>
                    <a:gd name="T16" fmla="*/ 2 w 52"/>
                    <a:gd name="T17" fmla="*/ 2 h 56"/>
                    <a:gd name="T18" fmla="*/ 2 w 52"/>
                    <a:gd name="T19" fmla="*/ 2 h 56"/>
                    <a:gd name="T20" fmla="*/ 2 w 52"/>
                    <a:gd name="T21" fmla="*/ 2 h 56"/>
                    <a:gd name="T22" fmla="*/ 2 w 52"/>
                    <a:gd name="T23" fmla="*/ 2 h 56"/>
                    <a:gd name="T24" fmla="*/ 2 w 52"/>
                    <a:gd name="T25" fmla="*/ 2 h 56"/>
                    <a:gd name="T26" fmla="*/ 2 w 52"/>
                    <a:gd name="T27" fmla="*/ 2 h 56"/>
                    <a:gd name="T28" fmla="*/ 2 w 52"/>
                    <a:gd name="T29" fmla="*/ 2 h 56"/>
                    <a:gd name="T30" fmla="*/ 2 w 52"/>
                    <a:gd name="T31" fmla="*/ 2 h 56"/>
                    <a:gd name="T32" fmla="*/ 2 w 52"/>
                    <a:gd name="T33" fmla="*/ 2 h 56"/>
                    <a:gd name="T34" fmla="*/ 2 w 52"/>
                    <a:gd name="T35" fmla="*/ 2 h 56"/>
                    <a:gd name="T36" fmla="*/ 2 w 52"/>
                    <a:gd name="T37" fmla="*/ 2 h 56"/>
                    <a:gd name="T38" fmla="*/ 2 w 52"/>
                    <a:gd name="T39" fmla="*/ 2 h 56"/>
                    <a:gd name="T40" fmla="*/ 2 w 52"/>
                    <a:gd name="T41" fmla="*/ 2 h 56"/>
                    <a:gd name="T42" fmla="*/ 2 w 52"/>
                    <a:gd name="T43" fmla="*/ 2 h 56"/>
                    <a:gd name="T44" fmla="*/ 2 w 52"/>
                    <a:gd name="T45" fmla="*/ 2 h 56"/>
                    <a:gd name="T46" fmla="*/ 2 w 52"/>
                    <a:gd name="T47" fmla="*/ 2 h 56"/>
                    <a:gd name="T48" fmla="*/ 0 w 52"/>
                    <a:gd name="T49" fmla="*/ 2 h 56"/>
                    <a:gd name="T50" fmla="*/ 0 w 52"/>
                    <a:gd name="T51" fmla="*/ 2 h 56"/>
                    <a:gd name="T52" fmla="*/ 0 w 52"/>
                    <a:gd name="T53" fmla="*/ 2 h 56"/>
                    <a:gd name="T54" fmla="*/ 2 w 52"/>
                    <a:gd name="T55" fmla="*/ 2 h 56"/>
                    <a:gd name="T56" fmla="*/ 2 w 52"/>
                    <a:gd name="T57" fmla="*/ 2 h 56"/>
                    <a:gd name="T58" fmla="*/ 2 w 52"/>
                    <a:gd name="T59" fmla="*/ 2 h 56"/>
                    <a:gd name="T60" fmla="*/ 2 w 52"/>
                    <a:gd name="T61" fmla="*/ 2 h 56"/>
                    <a:gd name="T62" fmla="*/ 2 w 52"/>
                    <a:gd name="T63" fmla="*/ 2 h 56"/>
                    <a:gd name="T64" fmla="*/ 2 w 52"/>
                    <a:gd name="T65" fmla="*/ 1 h 56"/>
                    <a:gd name="T66" fmla="*/ 2 w 52"/>
                    <a:gd name="T67" fmla="*/ 0 h 5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2"/>
                    <a:gd name="T103" fmla="*/ 0 h 56"/>
                    <a:gd name="T104" fmla="*/ 52 w 52"/>
                    <a:gd name="T105" fmla="*/ 56 h 5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2" h="56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30" y="1"/>
                      </a:lnTo>
                      <a:lnTo>
                        <a:pt x="36" y="3"/>
                      </a:lnTo>
                      <a:lnTo>
                        <a:pt x="40" y="5"/>
                      </a:lnTo>
                      <a:lnTo>
                        <a:pt x="44" y="9"/>
                      </a:lnTo>
                      <a:lnTo>
                        <a:pt x="47" y="13"/>
                      </a:lnTo>
                      <a:lnTo>
                        <a:pt x="49" y="17"/>
                      </a:lnTo>
                      <a:lnTo>
                        <a:pt x="51" y="22"/>
                      </a:lnTo>
                      <a:lnTo>
                        <a:pt x="51" y="27"/>
                      </a:lnTo>
                      <a:lnTo>
                        <a:pt x="51" y="33"/>
                      </a:lnTo>
                      <a:lnTo>
                        <a:pt x="49" y="38"/>
                      </a:lnTo>
                      <a:lnTo>
                        <a:pt x="47" y="43"/>
                      </a:lnTo>
                      <a:lnTo>
                        <a:pt x="44" y="46"/>
                      </a:lnTo>
                      <a:lnTo>
                        <a:pt x="40" y="50"/>
                      </a:lnTo>
                      <a:lnTo>
                        <a:pt x="36" y="53"/>
                      </a:lnTo>
                      <a:lnTo>
                        <a:pt x="30" y="54"/>
                      </a:lnTo>
                      <a:lnTo>
                        <a:pt x="25" y="55"/>
                      </a:lnTo>
                      <a:lnTo>
                        <a:pt x="20" y="54"/>
                      </a:lnTo>
                      <a:lnTo>
                        <a:pt x="15" y="53"/>
                      </a:lnTo>
                      <a:lnTo>
                        <a:pt x="10" y="50"/>
                      </a:lnTo>
                      <a:lnTo>
                        <a:pt x="7" y="46"/>
                      </a:lnTo>
                      <a:lnTo>
                        <a:pt x="4" y="43"/>
                      </a:lnTo>
                      <a:lnTo>
                        <a:pt x="2" y="38"/>
                      </a:lnTo>
                      <a:lnTo>
                        <a:pt x="0" y="33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2" y="17"/>
                      </a:lnTo>
                      <a:lnTo>
                        <a:pt x="4" y="13"/>
                      </a:lnTo>
                      <a:lnTo>
                        <a:pt x="7" y="9"/>
                      </a:lnTo>
                      <a:lnTo>
                        <a:pt x="10" y="5"/>
                      </a:lnTo>
                      <a:lnTo>
                        <a:pt x="15" y="3"/>
                      </a:lnTo>
                      <a:lnTo>
                        <a:pt x="20" y="1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29" name="Freeform 25"/>
                <p:cNvSpPr>
                  <a:spLocks noChangeArrowheads="1"/>
                </p:cNvSpPr>
                <p:nvPr/>
              </p:nvSpPr>
              <p:spPr bwMode="auto">
                <a:xfrm>
                  <a:off x="4230" y="3333"/>
                  <a:ext cx="40" cy="43"/>
                </a:xfrm>
                <a:custGeom>
                  <a:avLst/>
                  <a:gdLst>
                    <a:gd name="T0" fmla="*/ 2 w 53"/>
                    <a:gd name="T1" fmla="*/ 0 h 55"/>
                    <a:gd name="T2" fmla="*/ 2 w 53"/>
                    <a:gd name="T3" fmla="*/ 0 h 55"/>
                    <a:gd name="T4" fmla="*/ 2 w 53"/>
                    <a:gd name="T5" fmla="*/ 0 h 55"/>
                    <a:gd name="T6" fmla="*/ 2 w 53"/>
                    <a:gd name="T7" fmla="*/ 2 h 55"/>
                    <a:gd name="T8" fmla="*/ 2 w 53"/>
                    <a:gd name="T9" fmla="*/ 2 h 55"/>
                    <a:gd name="T10" fmla="*/ 2 w 53"/>
                    <a:gd name="T11" fmla="*/ 2 h 55"/>
                    <a:gd name="T12" fmla="*/ 2 w 53"/>
                    <a:gd name="T13" fmla="*/ 2 h 55"/>
                    <a:gd name="T14" fmla="*/ 2 w 53"/>
                    <a:gd name="T15" fmla="*/ 2 h 55"/>
                    <a:gd name="T16" fmla="*/ 2 w 53"/>
                    <a:gd name="T17" fmla="*/ 2 h 55"/>
                    <a:gd name="T18" fmla="*/ 2 w 53"/>
                    <a:gd name="T19" fmla="*/ 2 h 55"/>
                    <a:gd name="T20" fmla="*/ 2 w 53"/>
                    <a:gd name="T21" fmla="*/ 2 h 55"/>
                    <a:gd name="T22" fmla="*/ 2 w 53"/>
                    <a:gd name="T23" fmla="*/ 2 h 55"/>
                    <a:gd name="T24" fmla="*/ 2 w 53"/>
                    <a:gd name="T25" fmla="*/ 2 h 55"/>
                    <a:gd name="T26" fmla="*/ 2 w 53"/>
                    <a:gd name="T27" fmla="*/ 2 h 55"/>
                    <a:gd name="T28" fmla="*/ 2 w 53"/>
                    <a:gd name="T29" fmla="*/ 2 h 55"/>
                    <a:gd name="T30" fmla="*/ 2 w 53"/>
                    <a:gd name="T31" fmla="*/ 2 h 55"/>
                    <a:gd name="T32" fmla="*/ 2 w 53"/>
                    <a:gd name="T33" fmla="*/ 2 h 55"/>
                    <a:gd name="T34" fmla="*/ 2 w 53"/>
                    <a:gd name="T35" fmla="*/ 2 h 55"/>
                    <a:gd name="T36" fmla="*/ 2 w 53"/>
                    <a:gd name="T37" fmla="*/ 2 h 55"/>
                    <a:gd name="T38" fmla="*/ 2 w 53"/>
                    <a:gd name="T39" fmla="*/ 2 h 55"/>
                    <a:gd name="T40" fmla="*/ 2 w 53"/>
                    <a:gd name="T41" fmla="*/ 2 h 55"/>
                    <a:gd name="T42" fmla="*/ 2 w 53"/>
                    <a:gd name="T43" fmla="*/ 2 h 55"/>
                    <a:gd name="T44" fmla="*/ 2 w 53"/>
                    <a:gd name="T45" fmla="*/ 2 h 55"/>
                    <a:gd name="T46" fmla="*/ 2 w 53"/>
                    <a:gd name="T47" fmla="*/ 2 h 55"/>
                    <a:gd name="T48" fmla="*/ 1 w 53"/>
                    <a:gd name="T49" fmla="*/ 2 h 55"/>
                    <a:gd name="T50" fmla="*/ 0 w 53"/>
                    <a:gd name="T51" fmla="*/ 2 h 55"/>
                    <a:gd name="T52" fmla="*/ 1 w 53"/>
                    <a:gd name="T53" fmla="*/ 2 h 55"/>
                    <a:gd name="T54" fmla="*/ 2 w 53"/>
                    <a:gd name="T55" fmla="*/ 2 h 55"/>
                    <a:gd name="T56" fmla="*/ 2 w 53"/>
                    <a:gd name="T57" fmla="*/ 2 h 55"/>
                    <a:gd name="T58" fmla="*/ 2 w 53"/>
                    <a:gd name="T59" fmla="*/ 2 h 55"/>
                    <a:gd name="T60" fmla="*/ 2 w 53"/>
                    <a:gd name="T61" fmla="*/ 2 h 55"/>
                    <a:gd name="T62" fmla="*/ 2 w 53"/>
                    <a:gd name="T63" fmla="*/ 2 h 55"/>
                    <a:gd name="T64" fmla="*/ 2 w 53"/>
                    <a:gd name="T65" fmla="*/ 0 h 55"/>
                    <a:gd name="T66" fmla="*/ 2 w 53"/>
                    <a:gd name="T67" fmla="*/ 0 h 5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3"/>
                    <a:gd name="T103" fmla="*/ 0 h 55"/>
                    <a:gd name="T104" fmla="*/ 53 w 53"/>
                    <a:gd name="T105" fmla="*/ 55 h 5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3" h="55">
                      <a:moveTo>
                        <a:pt x="26" y="0"/>
                      </a:move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2"/>
                      </a:lnTo>
                      <a:lnTo>
                        <a:pt x="41" y="5"/>
                      </a:lnTo>
                      <a:lnTo>
                        <a:pt x="44" y="8"/>
                      </a:lnTo>
                      <a:lnTo>
                        <a:pt x="48" y="12"/>
                      </a:lnTo>
                      <a:lnTo>
                        <a:pt x="50" y="17"/>
                      </a:lnTo>
                      <a:lnTo>
                        <a:pt x="51" y="22"/>
                      </a:lnTo>
                      <a:lnTo>
                        <a:pt x="52" y="27"/>
                      </a:lnTo>
                      <a:lnTo>
                        <a:pt x="51" y="33"/>
                      </a:lnTo>
                      <a:lnTo>
                        <a:pt x="50" y="38"/>
                      </a:lnTo>
                      <a:lnTo>
                        <a:pt x="48" y="42"/>
                      </a:lnTo>
                      <a:lnTo>
                        <a:pt x="44" y="46"/>
                      </a:lnTo>
                      <a:lnTo>
                        <a:pt x="41" y="50"/>
                      </a:lnTo>
                      <a:lnTo>
                        <a:pt x="36" y="52"/>
                      </a:lnTo>
                      <a:lnTo>
                        <a:pt x="31" y="53"/>
                      </a:lnTo>
                      <a:lnTo>
                        <a:pt x="26" y="54"/>
                      </a:lnTo>
                      <a:lnTo>
                        <a:pt x="20" y="53"/>
                      </a:lnTo>
                      <a:lnTo>
                        <a:pt x="15" y="52"/>
                      </a:lnTo>
                      <a:lnTo>
                        <a:pt x="11" y="50"/>
                      </a:lnTo>
                      <a:lnTo>
                        <a:pt x="8" y="46"/>
                      </a:lnTo>
                      <a:lnTo>
                        <a:pt x="5" y="42"/>
                      </a:lnTo>
                      <a:lnTo>
                        <a:pt x="2" y="38"/>
                      </a:lnTo>
                      <a:lnTo>
                        <a:pt x="1" y="33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2" y="17"/>
                      </a:lnTo>
                      <a:lnTo>
                        <a:pt x="5" y="12"/>
                      </a:lnTo>
                      <a:lnTo>
                        <a:pt x="8" y="8"/>
                      </a:lnTo>
                      <a:lnTo>
                        <a:pt x="11" y="5"/>
                      </a:lnTo>
                      <a:lnTo>
                        <a:pt x="15" y="2"/>
                      </a:lnTo>
                      <a:lnTo>
                        <a:pt x="20" y="0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30" name="Freeform 26"/>
                <p:cNvSpPr>
                  <a:spLocks noChangeArrowheads="1"/>
                </p:cNvSpPr>
                <p:nvPr/>
              </p:nvSpPr>
              <p:spPr bwMode="auto">
                <a:xfrm>
                  <a:off x="4297" y="3278"/>
                  <a:ext cx="43" cy="43"/>
                </a:xfrm>
                <a:custGeom>
                  <a:avLst/>
                  <a:gdLst>
                    <a:gd name="T0" fmla="*/ 2 w 56"/>
                    <a:gd name="T1" fmla="*/ 0 h 56"/>
                    <a:gd name="T2" fmla="*/ 2 w 56"/>
                    <a:gd name="T3" fmla="*/ 0 h 56"/>
                    <a:gd name="T4" fmla="*/ 2 w 56"/>
                    <a:gd name="T5" fmla="*/ 0 h 56"/>
                    <a:gd name="T6" fmla="*/ 2 w 56"/>
                    <a:gd name="T7" fmla="*/ 2 h 56"/>
                    <a:gd name="T8" fmla="*/ 2 w 56"/>
                    <a:gd name="T9" fmla="*/ 2 h 56"/>
                    <a:gd name="T10" fmla="*/ 2 w 56"/>
                    <a:gd name="T11" fmla="*/ 2 h 56"/>
                    <a:gd name="T12" fmla="*/ 2 w 56"/>
                    <a:gd name="T13" fmla="*/ 2 h 56"/>
                    <a:gd name="T14" fmla="*/ 2 w 56"/>
                    <a:gd name="T15" fmla="*/ 2 h 56"/>
                    <a:gd name="T16" fmla="*/ 2 w 56"/>
                    <a:gd name="T17" fmla="*/ 2 h 56"/>
                    <a:gd name="T18" fmla="*/ 2 w 56"/>
                    <a:gd name="T19" fmla="*/ 2 h 56"/>
                    <a:gd name="T20" fmla="*/ 2 w 56"/>
                    <a:gd name="T21" fmla="*/ 2 h 56"/>
                    <a:gd name="T22" fmla="*/ 2 w 56"/>
                    <a:gd name="T23" fmla="*/ 2 h 56"/>
                    <a:gd name="T24" fmla="*/ 2 w 56"/>
                    <a:gd name="T25" fmla="*/ 2 h 56"/>
                    <a:gd name="T26" fmla="*/ 2 w 56"/>
                    <a:gd name="T27" fmla="*/ 2 h 56"/>
                    <a:gd name="T28" fmla="*/ 2 w 56"/>
                    <a:gd name="T29" fmla="*/ 2 h 56"/>
                    <a:gd name="T30" fmla="*/ 2 w 56"/>
                    <a:gd name="T31" fmla="*/ 2 h 56"/>
                    <a:gd name="T32" fmla="*/ 2 w 56"/>
                    <a:gd name="T33" fmla="*/ 2 h 56"/>
                    <a:gd name="T34" fmla="*/ 2 w 56"/>
                    <a:gd name="T35" fmla="*/ 2 h 56"/>
                    <a:gd name="T36" fmla="*/ 2 w 56"/>
                    <a:gd name="T37" fmla="*/ 2 h 56"/>
                    <a:gd name="T38" fmla="*/ 2 w 56"/>
                    <a:gd name="T39" fmla="*/ 2 h 56"/>
                    <a:gd name="T40" fmla="*/ 2 w 56"/>
                    <a:gd name="T41" fmla="*/ 2 h 56"/>
                    <a:gd name="T42" fmla="*/ 2 w 56"/>
                    <a:gd name="T43" fmla="*/ 2 h 56"/>
                    <a:gd name="T44" fmla="*/ 2 w 56"/>
                    <a:gd name="T45" fmla="*/ 2 h 56"/>
                    <a:gd name="T46" fmla="*/ 2 w 56"/>
                    <a:gd name="T47" fmla="*/ 2 h 56"/>
                    <a:gd name="T48" fmla="*/ 1 w 56"/>
                    <a:gd name="T49" fmla="*/ 2 h 56"/>
                    <a:gd name="T50" fmla="*/ 0 w 56"/>
                    <a:gd name="T51" fmla="*/ 2 h 56"/>
                    <a:gd name="T52" fmla="*/ 1 w 56"/>
                    <a:gd name="T53" fmla="*/ 2 h 56"/>
                    <a:gd name="T54" fmla="*/ 2 w 56"/>
                    <a:gd name="T55" fmla="*/ 2 h 56"/>
                    <a:gd name="T56" fmla="*/ 2 w 56"/>
                    <a:gd name="T57" fmla="*/ 2 h 56"/>
                    <a:gd name="T58" fmla="*/ 2 w 56"/>
                    <a:gd name="T59" fmla="*/ 2 h 56"/>
                    <a:gd name="T60" fmla="*/ 2 w 56"/>
                    <a:gd name="T61" fmla="*/ 2 h 56"/>
                    <a:gd name="T62" fmla="*/ 2 w 56"/>
                    <a:gd name="T63" fmla="*/ 2 h 56"/>
                    <a:gd name="T64" fmla="*/ 2 w 56"/>
                    <a:gd name="T65" fmla="*/ 0 h 56"/>
                    <a:gd name="T66" fmla="*/ 2 w 56"/>
                    <a:gd name="T67" fmla="*/ 0 h 5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6"/>
                    <a:gd name="T103" fmla="*/ 0 h 56"/>
                    <a:gd name="T104" fmla="*/ 56 w 56"/>
                    <a:gd name="T105" fmla="*/ 56 h 5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6" h="56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43" y="5"/>
                      </a:lnTo>
                      <a:lnTo>
                        <a:pt x="47" y="8"/>
                      </a:lnTo>
                      <a:lnTo>
                        <a:pt x="50" y="12"/>
                      </a:lnTo>
                      <a:lnTo>
                        <a:pt x="53" y="17"/>
                      </a:lnTo>
                      <a:lnTo>
                        <a:pt x="54" y="22"/>
                      </a:lnTo>
                      <a:lnTo>
                        <a:pt x="55" y="27"/>
                      </a:lnTo>
                      <a:lnTo>
                        <a:pt x="54" y="33"/>
                      </a:lnTo>
                      <a:lnTo>
                        <a:pt x="53" y="38"/>
                      </a:lnTo>
                      <a:lnTo>
                        <a:pt x="50" y="43"/>
                      </a:lnTo>
                      <a:lnTo>
                        <a:pt x="47" y="46"/>
                      </a:lnTo>
                      <a:lnTo>
                        <a:pt x="43" y="50"/>
                      </a:lnTo>
                      <a:lnTo>
                        <a:pt x="38" y="53"/>
                      </a:lnTo>
                      <a:lnTo>
                        <a:pt x="33" y="54"/>
                      </a:lnTo>
                      <a:lnTo>
                        <a:pt x="27" y="55"/>
                      </a:lnTo>
                      <a:lnTo>
                        <a:pt x="22" y="54"/>
                      </a:lnTo>
                      <a:lnTo>
                        <a:pt x="17" y="53"/>
                      </a:lnTo>
                      <a:lnTo>
                        <a:pt x="12" y="50"/>
                      </a:lnTo>
                      <a:lnTo>
                        <a:pt x="9" y="46"/>
                      </a:lnTo>
                      <a:lnTo>
                        <a:pt x="5" y="43"/>
                      </a:lnTo>
                      <a:lnTo>
                        <a:pt x="2" y="38"/>
                      </a:lnTo>
                      <a:lnTo>
                        <a:pt x="1" y="33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2" y="17"/>
                      </a:lnTo>
                      <a:lnTo>
                        <a:pt x="5" y="12"/>
                      </a:lnTo>
                      <a:lnTo>
                        <a:pt x="9" y="8"/>
                      </a:lnTo>
                      <a:lnTo>
                        <a:pt x="12" y="5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31" name="Freeform 27"/>
                <p:cNvSpPr>
                  <a:spLocks noChangeArrowheads="1"/>
                </p:cNvSpPr>
                <p:nvPr/>
              </p:nvSpPr>
              <p:spPr bwMode="auto">
                <a:xfrm>
                  <a:off x="4995" y="1883"/>
                  <a:ext cx="44" cy="44"/>
                </a:xfrm>
                <a:custGeom>
                  <a:avLst/>
                  <a:gdLst>
                    <a:gd name="T0" fmla="*/ 2 w 56"/>
                    <a:gd name="T1" fmla="*/ 0 h 56"/>
                    <a:gd name="T2" fmla="*/ 2 w 56"/>
                    <a:gd name="T3" fmla="*/ 0 h 56"/>
                    <a:gd name="T4" fmla="*/ 2 w 56"/>
                    <a:gd name="T5" fmla="*/ 0 h 56"/>
                    <a:gd name="T6" fmla="*/ 2 w 56"/>
                    <a:gd name="T7" fmla="*/ 2 h 56"/>
                    <a:gd name="T8" fmla="*/ 2 w 56"/>
                    <a:gd name="T9" fmla="*/ 2 h 56"/>
                    <a:gd name="T10" fmla="*/ 2 w 56"/>
                    <a:gd name="T11" fmla="*/ 2 h 56"/>
                    <a:gd name="T12" fmla="*/ 2 w 56"/>
                    <a:gd name="T13" fmla="*/ 2 h 56"/>
                    <a:gd name="T14" fmla="*/ 2 w 56"/>
                    <a:gd name="T15" fmla="*/ 2 h 56"/>
                    <a:gd name="T16" fmla="*/ 2 w 56"/>
                    <a:gd name="T17" fmla="*/ 2 h 56"/>
                    <a:gd name="T18" fmla="*/ 2 w 56"/>
                    <a:gd name="T19" fmla="*/ 2 h 56"/>
                    <a:gd name="T20" fmla="*/ 2 w 56"/>
                    <a:gd name="T21" fmla="*/ 2 h 56"/>
                    <a:gd name="T22" fmla="*/ 2 w 56"/>
                    <a:gd name="T23" fmla="*/ 2 h 56"/>
                    <a:gd name="T24" fmla="*/ 2 w 56"/>
                    <a:gd name="T25" fmla="*/ 2 h 56"/>
                    <a:gd name="T26" fmla="*/ 2 w 56"/>
                    <a:gd name="T27" fmla="*/ 2 h 56"/>
                    <a:gd name="T28" fmla="*/ 2 w 56"/>
                    <a:gd name="T29" fmla="*/ 2 h 56"/>
                    <a:gd name="T30" fmla="*/ 2 w 56"/>
                    <a:gd name="T31" fmla="*/ 2 h 56"/>
                    <a:gd name="T32" fmla="*/ 2 w 56"/>
                    <a:gd name="T33" fmla="*/ 2 h 56"/>
                    <a:gd name="T34" fmla="*/ 2 w 56"/>
                    <a:gd name="T35" fmla="*/ 2 h 56"/>
                    <a:gd name="T36" fmla="*/ 2 w 56"/>
                    <a:gd name="T37" fmla="*/ 2 h 56"/>
                    <a:gd name="T38" fmla="*/ 2 w 56"/>
                    <a:gd name="T39" fmla="*/ 2 h 56"/>
                    <a:gd name="T40" fmla="*/ 2 w 56"/>
                    <a:gd name="T41" fmla="*/ 2 h 56"/>
                    <a:gd name="T42" fmla="*/ 2 w 56"/>
                    <a:gd name="T43" fmla="*/ 2 h 56"/>
                    <a:gd name="T44" fmla="*/ 2 w 56"/>
                    <a:gd name="T45" fmla="*/ 2 h 56"/>
                    <a:gd name="T46" fmla="*/ 2 w 56"/>
                    <a:gd name="T47" fmla="*/ 2 h 56"/>
                    <a:gd name="T48" fmla="*/ 1 w 56"/>
                    <a:gd name="T49" fmla="*/ 2 h 56"/>
                    <a:gd name="T50" fmla="*/ 0 w 56"/>
                    <a:gd name="T51" fmla="*/ 2 h 56"/>
                    <a:gd name="T52" fmla="*/ 1 w 56"/>
                    <a:gd name="T53" fmla="*/ 2 h 56"/>
                    <a:gd name="T54" fmla="*/ 2 w 56"/>
                    <a:gd name="T55" fmla="*/ 2 h 56"/>
                    <a:gd name="T56" fmla="*/ 2 w 56"/>
                    <a:gd name="T57" fmla="*/ 2 h 56"/>
                    <a:gd name="T58" fmla="*/ 2 w 56"/>
                    <a:gd name="T59" fmla="*/ 2 h 56"/>
                    <a:gd name="T60" fmla="*/ 2 w 56"/>
                    <a:gd name="T61" fmla="*/ 2 h 56"/>
                    <a:gd name="T62" fmla="*/ 2 w 56"/>
                    <a:gd name="T63" fmla="*/ 2 h 56"/>
                    <a:gd name="T64" fmla="*/ 2 w 56"/>
                    <a:gd name="T65" fmla="*/ 0 h 56"/>
                    <a:gd name="T66" fmla="*/ 2 w 56"/>
                    <a:gd name="T67" fmla="*/ 0 h 5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6"/>
                    <a:gd name="T103" fmla="*/ 0 h 56"/>
                    <a:gd name="T104" fmla="*/ 56 w 56"/>
                    <a:gd name="T105" fmla="*/ 56 h 5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6" h="56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43" y="5"/>
                      </a:lnTo>
                      <a:lnTo>
                        <a:pt x="47" y="8"/>
                      </a:lnTo>
                      <a:lnTo>
                        <a:pt x="50" y="12"/>
                      </a:lnTo>
                      <a:lnTo>
                        <a:pt x="53" y="17"/>
                      </a:lnTo>
                      <a:lnTo>
                        <a:pt x="54" y="22"/>
                      </a:lnTo>
                      <a:lnTo>
                        <a:pt x="55" y="27"/>
                      </a:lnTo>
                      <a:lnTo>
                        <a:pt x="54" y="33"/>
                      </a:lnTo>
                      <a:lnTo>
                        <a:pt x="53" y="38"/>
                      </a:lnTo>
                      <a:lnTo>
                        <a:pt x="50" y="43"/>
                      </a:lnTo>
                      <a:lnTo>
                        <a:pt x="47" y="46"/>
                      </a:lnTo>
                      <a:lnTo>
                        <a:pt x="43" y="50"/>
                      </a:lnTo>
                      <a:lnTo>
                        <a:pt x="38" y="53"/>
                      </a:lnTo>
                      <a:lnTo>
                        <a:pt x="33" y="54"/>
                      </a:lnTo>
                      <a:lnTo>
                        <a:pt x="27" y="55"/>
                      </a:lnTo>
                      <a:lnTo>
                        <a:pt x="22" y="54"/>
                      </a:lnTo>
                      <a:lnTo>
                        <a:pt x="17" y="53"/>
                      </a:lnTo>
                      <a:lnTo>
                        <a:pt x="12" y="50"/>
                      </a:lnTo>
                      <a:lnTo>
                        <a:pt x="9" y="46"/>
                      </a:lnTo>
                      <a:lnTo>
                        <a:pt x="5" y="43"/>
                      </a:lnTo>
                      <a:lnTo>
                        <a:pt x="2" y="38"/>
                      </a:lnTo>
                      <a:lnTo>
                        <a:pt x="1" y="33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2" y="17"/>
                      </a:lnTo>
                      <a:lnTo>
                        <a:pt x="5" y="12"/>
                      </a:lnTo>
                      <a:lnTo>
                        <a:pt x="9" y="8"/>
                      </a:lnTo>
                      <a:lnTo>
                        <a:pt x="12" y="5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32" name="Freeform 28"/>
                <p:cNvSpPr>
                  <a:spLocks noChangeArrowheads="1"/>
                </p:cNvSpPr>
                <p:nvPr/>
              </p:nvSpPr>
              <p:spPr bwMode="auto">
                <a:xfrm>
                  <a:off x="5175" y="2108"/>
                  <a:ext cx="45" cy="44"/>
                </a:xfrm>
                <a:custGeom>
                  <a:avLst/>
                  <a:gdLst>
                    <a:gd name="T0" fmla="*/ 2 w 56"/>
                    <a:gd name="T1" fmla="*/ 0 h 56"/>
                    <a:gd name="T2" fmla="*/ 2 w 56"/>
                    <a:gd name="T3" fmla="*/ 0 h 56"/>
                    <a:gd name="T4" fmla="*/ 2 w 56"/>
                    <a:gd name="T5" fmla="*/ 0 h 56"/>
                    <a:gd name="T6" fmla="*/ 2 w 56"/>
                    <a:gd name="T7" fmla="*/ 2 h 56"/>
                    <a:gd name="T8" fmla="*/ 2 w 56"/>
                    <a:gd name="T9" fmla="*/ 2 h 56"/>
                    <a:gd name="T10" fmla="*/ 2 w 56"/>
                    <a:gd name="T11" fmla="*/ 2 h 56"/>
                    <a:gd name="T12" fmla="*/ 2 w 56"/>
                    <a:gd name="T13" fmla="*/ 2 h 56"/>
                    <a:gd name="T14" fmla="*/ 2 w 56"/>
                    <a:gd name="T15" fmla="*/ 2 h 56"/>
                    <a:gd name="T16" fmla="*/ 2 w 56"/>
                    <a:gd name="T17" fmla="*/ 2 h 56"/>
                    <a:gd name="T18" fmla="*/ 2 w 56"/>
                    <a:gd name="T19" fmla="*/ 2 h 56"/>
                    <a:gd name="T20" fmla="*/ 2 w 56"/>
                    <a:gd name="T21" fmla="*/ 2 h 56"/>
                    <a:gd name="T22" fmla="*/ 2 w 56"/>
                    <a:gd name="T23" fmla="*/ 2 h 56"/>
                    <a:gd name="T24" fmla="*/ 2 w 56"/>
                    <a:gd name="T25" fmla="*/ 2 h 56"/>
                    <a:gd name="T26" fmla="*/ 2 w 56"/>
                    <a:gd name="T27" fmla="*/ 2 h 56"/>
                    <a:gd name="T28" fmla="*/ 2 w 56"/>
                    <a:gd name="T29" fmla="*/ 2 h 56"/>
                    <a:gd name="T30" fmla="*/ 2 w 56"/>
                    <a:gd name="T31" fmla="*/ 2 h 56"/>
                    <a:gd name="T32" fmla="*/ 2 w 56"/>
                    <a:gd name="T33" fmla="*/ 2 h 56"/>
                    <a:gd name="T34" fmla="*/ 2 w 56"/>
                    <a:gd name="T35" fmla="*/ 2 h 56"/>
                    <a:gd name="T36" fmla="*/ 2 w 56"/>
                    <a:gd name="T37" fmla="*/ 2 h 56"/>
                    <a:gd name="T38" fmla="*/ 2 w 56"/>
                    <a:gd name="T39" fmla="*/ 2 h 56"/>
                    <a:gd name="T40" fmla="*/ 2 w 56"/>
                    <a:gd name="T41" fmla="*/ 2 h 56"/>
                    <a:gd name="T42" fmla="*/ 2 w 56"/>
                    <a:gd name="T43" fmla="*/ 2 h 56"/>
                    <a:gd name="T44" fmla="*/ 2 w 56"/>
                    <a:gd name="T45" fmla="*/ 2 h 56"/>
                    <a:gd name="T46" fmla="*/ 2 w 56"/>
                    <a:gd name="T47" fmla="*/ 2 h 56"/>
                    <a:gd name="T48" fmla="*/ 1 w 56"/>
                    <a:gd name="T49" fmla="*/ 2 h 56"/>
                    <a:gd name="T50" fmla="*/ 0 w 56"/>
                    <a:gd name="T51" fmla="*/ 2 h 56"/>
                    <a:gd name="T52" fmla="*/ 1 w 56"/>
                    <a:gd name="T53" fmla="*/ 2 h 56"/>
                    <a:gd name="T54" fmla="*/ 2 w 56"/>
                    <a:gd name="T55" fmla="*/ 2 h 56"/>
                    <a:gd name="T56" fmla="*/ 2 w 56"/>
                    <a:gd name="T57" fmla="*/ 2 h 56"/>
                    <a:gd name="T58" fmla="*/ 2 w 56"/>
                    <a:gd name="T59" fmla="*/ 2 h 56"/>
                    <a:gd name="T60" fmla="*/ 2 w 56"/>
                    <a:gd name="T61" fmla="*/ 2 h 56"/>
                    <a:gd name="T62" fmla="*/ 2 w 56"/>
                    <a:gd name="T63" fmla="*/ 2 h 56"/>
                    <a:gd name="T64" fmla="*/ 2 w 56"/>
                    <a:gd name="T65" fmla="*/ 0 h 56"/>
                    <a:gd name="T66" fmla="*/ 2 w 56"/>
                    <a:gd name="T67" fmla="*/ 0 h 5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6"/>
                    <a:gd name="T103" fmla="*/ 0 h 56"/>
                    <a:gd name="T104" fmla="*/ 56 w 56"/>
                    <a:gd name="T105" fmla="*/ 56 h 5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6" h="56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43" y="5"/>
                      </a:lnTo>
                      <a:lnTo>
                        <a:pt x="47" y="8"/>
                      </a:lnTo>
                      <a:lnTo>
                        <a:pt x="50" y="12"/>
                      </a:lnTo>
                      <a:lnTo>
                        <a:pt x="53" y="17"/>
                      </a:lnTo>
                      <a:lnTo>
                        <a:pt x="54" y="22"/>
                      </a:lnTo>
                      <a:lnTo>
                        <a:pt x="55" y="27"/>
                      </a:lnTo>
                      <a:lnTo>
                        <a:pt x="54" y="33"/>
                      </a:lnTo>
                      <a:lnTo>
                        <a:pt x="53" y="38"/>
                      </a:lnTo>
                      <a:lnTo>
                        <a:pt x="50" y="43"/>
                      </a:lnTo>
                      <a:lnTo>
                        <a:pt x="47" y="46"/>
                      </a:lnTo>
                      <a:lnTo>
                        <a:pt x="43" y="50"/>
                      </a:lnTo>
                      <a:lnTo>
                        <a:pt x="38" y="53"/>
                      </a:lnTo>
                      <a:lnTo>
                        <a:pt x="33" y="54"/>
                      </a:lnTo>
                      <a:lnTo>
                        <a:pt x="27" y="55"/>
                      </a:lnTo>
                      <a:lnTo>
                        <a:pt x="22" y="54"/>
                      </a:lnTo>
                      <a:lnTo>
                        <a:pt x="17" y="53"/>
                      </a:lnTo>
                      <a:lnTo>
                        <a:pt x="12" y="50"/>
                      </a:lnTo>
                      <a:lnTo>
                        <a:pt x="9" y="46"/>
                      </a:lnTo>
                      <a:lnTo>
                        <a:pt x="5" y="43"/>
                      </a:lnTo>
                      <a:lnTo>
                        <a:pt x="2" y="38"/>
                      </a:lnTo>
                      <a:lnTo>
                        <a:pt x="1" y="33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2" y="17"/>
                      </a:lnTo>
                      <a:lnTo>
                        <a:pt x="5" y="12"/>
                      </a:lnTo>
                      <a:lnTo>
                        <a:pt x="9" y="8"/>
                      </a:lnTo>
                      <a:lnTo>
                        <a:pt x="12" y="5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33" name="Freeform 29"/>
                <p:cNvSpPr>
                  <a:spLocks noChangeArrowheads="1"/>
                </p:cNvSpPr>
                <p:nvPr/>
              </p:nvSpPr>
              <p:spPr bwMode="auto">
                <a:xfrm>
                  <a:off x="5265" y="2197"/>
                  <a:ext cx="45" cy="43"/>
                </a:xfrm>
                <a:custGeom>
                  <a:avLst/>
                  <a:gdLst>
                    <a:gd name="T0" fmla="*/ 2 w 56"/>
                    <a:gd name="T1" fmla="*/ 0 h 56"/>
                    <a:gd name="T2" fmla="*/ 2 w 56"/>
                    <a:gd name="T3" fmla="*/ 0 h 56"/>
                    <a:gd name="T4" fmla="*/ 2 w 56"/>
                    <a:gd name="T5" fmla="*/ 0 h 56"/>
                    <a:gd name="T6" fmla="*/ 2 w 56"/>
                    <a:gd name="T7" fmla="*/ 2 h 56"/>
                    <a:gd name="T8" fmla="*/ 2 w 56"/>
                    <a:gd name="T9" fmla="*/ 2 h 56"/>
                    <a:gd name="T10" fmla="*/ 2 w 56"/>
                    <a:gd name="T11" fmla="*/ 2 h 56"/>
                    <a:gd name="T12" fmla="*/ 2 w 56"/>
                    <a:gd name="T13" fmla="*/ 2 h 56"/>
                    <a:gd name="T14" fmla="*/ 2 w 56"/>
                    <a:gd name="T15" fmla="*/ 2 h 56"/>
                    <a:gd name="T16" fmla="*/ 2 w 56"/>
                    <a:gd name="T17" fmla="*/ 2 h 56"/>
                    <a:gd name="T18" fmla="*/ 2 w 56"/>
                    <a:gd name="T19" fmla="*/ 2 h 56"/>
                    <a:gd name="T20" fmla="*/ 2 w 56"/>
                    <a:gd name="T21" fmla="*/ 2 h 56"/>
                    <a:gd name="T22" fmla="*/ 2 w 56"/>
                    <a:gd name="T23" fmla="*/ 2 h 56"/>
                    <a:gd name="T24" fmla="*/ 2 w 56"/>
                    <a:gd name="T25" fmla="*/ 2 h 56"/>
                    <a:gd name="T26" fmla="*/ 2 w 56"/>
                    <a:gd name="T27" fmla="*/ 2 h 56"/>
                    <a:gd name="T28" fmla="*/ 2 w 56"/>
                    <a:gd name="T29" fmla="*/ 2 h 56"/>
                    <a:gd name="T30" fmla="*/ 2 w 56"/>
                    <a:gd name="T31" fmla="*/ 2 h 56"/>
                    <a:gd name="T32" fmla="*/ 2 w 56"/>
                    <a:gd name="T33" fmla="*/ 2 h 56"/>
                    <a:gd name="T34" fmla="*/ 2 w 56"/>
                    <a:gd name="T35" fmla="*/ 2 h 56"/>
                    <a:gd name="T36" fmla="*/ 2 w 56"/>
                    <a:gd name="T37" fmla="*/ 2 h 56"/>
                    <a:gd name="T38" fmla="*/ 2 w 56"/>
                    <a:gd name="T39" fmla="*/ 2 h 56"/>
                    <a:gd name="T40" fmla="*/ 2 w 56"/>
                    <a:gd name="T41" fmla="*/ 2 h 56"/>
                    <a:gd name="T42" fmla="*/ 2 w 56"/>
                    <a:gd name="T43" fmla="*/ 2 h 56"/>
                    <a:gd name="T44" fmla="*/ 2 w 56"/>
                    <a:gd name="T45" fmla="*/ 2 h 56"/>
                    <a:gd name="T46" fmla="*/ 2 w 56"/>
                    <a:gd name="T47" fmla="*/ 2 h 56"/>
                    <a:gd name="T48" fmla="*/ 1 w 56"/>
                    <a:gd name="T49" fmla="*/ 2 h 56"/>
                    <a:gd name="T50" fmla="*/ 0 w 56"/>
                    <a:gd name="T51" fmla="*/ 2 h 56"/>
                    <a:gd name="T52" fmla="*/ 1 w 56"/>
                    <a:gd name="T53" fmla="*/ 2 h 56"/>
                    <a:gd name="T54" fmla="*/ 2 w 56"/>
                    <a:gd name="T55" fmla="*/ 2 h 56"/>
                    <a:gd name="T56" fmla="*/ 2 w 56"/>
                    <a:gd name="T57" fmla="*/ 2 h 56"/>
                    <a:gd name="T58" fmla="*/ 2 w 56"/>
                    <a:gd name="T59" fmla="*/ 2 h 56"/>
                    <a:gd name="T60" fmla="*/ 2 w 56"/>
                    <a:gd name="T61" fmla="*/ 2 h 56"/>
                    <a:gd name="T62" fmla="*/ 2 w 56"/>
                    <a:gd name="T63" fmla="*/ 2 h 56"/>
                    <a:gd name="T64" fmla="*/ 2 w 56"/>
                    <a:gd name="T65" fmla="*/ 0 h 56"/>
                    <a:gd name="T66" fmla="*/ 2 w 56"/>
                    <a:gd name="T67" fmla="*/ 0 h 5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6"/>
                    <a:gd name="T103" fmla="*/ 0 h 56"/>
                    <a:gd name="T104" fmla="*/ 56 w 56"/>
                    <a:gd name="T105" fmla="*/ 56 h 5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6" h="56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43" y="5"/>
                      </a:lnTo>
                      <a:lnTo>
                        <a:pt x="47" y="8"/>
                      </a:lnTo>
                      <a:lnTo>
                        <a:pt x="50" y="12"/>
                      </a:lnTo>
                      <a:lnTo>
                        <a:pt x="53" y="17"/>
                      </a:lnTo>
                      <a:lnTo>
                        <a:pt x="54" y="22"/>
                      </a:lnTo>
                      <a:lnTo>
                        <a:pt x="55" y="27"/>
                      </a:lnTo>
                      <a:lnTo>
                        <a:pt x="54" y="33"/>
                      </a:lnTo>
                      <a:lnTo>
                        <a:pt x="53" y="38"/>
                      </a:lnTo>
                      <a:lnTo>
                        <a:pt x="50" y="43"/>
                      </a:lnTo>
                      <a:lnTo>
                        <a:pt x="47" y="46"/>
                      </a:lnTo>
                      <a:lnTo>
                        <a:pt x="43" y="50"/>
                      </a:lnTo>
                      <a:lnTo>
                        <a:pt x="38" y="53"/>
                      </a:lnTo>
                      <a:lnTo>
                        <a:pt x="33" y="54"/>
                      </a:lnTo>
                      <a:lnTo>
                        <a:pt x="27" y="55"/>
                      </a:lnTo>
                      <a:lnTo>
                        <a:pt x="22" y="54"/>
                      </a:lnTo>
                      <a:lnTo>
                        <a:pt x="17" y="53"/>
                      </a:lnTo>
                      <a:lnTo>
                        <a:pt x="12" y="50"/>
                      </a:lnTo>
                      <a:lnTo>
                        <a:pt x="9" y="46"/>
                      </a:lnTo>
                      <a:lnTo>
                        <a:pt x="5" y="43"/>
                      </a:lnTo>
                      <a:lnTo>
                        <a:pt x="2" y="38"/>
                      </a:lnTo>
                      <a:lnTo>
                        <a:pt x="1" y="33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2" y="17"/>
                      </a:lnTo>
                      <a:lnTo>
                        <a:pt x="5" y="12"/>
                      </a:lnTo>
                      <a:lnTo>
                        <a:pt x="9" y="8"/>
                      </a:lnTo>
                      <a:lnTo>
                        <a:pt x="12" y="5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34" name="Freeform 30"/>
                <p:cNvSpPr>
                  <a:spLocks noChangeArrowheads="1"/>
                </p:cNvSpPr>
                <p:nvPr/>
              </p:nvSpPr>
              <p:spPr bwMode="auto">
                <a:xfrm>
                  <a:off x="4077" y="3581"/>
                  <a:ext cx="43" cy="46"/>
                </a:xfrm>
                <a:custGeom>
                  <a:avLst/>
                  <a:gdLst>
                    <a:gd name="T0" fmla="*/ 2 w 55"/>
                    <a:gd name="T1" fmla="*/ 0 h 60"/>
                    <a:gd name="T2" fmla="*/ 2 w 55"/>
                    <a:gd name="T3" fmla="*/ 0 h 60"/>
                    <a:gd name="T4" fmla="*/ 2 w 55"/>
                    <a:gd name="T5" fmla="*/ 1 h 60"/>
                    <a:gd name="T6" fmla="*/ 2 w 55"/>
                    <a:gd name="T7" fmla="*/ 2 h 60"/>
                    <a:gd name="T8" fmla="*/ 2 w 55"/>
                    <a:gd name="T9" fmla="*/ 2 h 60"/>
                    <a:gd name="T10" fmla="*/ 2 w 55"/>
                    <a:gd name="T11" fmla="*/ 2 h 60"/>
                    <a:gd name="T12" fmla="*/ 2 w 55"/>
                    <a:gd name="T13" fmla="*/ 2 h 60"/>
                    <a:gd name="T14" fmla="*/ 2 w 55"/>
                    <a:gd name="T15" fmla="*/ 2 h 60"/>
                    <a:gd name="T16" fmla="*/ 2 w 55"/>
                    <a:gd name="T17" fmla="*/ 2 h 60"/>
                    <a:gd name="T18" fmla="*/ 2 w 55"/>
                    <a:gd name="T19" fmla="*/ 2 h 60"/>
                    <a:gd name="T20" fmla="*/ 2 w 55"/>
                    <a:gd name="T21" fmla="*/ 2 h 60"/>
                    <a:gd name="T22" fmla="*/ 2 w 55"/>
                    <a:gd name="T23" fmla="*/ 2 h 60"/>
                    <a:gd name="T24" fmla="*/ 2 w 55"/>
                    <a:gd name="T25" fmla="*/ 2 h 60"/>
                    <a:gd name="T26" fmla="*/ 2 w 55"/>
                    <a:gd name="T27" fmla="*/ 2 h 60"/>
                    <a:gd name="T28" fmla="*/ 2 w 55"/>
                    <a:gd name="T29" fmla="*/ 2 h 60"/>
                    <a:gd name="T30" fmla="*/ 2 w 55"/>
                    <a:gd name="T31" fmla="*/ 2 h 60"/>
                    <a:gd name="T32" fmla="*/ 2 w 55"/>
                    <a:gd name="T33" fmla="*/ 2 h 60"/>
                    <a:gd name="T34" fmla="*/ 2 w 55"/>
                    <a:gd name="T35" fmla="*/ 2 h 60"/>
                    <a:gd name="T36" fmla="*/ 2 w 55"/>
                    <a:gd name="T37" fmla="*/ 2 h 60"/>
                    <a:gd name="T38" fmla="*/ 2 w 55"/>
                    <a:gd name="T39" fmla="*/ 2 h 60"/>
                    <a:gd name="T40" fmla="*/ 2 w 55"/>
                    <a:gd name="T41" fmla="*/ 2 h 60"/>
                    <a:gd name="T42" fmla="*/ 2 w 55"/>
                    <a:gd name="T43" fmla="*/ 2 h 60"/>
                    <a:gd name="T44" fmla="*/ 2 w 55"/>
                    <a:gd name="T45" fmla="*/ 2 h 60"/>
                    <a:gd name="T46" fmla="*/ 2 w 55"/>
                    <a:gd name="T47" fmla="*/ 2 h 60"/>
                    <a:gd name="T48" fmla="*/ 1 w 55"/>
                    <a:gd name="T49" fmla="*/ 2 h 60"/>
                    <a:gd name="T50" fmla="*/ 0 w 55"/>
                    <a:gd name="T51" fmla="*/ 2 h 60"/>
                    <a:gd name="T52" fmla="*/ 1 w 55"/>
                    <a:gd name="T53" fmla="*/ 2 h 60"/>
                    <a:gd name="T54" fmla="*/ 2 w 55"/>
                    <a:gd name="T55" fmla="*/ 2 h 60"/>
                    <a:gd name="T56" fmla="*/ 2 w 55"/>
                    <a:gd name="T57" fmla="*/ 2 h 60"/>
                    <a:gd name="T58" fmla="*/ 2 w 55"/>
                    <a:gd name="T59" fmla="*/ 2 h 60"/>
                    <a:gd name="T60" fmla="*/ 2 w 55"/>
                    <a:gd name="T61" fmla="*/ 2 h 60"/>
                    <a:gd name="T62" fmla="*/ 2 w 55"/>
                    <a:gd name="T63" fmla="*/ 2 h 60"/>
                    <a:gd name="T64" fmla="*/ 2 w 55"/>
                    <a:gd name="T65" fmla="*/ 1 h 60"/>
                    <a:gd name="T66" fmla="*/ 2 w 55"/>
                    <a:gd name="T67" fmla="*/ 0 h 6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5"/>
                    <a:gd name="T103" fmla="*/ 0 h 60"/>
                    <a:gd name="T104" fmla="*/ 55 w 55"/>
                    <a:gd name="T105" fmla="*/ 60 h 6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5" h="6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33" y="1"/>
                      </a:lnTo>
                      <a:lnTo>
                        <a:pt x="38" y="3"/>
                      </a:lnTo>
                      <a:lnTo>
                        <a:pt x="42" y="5"/>
                      </a:lnTo>
                      <a:lnTo>
                        <a:pt x="47" y="9"/>
                      </a:lnTo>
                      <a:lnTo>
                        <a:pt x="50" y="13"/>
                      </a:lnTo>
                      <a:lnTo>
                        <a:pt x="52" y="18"/>
                      </a:lnTo>
                      <a:lnTo>
                        <a:pt x="54" y="24"/>
                      </a:lnTo>
                      <a:lnTo>
                        <a:pt x="54" y="30"/>
                      </a:lnTo>
                      <a:lnTo>
                        <a:pt x="54" y="36"/>
                      </a:lnTo>
                      <a:lnTo>
                        <a:pt x="52" y="41"/>
                      </a:lnTo>
                      <a:lnTo>
                        <a:pt x="50" y="46"/>
                      </a:lnTo>
                      <a:lnTo>
                        <a:pt x="47" y="50"/>
                      </a:lnTo>
                      <a:lnTo>
                        <a:pt x="42" y="54"/>
                      </a:lnTo>
                      <a:lnTo>
                        <a:pt x="38" y="56"/>
                      </a:lnTo>
                      <a:lnTo>
                        <a:pt x="33" y="58"/>
                      </a:lnTo>
                      <a:lnTo>
                        <a:pt x="27" y="59"/>
                      </a:lnTo>
                      <a:lnTo>
                        <a:pt x="22" y="58"/>
                      </a:lnTo>
                      <a:lnTo>
                        <a:pt x="17" y="56"/>
                      </a:lnTo>
                      <a:lnTo>
                        <a:pt x="12" y="54"/>
                      </a:lnTo>
                      <a:lnTo>
                        <a:pt x="8" y="50"/>
                      </a:lnTo>
                      <a:lnTo>
                        <a:pt x="5" y="46"/>
                      </a:lnTo>
                      <a:lnTo>
                        <a:pt x="2" y="41"/>
                      </a:lnTo>
                      <a:lnTo>
                        <a:pt x="1" y="36"/>
                      </a:lnTo>
                      <a:lnTo>
                        <a:pt x="0" y="30"/>
                      </a:lnTo>
                      <a:lnTo>
                        <a:pt x="1" y="24"/>
                      </a:lnTo>
                      <a:lnTo>
                        <a:pt x="2" y="18"/>
                      </a:lnTo>
                      <a:lnTo>
                        <a:pt x="5" y="13"/>
                      </a:lnTo>
                      <a:lnTo>
                        <a:pt x="8" y="9"/>
                      </a:lnTo>
                      <a:lnTo>
                        <a:pt x="12" y="5"/>
                      </a:lnTo>
                      <a:lnTo>
                        <a:pt x="17" y="3"/>
                      </a:lnTo>
                      <a:lnTo>
                        <a:pt x="22" y="1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35" name="Freeform 31"/>
                <p:cNvSpPr>
                  <a:spLocks noChangeArrowheads="1"/>
                </p:cNvSpPr>
                <p:nvPr/>
              </p:nvSpPr>
              <p:spPr bwMode="auto">
                <a:xfrm>
                  <a:off x="4977" y="2484"/>
                  <a:ext cx="43" cy="44"/>
                </a:xfrm>
                <a:custGeom>
                  <a:avLst/>
                  <a:gdLst>
                    <a:gd name="T0" fmla="*/ 2 w 56"/>
                    <a:gd name="T1" fmla="*/ 0 h 56"/>
                    <a:gd name="T2" fmla="*/ 2 w 56"/>
                    <a:gd name="T3" fmla="*/ 0 h 56"/>
                    <a:gd name="T4" fmla="*/ 2 w 56"/>
                    <a:gd name="T5" fmla="*/ 0 h 56"/>
                    <a:gd name="T6" fmla="*/ 2 w 56"/>
                    <a:gd name="T7" fmla="*/ 2 h 56"/>
                    <a:gd name="T8" fmla="*/ 2 w 56"/>
                    <a:gd name="T9" fmla="*/ 2 h 56"/>
                    <a:gd name="T10" fmla="*/ 2 w 56"/>
                    <a:gd name="T11" fmla="*/ 2 h 56"/>
                    <a:gd name="T12" fmla="*/ 2 w 56"/>
                    <a:gd name="T13" fmla="*/ 2 h 56"/>
                    <a:gd name="T14" fmla="*/ 2 w 56"/>
                    <a:gd name="T15" fmla="*/ 2 h 56"/>
                    <a:gd name="T16" fmla="*/ 2 w 56"/>
                    <a:gd name="T17" fmla="*/ 2 h 56"/>
                    <a:gd name="T18" fmla="*/ 2 w 56"/>
                    <a:gd name="T19" fmla="*/ 2 h 56"/>
                    <a:gd name="T20" fmla="*/ 2 w 56"/>
                    <a:gd name="T21" fmla="*/ 2 h 56"/>
                    <a:gd name="T22" fmla="*/ 2 w 56"/>
                    <a:gd name="T23" fmla="*/ 2 h 56"/>
                    <a:gd name="T24" fmla="*/ 2 w 56"/>
                    <a:gd name="T25" fmla="*/ 2 h 56"/>
                    <a:gd name="T26" fmla="*/ 2 w 56"/>
                    <a:gd name="T27" fmla="*/ 2 h 56"/>
                    <a:gd name="T28" fmla="*/ 2 w 56"/>
                    <a:gd name="T29" fmla="*/ 2 h 56"/>
                    <a:gd name="T30" fmla="*/ 2 w 56"/>
                    <a:gd name="T31" fmla="*/ 2 h 56"/>
                    <a:gd name="T32" fmla="*/ 2 w 56"/>
                    <a:gd name="T33" fmla="*/ 2 h 56"/>
                    <a:gd name="T34" fmla="*/ 2 w 56"/>
                    <a:gd name="T35" fmla="*/ 2 h 56"/>
                    <a:gd name="T36" fmla="*/ 2 w 56"/>
                    <a:gd name="T37" fmla="*/ 2 h 56"/>
                    <a:gd name="T38" fmla="*/ 2 w 56"/>
                    <a:gd name="T39" fmla="*/ 2 h 56"/>
                    <a:gd name="T40" fmla="*/ 2 w 56"/>
                    <a:gd name="T41" fmla="*/ 2 h 56"/>
                    <a:gd name="T42" fmla="*/ 2 w 56"/>
                    <a:gd name="T43" fmla="*/ 2 h 56"/>
                    <a:gd name="T44" fmla="*/ 2 w 56"/>
                    <a:gd name="T45" fmla="*/ 2 h 56"/>
                    <a:gd name="T46" fmla="*/ 2 w 56"/>
                    <a:gd name="T47" fmla="*/ 2 h 56"/>
                    <a:gd name="T48" fmla="*/ 1 w 56"/>
                    <a:gd name="T49" fmla="*/ 2 h 56"/>
                    <a:gd name="T50" fmla="*/ 0 w 56"/>
                    <a:gd name="T51" fmla="*/ 2 h 56"/>
                    <a:gd name="T52" fmla="*/ 1 w 56"/>
                    <a:gd name="T53" fmla="*/ 2 h 56"/>
                    <a:gd name="T54" fmla="*/ 2 w 56"/>
                    <a:gd name="T55" fmla="*/ 2 h 56"/>
                    <a:gd name="T56" fmla="*/ 2 w 56"/>
                    <a:gd name="T57" fmla="*/ 2 h 56"/>
                    <a:gd name="T58" fmla="*/ 2 w 56"/>
                    <a:gd name="T59" fmla="*/ 2 h 56"/>
                    <a:gd name="T60" fmla="*/ 2 w 56"/>
                    <a:gd name="T61" fmla="*/ 2 h 56"/>
                    <a:gd name="T62" fmla="*/ 2 w 56"/>
                    <a:gd name="T63" fmla="*/ 2 h 56"/>
                    <a:gd name="T64" fmla="*/ 2 w 56"/>
                    <a:gd name="T65" fmla="*/ 0 h 56"/>
                    <a:gd name="T66" fmla="*/ 2 w 56"/>
                    <a:gd name="T67" fmla="*/ 0 h 5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6"/>
                    <a:gd name="T103" fmla="*/ 0 h 56"/>
                    <a:gd name="T104" fmla="*/ 56 w 56"/>
                    <a:gd name="T105" fmla="*/ 56 h 5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6" h="56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43" y="5"/>
                      </a:lnTo>
                      <a:lnTo>
                        <a:pt x="47" y="8"/>
                      </a:lnTo>
                      <a:lnTo>
                        <a:pt x="50" y="12"/>
                      </a:lnTo>
                      <a:lnTo>
                        <a:pt x="53" y="17"/>
                      </a:lnTo>
                      <a:lnTo>
                        <a:pt x="54" y="22"/>
                      </a:lnTo>
                      <a:lnTo>
                        <a:pt x="55" y="27"/>
                      </a:lnTo>
                      <a:lnTo>
                        <a:pt x="54" y="33"/>
                      </a:lnTo>
                      <a:lnTo>
                        <a:pt x="53" y="38"/>
                      </a:lnTo>
                      <a:lnTo>
                        <a:pt x="50" y="43"/>
                      </a:lnTo>
                      <a:lnTo>
                        <a:pt x="47" y="46"/>
                      </a:lnTo>
                      <a:lnTo>
                        <a:pt x="43" y="50"/>
                      </a:lnTo>
                      <a:lnTo>
                        <a:pt x="38" y="53"/>
                      </a:lnTo>
                      <a:lnTo>
                        <a:pt x="33" y="54"/>
                      </a:lnTo>
                      <a:lnTo>
                        <a:pt x="27" y="55"/>
                      </a:lnTo>
                      <a:lnTo>
                        <a:pt x="22" y="54"/>
                      </a:lnTo>
                      <a:lnTo>
                        <a:pt x="17" y="53"/>
                      </a:lnTo>
                      <a:lnTo>
                        <a:pt x="12" y="50"/>
                      </a:lnTo>
                      <a:lnTo>
                        <a:pt x="9" y="46"/>
                      </a:lnTo>
                      <a:lnTo>
                        <a:pt x="5" y="43"/>
                      </a:lnTo>
                      <a:lnTo>
                        <a:pt x="2" y="38"/>
                      </a:lnTo>
                      <a:lnTo>
                        <a:pt x="1" y="33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2" y="17"/>
                      </a:lnTo>
                      <a:lnTo>
                        <a:pt x="5" y="12"/>
                      </a:lnTo>
                      <a:lnTo>
                        <a:pt x="9" y="8"/>
                      </a:lnTo>
                      <a:lnTo>
                        <a:pt x="12" y="5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36" name="Freeform 32"/>
                <p:cNvSpPr>
                  <a:spLocks noChangeArrowheads="1"/>
                </p:cNvSpPr>
                <p:nvPr/>
              </p:nvSpPr>
              <p:spPr bwMode="auto">
                <a:xfrm>
                  <a:off x="4487" y="2938"/>
                  <a:ext cx="45" cy="43"/>
                </a:xfrm>
                <a:custGeom>
                  <a:avLst/>
                  <a:gdLst>
                    <a:gd name="T0" fmla="*/ 2 w 56"/>
                    <a:gd name="T1" fmla="*/ 0 h 56"/>
                    <a:gd name="T2" fmla="*/ 2 w 56"/>
                    <a:gd name="T3" fmla="*/ 0 h 56"/>
                    <a:gd name="T4" fmla="*/ 2 w 56"/>
                    <a:gd name="T5" fmla="*/ 0 h 56"/>
                    <a:gd name="T6" fmla="*/ 2 w 56"/>
                    <a:gd name="T7" fmla="*/ 2 h 56"/>
                    <a:gd name="T8" fmla="*/ 2 w 56"/>
                    <a:gd name="T9" fmla="*/ 2 h 56"/>
                    <a:gd name="T10" fmla="*/ 2 w 56"/>
                    <a:gd name="T11" fmla="*/ 2 h 56"/>
                    <a:gd name="T12" fmla="*/ 2 w 56"/>
                    <a:gd name="T13" fmla="*/ 2 h 56"/>
                    <a:gd name="T14" fmla="*/ 2 w 56"/>
                    <a:gd name="T15" fmla="*/ 2 h 56"/>
                    <a:gd name="T16" fmla="*/ 2 w 56"/>
                    <a:gd name="T17" fmla="*/ 2 h 56"/>
                    <a:gd name="T18" fmla="*/ 2 w 56"/>
                    <a:gd name="T19" fmla="*/ 2 h 56"/>
                    <a:gd name="T20" fmla="*/ 2 w 56"/>
                    <a:gd name="T21" fmla="*/ 2 h 56"/>
                    <a:gd name="T22" fmla="*/ 2 w 56"/>
                    <a:gd name="T23" fmla="*/ 2 h 56"/>
                    <a:gd name="T24" fmla="*/ 2 w 56"/>
                    <a:gd name="T25" fmla="*/ 2 h 56"/>
                    <a:gd name="T26" fmla="*/ 2 w 56"/>
                    <a:gd name="T27" fmla="*/ 2 h 56"/>
                    <a:gd name="T28" fmla="*/ 2 w 56"/>
                    <a:gd name="T29" fmla="*/ 2 h 56"/>
                    <a:gd name="T30" fmla="*/ 2 w 56"/>
                    <a:gd name="T31" fmla="*/ 2 h 56"/>
                    <a:gd name="T32" fmla="*/ 2 w 56"/>
                    <a:gd name="T33" fmla="*/ 2 h 56"/>
                    <a:gd name="T34" fmla="*/ 2 w 56"/>
                    <a:gd name="T35" fmla="*/ 2 h 56"/>
                    <a:gd name="T36" fmla="*/ 2 w 56"/>
                    <a:gd name="T37" fmla="*/ 2 h 56"/>
                    <a:gd name="T38" fmla="*/ 2 w 56"/>
                    <a:gd name="T39" fmla="*/ 2 h 56"/>
                    <a:gd name="T40" fmla="*/ 2 w 56"/>
                    <a:gd name="T41" fmla="*/ 2 h 56"/>
                    <a:gd name="T42" fmla="*/ 2 w 56"/>
                    <a:gd name="T43" fmla="*/ 2 h 56"/>
                    <a:gd name="T44" fmla="*/ 2 w 56"/>
                    <a:gd name="T45" fmla="*/ 2 h 56"/>
                    <a:gd name="T46" fmla="*/ 2 w 56"/>
                    <a:gd name="T47" fmla="*/ 2 h 56"/>
                    <a:gd name="T48" fmla="*/ 1 w 56"/>
                    <a:gd name="T49" fmla="*/ 2 h 56"/>
                    <a:gd name="T50" fmla="*/ 0 w 56"/>
                    <a:gd name="T51" fmla="*/ 2 h 56"/>
                    <a:gd name="T52" fmla="*/ 1 w 56"/>
                    <a:gd name="T53" fmla="*/ 2 h 56"/>
                    <a:gd name="T54" fmla="*/ 2 w 56"/>
                    <a:gd name="T55" fmla="*/ 2 h 56"/>
                    <a:gd name="T56" fmla="*/ 2 w 56"/>
                    <a:gd name="T57" fmla="*/ 2 h 56"/>
                    <a:gd name="T58" fmla="*/ 2 w 56"/>
                    <a:gd name="T59" fmla="*/ 2 h 56"/>
                    <a:gd name="T60" fmla="*/ 2 w 56"/>
                    <a:gd name="T61" fmla="*/ 2 h 56"/>
                    <a:gd name="T62" fmla="*/ 2 w 56"/>
                    <a:gd name="T63" fmla="*/ 2 h 56"/>
                    <a:gd name="T64" fmla="*/ 2 w 56"/>
                    <a:gd name="T65" fmla="*/ 0 h 56"/>
                    <a:gd name="T66" fmla="*/ 2 w 56"/>
                    <a:gd name="T67" fmla="*/ 0 h 5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6"/>
                    <a:gd name="T103" fmla="*/ 0 h 56"/>
                    <a:gd name="T104" fmla="*/ 56 w 56"/>
                    <a:gd name="T105" fmla="*/ 56 h 5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6" h="56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43" y="5"/>
                      </a:lnTo>
                      <a:lnTo>
                        <a:pt x="47" y="8"/>
                      </a:lnTo>
                      <a:lnTo>
                        <a:pt x="50" y="12"/>
                      </a:lnTo>
                      <a:lnTo>
                        <a:pt x="53" y="17"/>
                      </a:lnTo>
                      <a:lnTo>
                        <a:pt x="54" y="22"/>
                      </a:lnTo>
                      <a:lnTo>
                        <a:pt x="55" y="27"/>
                      </a:lnTo>
                      <a:lnTo>
                        <a:pt x="54" y="33"/>
                      </a:lnTo>
                      <a:lnTo>
                        <a:pt x="53" y="38"/>
                      </a:lnTo>
                      <a:lnTo>
                        <a:pt x="50" y="43"/>
                      </a:lnTo>
                      <a:lnTo>
                        <a:pt x="47" y="46"/>
                      </a:lnTo>
                      <a:lnTo>
                        <a:pt x="43" y="50"/>
                      </a:lnTo>
                      <a:lnTo>
                        <a:pt x="38" y="53"/>
                      </a:lnTo>
                      <a:lnTo>
                        <a:pt x="33" y="54"/>
                      </a:lnTo>
                      <a:lnTo>
                        <a:pt x="27" y="55"/>
                      </a:lnTo>
                      <a:lnTo>
                        <a:pt x="22" y="54"/>
                      </a:lnTo>
                      <a:lnTo>
                        <a:pt x="17" y="53"/>
                      </a:lnTo>
                      <a:lnTo>
                        <a:pt x="12" y="50"/>
                      </a:lnTo>
                      <a:lnTo>
                        <a:pt x="9" y="46"/>
                      </a:lnTo>
                      <a:lnTo>
                        <a:pt x="5" y="43"/>
                      </a:lnTo>
                      <a:lnTo>
                        <a:pt x="2" y="38"/>
                      </a:lnTo>
                      <a:lnTo>
                        <a:pt x="1" y="33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2" y="17"/>
                      </a:lnTo>
                      <a:lnTo>
                        <a:pt x="5" y="12"/>
                      </a:lnTo>
                      <a:lnTo>
                        <a:pt x="9" y="8"/>
                      </a:lnTo>
                      <a:lnTo>
                        <a:pt x="12" y="5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37" name="Freeform 33"/>
                <p:cNvSpPr>
                  <a:spLocks noChangeArrowheads="1"/>
                </p:cNvSpPr>
                <p:nvPr/>
              </p:nvSpPr>
              <p:spPr bwMode="auto">
                <a:xfrm>
                  <a:off x="4234" y="2744"/>
                  <a:ext cx="43" cy="43"/>
                </a:xfrm>
                <a:custGeom>
                  <a:avLst/>
                  <a:gdLst>
                    <a:gd name="T0" fmla="*/ 2 w 56"/>
                    <a:gd name="T1" fmla="*/ 0 h 56"/>
                    <a:gd name="T2" fmla="*/ 2 w 56"/>
                    <a:gd name="T3" fmla="*/ 0 h 56"/>
                    <a:gd name="T4" fmla="*/ 2 w 56"/>
                    <a:gd name="T5" fmla="*/ 0 h 56"/>
                    <a:gd name="T6" fmla="*/ 2 w 56"/>
                    <a:gd name="T7" fmla="*/ 2 h 56"/>
                    <a:gd name="T8" fmla="*/ 2 w 56"/>
                    <a:gd name="T9" fmla="*/ 2 h 56"/>
                    <a:gd name="T10" fmla="*/ 2 w 56"/>
                    <a:gd name="T11" fmla="*/ 2 h 56"/>
                    <a:gd name="T12" fmla="*/ 2 w 56"/>
                    <a:gd name="T13" fmla="*/ 2 h 56"/>
                    <a:gd name="T14" fmla="*/ 2 w 56"/>
                    <a:gd name="T15" fmla="*/ 2 h 56"/>
                    <a:gd name="T16" fmla="*/ 2 w 56"/>
                    <a:gd name="T17" fmla="*/ 2 h 56"/>
                    <a:gd name="T18" fmla="*/ 2 w 56"/>
                    <a:gd name="T19" fmla="*/ 2 h 56"/>
                    <a:gd name="T20" fmla="*/ 2 w 56"/>
                    <a:gd name="T21" fmla="*/ 2 h 56"/>
                    <a:gd name="T22" fmla="*/ 2 w 56"/>
                    <a:gd name="T23" fmla="*/ 2 h 56"/>
                    <a:gd name="T24" fmla="*/ 2 w 56"/>
                    <a:gd name="T25" fmla="*/ 2 h 56"/>
                    <a:gd name="T26" fmla="*/ 2 w 56"/>
                    <a:gd name="T27" fmla="*/ 2 h 56"/>
                    <a:gd name="T28" fmla="*/ 2 w 56"/>
                    <a:gd name="T29" fmla="*/ 2 h 56"/>
                    <a:gd name="T30" fmla="*/ 2 w 56"/>
                    <a:gd name="T31" fmla="*/ 2 h 56"/>
                    <a:gd name="T32" fmla="*/ 2 w 56"/>
                    <a:gd name="T33" fmla="*/ 2 h 56"/>
                    <a:gd name="T34" fmla="*/ 2 w 56"/>
                    <a:gd name="T35" fmla="*/ 2 h 56"/>
                    <a:gd name="T36" fmla="*/ 2 w 56"/>
                    <a:gd name="T37" fmla="*/ 2 h 56"/>
                    <a:gd name="T38" fmla="*/ 2 w 56"/>
                    <a:gd name="T39" fmla="*/ 2 h 56"/>
                    <a:gd name="T40" fmla="*/ 2 w 56"/>
                    <a:gd name="T41" fmla="*/ 2 h 56"/>
                    <a:gd name="T42" fmla="*/ 2 w 56"/>
                    <a:gd name="T43" fmla="*/ 2 h 56"/>
                    <a:gd name="T44" fmla="*/ 2 w 56"/>
                    <a:gd name="T45" fmla="*/ 2 h 56"/>
                    <a:gd name="T46" fmla="*/ 2 w 56"/>
                    <a:gd name="T47" fmla="*/ 2 h 56"/>
                    <a:gd name="T48" fmla="*/ 1 w 56"/>
                    <a:gd name="T49" fmla="*/ 2 h 56"/>
                    <a:gd name="T50" fmla="*/ 0 w 56"/>
                    <a:gd name="T51" fmla="*/ 2 h 56"/>
                    <a:gd name="T52" fmla="*/ 1 w 56"/>
                    <a:gd name="T53" fmla="*/ 2 h 56"/>
                    <a:gd name="T54" fmla="*/ 2 w 56"/>
                    <a:gd name="T55" fmla="*/ 2 h 56"/>
                    <a:gd name="T56" fmla="*/ 2 w 56"/>
                    <a:gd name="T57" fmla="*/ 2 h 56"/>
                    <a:gd name="T58" fmla="*/ 2 w 56"/>
                    <a:gd name="T59" fmla="*/ 2 h 56"/>
                    <a:gd name="T60" fmla="*/ 2 w 56"/>
                    <a:gd name="T61" fmla="*/ 2 h 56"/>
                    <a:gd name="T62" fmla="*/ 2 w 56"/>
                    <a:gd name="T63" fmla="*/ 2 h 56"/>
                    <a:gd name="T64" fmla="*/ 2 w 56"/>
                    <a:gd name="T65" fmla="*/ 0 h 56"/>
                    <a:gd name="T66" fmla="*/ 2 w 56"/>
                    <a:gd name="T67" fmla="*/ 0 h 5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6"/>
                    <a:gd name="T103" fmla="*/ 0 h 56"/>
                    <a:gd name="T104" fmla="*/ 56 w 56"/>
                    <a:gd name="T105" fmla="*/ 56 h 5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6" h="56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43" y="5"/>
                      </a:lnTo>
                      <a:lnTo>
                        <a:pt x="47" y="8"/>
                      </a:lnTo>
                      <a:lnTo>
                        <a:pt x="50" y="12"/>
                      </a:lnTo>
                      <a:lnTo>
                        <a:pt x="53" y="17"/>
                      </a:lnTo>
                      <a:lnTo>
                        <a:pt x="54" y="22"/>
                      </a:lnTo>
                      <a:lnTo>
                        <a:pt x="55" y="27"/>
                      </a:lnTo>
                      <a:lnTo>
                        <a:pt x="54" y="33"/>
                      </a:lnTo>
                      <a:lnTo>
                        <a:pt x="53" y="38"/>
                      </a:lnTo>
                      <a:lnTo>
                        <a:pt x="50" y="43"/>
                      </a:lnTo>
                      <a:lnTo>
                        <a:pt x="47" y="46"/>
                      </a:lnTo>
                      <a:lnTo>
                        <a:pt x="43" y="50"/>
                      </a:lnTo>
                      <a:lnTo>
                        <a:pt x="38" y="53"/>
                      </a:lnTo>
                      <a:lnTo>
                        <a:pt x="33" y="54"/>
                      </a:lnTo>
                      <a:lnTo>
                        <a:pt x="27" y="55"/>
                      </a:lnTo>
                      <a:lnTo>
                        <a:pt x="22" y="54"/>
                      </a:lnTo>
                      <a:lnTo>
                        <a:pt x="17" y="53"/>
                      </a:lnTo>
                      <a:lnTo>
                        <a:pt x="12" y="50"/>
                      </a:lnTo>
                      <a:lnTo>
                        <a:pt x="9" y="46"/>
                      </a:lnTo>
                      <a:lnTo>
                        <a:pt x="5" y="43"/>
                      </a:lnTo>
                      <a:lnTo>
                        <a:pt x="2" y="38"/>
                      </a:lnTo>
                      <a:lnTo>
                        <a:pt x="1" y="33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2" y="17"/>
                      </a:lnTo>
                      <a:lnTo>
                        <a:pt x="5" y="12"/>
                      </a:lnTo>
                      <a:lnTo>
                        <a:pt x="9" y="8"/>
                      </a:lnTo>
                      <a:lnTo>
                        <a:pt x="12" y="5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38" name="Freeform 34"/>
                <p:cNvSpPr>
                  <a:spLocks noChangeArrowheads="1"/>
                </p:cNvSpPr>
                <p:nvPr/>
              </p:nvSpPr>
              <p:spPr bwMode="auto">
                <a:xfrm>
                  <a:off x="4800" y="3005"/>
                  <a:ext cx="44" cy="44"/>
                </a:xfrm>
                <a:custGeom>
                  <a:avLst/>
                  <a:gdLst>
                    <a:gd name="T0" fmla="*/ 2 w 56"/>
                    <a:gd name="T1" fmla="*/ 0 h 56"/>
                    <a:gd name="T2" fmla="*/ 2 w 56"/>
                    <a:gd name="T3" fmla="*/ 0 h 56"/>
                    <a:gd name="T4" fmla="*/ 2 w 56"/>
                    <a:gd name="T5" fmla="*/ 0 h 56"/>
                    <a:gd name="T6" fmla="*/ 2 w 56"/>
                    <a:gd name="T7" fmla="*/ 2 h 56"/>
                    <a:gd name="T8" fmla="*/ 2 w 56"/>
                    <a:gd name="T9" fmla="*/ 2 h 56"/>
                    <a:gd name="T10" fmla="*/ 2 w 56"/>
                    <a:gd name="T11" fmla="*/ 2 h 56"/>
                    <a:gd name="T12" fmla="*/ 2 w 56"/>
                    <a:gd name="T13" fmla="*/ 2 h 56"/>
                    <a:gd name="T14" fmla="*/ 2 w 56"/>
                    <a:gd name="T15" fmla="*/ 2 h 56"/>
                    <a:gd name="T16" fmla="*/ 2 w 56"/>
                    <a:gd name="T17" fmla="*/ 2 h 56"/>
                    <a:gd name="T18" fmla="*/ 2 w 56"/>
                    <a:gd name="T19" fmla="*/ 2 h 56"/>
                    <a:gd name="T20" fmla="*/ 2 w 56"/>
                    <a:gd name="T21" fmla="*/ 2 h 56"/>
                    <a:gd name="T22" fmla="*/ 2 w 56"/>
                    <a:gd name="T23" fmla="*/ 2 h 56"/>
                    <a:gd name="T24" fmla="*/ 2 w 56"/>
                    <a:gd name="T25" fmla="*/ 2 h 56"/>
                    <a:gd name="T26" fmla="*/ 2 w 56"/>
                    <a:gd name="T27" fmla="*/ 2 h 56"/>
                    <a:gd name="T28" fmla="*/ 2 w 56"/>
                    <a:gd name="T29" fmla="*/ 2 h 56"/>
                    <a:gd name="T30" fmla="*/ 2 w 56"/>
                    <a:gd name="T31" fmla="*/ 2 h 56"/>
                    <a:gd name="T32" fmla="*/ 2 w 56"/>
                    <a:gd name="T33" fmla="*/ 2 h 56"/>
                    <a:gd name="T34" fmla="*/ 2 w 56"/>
                    <a:gd name="T35" fmla="*/ 2 h 56"/>
                    <a:gd name="T36" fmla="*/ 2 w 56"/>
                    <a:gd name="T37" fmla="*/ 2 h 56"/>
                    <a:gd name="T38" fmla="*/ 2 w 56"/>
                    <a:gd name="T39" fmla="*/ 2 h 56"/>
                    <a:gd name="T40" fmla="*/ 2 w 56"/>
                    <a:gd name="T41" fmla="*/ 2 h 56"/>
                    <a:gd name="T42" fmla="*/ 2 w 56"/>
                    <a:gd name="T43" fmla="*/ 2 h 56"/>
                    <a:gd name="T44" fmla="*/ 2 w 56"/>
                    <a:gd name="T45" fmla="*/ 2 h 56"/>
                    <a:gd name="T46" fmla="*/ 2 w 56"/>
                    <a:gd name="T47" fmla="*/ 2 h 56"/>
                    <a:gd name="T48" fmla="*/ 1 w 56"/>
                    <a:gd name="T49" fmla="*/ 2 h 56"/>
                    <a:gd name="T50" fmla="*/ 0 w 56"/>
                    <a:gd name="T51" fmla="*/ 2 h 56"/>
                    <a:gd name="T52" fmla="*/ 1 w 56"/>
                    <a:gd name="T53" fmla="*/ 2 h 56"/>
                    <a:gd name="T54" fmla="*/ 2 w 56"/>
                    <a:gd name="T55" fmla="*/ 2 h 56"/>
                    <a:gd name="T56" fmla="*/ 2 w 56"/>
                    <a:gd name="T57" fmla="*/ 2 h 56"/>
                    <a:gd name="T58" fmla="*/ 2 w 56"/>
                    <a:gd name="T59" fmla="*/ 2 h 56"/>
                    <a:gd name="T60" fmla="*/ 2 w 56"/>
                    <a:gd name="T61" fmla="*/ 2 h 56"/>
                    <a:gd name="T62" fmla="*/ 2 w 56"/>
                    <a:gd name="T63" fmla="*/ 2 h 56"/>
                    <a:gd name="T64" fmla="*/ 2 w 56"/>
                    <a:gd name="T65" fmla="*/ 0 h 56"/>
                    <a:gd name="T66" fmla="*/ 2 w 56"/>
                    <a:gd name="T67" fmla="*/ 0 h 5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6"/>
                    <a:gd name="T103" fmla="*/ 0 h 56"/>
                    <a:gd name="T104" fmla="*/ 56 w 56"/>
                    <a:gd name="T105" fmla="*/ 56 h 5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6" h="56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43" y="5"/>
                      </a:lnTo>
                      <a:lnTo>
                        <a:pt x="47" y="8"/>
                      </a:lnTo>
                      <a:lnTo>
                        <a:pt x="50" y="12"/>
                      </a:lnTo>
                      <a:lnTo>
                        <a:pt x="53" y="17"/>
                      </a:lnTo>
                      <a:lnTo>
                        <a:pt x="54" y="22"/>
                      </a:lnTo>
                      <a:lnTo>
                        <a:pt x="55" y="27"/>
                      </a:lnTo>
                      <a:lnTo>
                        <a:pt x="54" y="33"/>
                      </a:lnTo>
                      <a:lnTo>
                        <a:pt x="53" y="38"/>
                      </a:lnTo>
                      <a:lnTo>
                        <a:pt x="50" y="43"/>
                      </a:lnTo>
                      <a:lnTo>
                        <a:pt x="47" y="46"/>
                      </a:lnTo>
                      <a:lnTo>
                        <a:pt x="43" y="50"/>
                      </a:lnTo>
                      <a:lnTo>
                        <a:pt x="38" y="53"/>
                      </a:lnTo>
                      <a:lnTo>
                        <a:pt x="33" y="54"/>
                      </a:lnTo>
                      <a:lnTo>
                        <a:pt x="27" y="55"/>
                      </a:lnTo>
                      <a:lnTo>
                        <a:pt x="22" y="54"/>
                      </a:lnTo>
                      <a:lnTo>
                        <a:pt x="17" y="53"/>
                      </a:lnTo>
                      <a:lnTo>
                        <a:pt x="12" y="50"/>
                      </a:lnTo>
                      <a:lnTo>
                        <a:pt x="9" y="46"/>
                      </a:lnTo>
                      <a:lnTo>
                        <a:pt x="5" y="43"/>
                      </a:lnTo>
                      <a:lnTo>
                        <a:pt x="2" y="38"/>
                      </a:lnTo>
                      <a:lnTo>
                        <a:pt x="1" y="33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2" y="17"/>
                      </a:lnTo>
                      <a:lnTo>
                        <a:pt x="5" y="12"/>
                      </a:lnTo>
                      <a:lnTo>
                        <a:pt x="9" y="8"/>
                      </a:lnTo>
                      <a:lnTo>
                        <a:pt x="12" y="5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39" name="Freeform 35"/>
                <p:cNvSpPr>
                  <a:spLocks noChangeArrowheads="1"/>
                </p:cNvSpPr>
                <p:nvPr/>
              </p:nvSpPr>
              <p:spPr bwMode="auto">
                <a:xfrm>
                  <a:off x="4587" y="3231"/>
                  <a:ext cx="44" cy="44"/>
                </a:xfrm>
                <a:custGeom>
                  <a:avLst/>
                  <a:gdLst>
                    <a:gd name="T0" fmla="*/ 2 w 56"/>
                    <a:gd name="T1" fmla="*/ 0 h 56"/>
                    <a:gd name="T2" fmla="*/ 2 w 56"/>
                    <a:gd name="T3" fmla="*/ 0 h 56"/>
                    <a:gd name="T4" fmla="*/ 2 w 56"/>
                    <a:gd name="T5" fmla="*/ 0 h 56"/>
                    <a:gd name="T6" fmla="*/ 2 w 56"/>
                    <a:gd name="T7" fmla="*/ 2 h 56"/>
                    <a:gd name="T8" fmla="*/ 2 w 56"/>
                    <a:gd name="T9" fmla="*/ 2 h 56"/>
                    <a:gd name="T10" fmla="*/ 2 w 56"/>
                    <a:gd name="T11" fmla="*/ 2 h 56"/>
                    <a:gd name="T12" fmla="*/ 2 w 56"/>
                    <a:gd name="T13" fmla="*/ 2 h 56"/>
                    <a:gd name="T14" fmla="*/ 2 w 56"/>
                    <a:gd name="T15" fmla="*/ 2 h 56"/>
                    <a:gd name="T16" fmla="*/ 2 w 56"/>
                    <a:gd name="T17" fmla="*/ 2 h 56"/>
                    <a:gd name="T18" fmla="*/ 2 w 56"/>
                    <a:gd name="T19" fmla="*/ 2 h 56"/>
                    <a:gd name="T20" fmla="*/ 2 w 56"/>
                    <a:gd name="T21" fmla="*/ 2 h 56"/>
                    <a:gd name="T22" fmla="*/ 2 w 56"/>
                    <a:gd name="T23" fmla="*/ 2 h 56"/>
                    <a:gd name="T24" fmla="*/ 2 w 56"/>
                    <a:gd name="T25" fmla="*/ 2 h 56"/>
                    <a:gd name="T26" fmla="*/ 2 w 56"/>
                    <a:gd name="T27" fmla="*/ 2 h 56"/>
                    <a:gd name="T28" fmla="*/ 2 w 56"/>
                    <a:gd name="T29" fmla="*/ 2 h 56"/>
                    <a:gd name="T30" fmla="*/ 2 w 56"/>
                    <a:gd name="T31" fmla="*/ 2 h 56"/>
                    <a:gd name="T32" fmla="*/ 2 w 56"/>
                    <a:gd name="T33" fmla="*/ 2 h 56"/>
                    <a:gd name="T34" fmla="*/ 2 w 56"/>
                    <a:gd name="T35" fmla="*/ 2 h 56"/>
                    <a:gd name="T36" fmla="*/ 2 w 56"/>
                    <a:gd name="T37" fmla="*/ 2 h 56"/>
                    <a:gd name="T38" fmla="*/ 2 w 56"/>
                    <a:gd name="T39" fmla="*/ 2 h 56"/>
                    <a:gd name="T40" fmla="*/ 2 w 56"/>
                    <a:gd name="T41" fmla="*/ 2 h 56"/>
                    <a:gd name="T42" fmla="*/ 2 w 56"/>
                    <a:gd name="T43" fmla="*/ 2 h 56"/>
                    <a:gd name="T44" fmla="*/ 2 w 56"/>
                    <a:gd name="T45" fmla="*/ 2 h 56"/>
                    <a:gd name="T46" fmla="*/ 2 w 56"/>
                    <a:gd name="T47" fmla="*/ 2 h 56"/>
                    <a:gd name="T48" fmla="*/ 1 w 56"/>
                    <a:gd name="T49" fmla="*/ 2 h 56"/>
                    <a:gd name="T50" fmla="*/ 0 w 56"/>
                    <a:gd name="T51" fmla="*/ 2 h 56"/>
                    <a:gd name="T52" fmla="*/ 1 w 56"/>
                    <a:gd name="T53" fmla="*/ 2 h 56"/>
                    <a:gd name="T54" fmla="*/ 2 w 56"/>
                    <a:gd name="T55" fmla="*/ 2 h 56"/>
                    <a:gd name="T56" fmla="*/ 2 w 56"/>
                    <a:gd name="T57" fmla="*/ 2 h 56"/>
                    <a:gd name="T58" fmla="*/ 2 w 56"/>
                    <a:gd name="T59" fmla="*/ 2 h 56"/>
                    <a:gd name="T60" fmla="*/ 2 w 56"/>
                    <a:gd name="T61" fmla="*/ 2 h 56"/>
                    <a:gd name="T62" fmla="*/ 2 w 56"/>
                    <a:gd name="T63" fmla="*/ 2 h 56"/>
                    <a:gd name="T64" fmla="*/ 2 w 56"/>
                    <a:gd name="T65" fmla="*/ 0 h 56"/>
                    <a:gd name="T66" fmla="*/ 2 w 56"/>
                    <a:gd name="T67" fmla="*/ 0 h 5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6"/>
                    <a:gd name="T103" fmla="*/ 0 h 56"/>
                    <a:gd name="T104" fmla="*/ 56 w 56"/>
                    <a:gd name="T105" fmla="*/ 56 h 5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6" h="56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43" y="5"/>
                      </a:lnTo>
                      <a:lnTo>
                        <a:pt x="47" y="8"/>
                      </a:lnTo>
                      <a:lnTo>
                        <a:pt x="50" y="12"/>
                      </a:lnTo>
                      <a:lnTo>
                        <a:pt x="53" y="17"/>
                      </a:lnTo>
                      <a:lnTo>
                        <a:pt x="54" y="22"/>
                      </a:lnTo>
                      <a:lnTo>
                        <a:pt x="55" y="27"/>
                      </a:lnTo>
                      <a:lnTo>
                        <a:pt x="54" y="33"/>
                      </a:lnTo>
                      <a:lnTo>
                        <a:pt x="53" y="38"/>
                      </a:lnTo>
                      <a:lnTo>
                        <a:pt x="50" y="43"/>
                      </a:lnTo>
                      <a:lnTo>
                        <a:pt x="47" y="46"/>
                      </a:lnTo>
                      <a:lnTo>
                        <a:pt x="43" y="50"/>
                      </a:lnTo>
                      <a:lnTo>
                        <a:pt x="38" y="53"/>
                      </a:lnTo>
                      <a:lnTo>
                        <a:pt x="33" y="54"/>
                      </a:lnTo>
                      <a:lnTo>
                        <a:pt x="27" y="55"/>
                      </a:lnTo>
                      <a:lnTo>
                        <a:pt x="22" y="54"/>
                      </a:lnTo>
                      <a:lnTo>
                        <a:pt x="17" y="53"/>
                      </a:lnTo>
                      <a:lnTo>
                        <a:pt x="12" y="50"/>
                      </a:lnTo>
                      <a:lnTo>
                        <a:pt x="9" y="46"/>
                      </a:lnTo>
                      <a:lnTo>
                        <a:pt x="5" y="43"/>
                      </a:lnTo>
                      <a:lnTo>
                        <a:pt x="2" y="38"/>
                      </a:lnTo>
                      <a:lnTo>
                        <a:pt x="1" y="33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2" y="17"/>
                      </a:lnTo>
                      <a:lnTo>
                        <a:pt x="5" y="12"/>
                      </a:lnTo>
                      <a:lnTo>
                        <a:pt x="9" y="8"/>
                      </a:lnTo>
                      <a:lnTo>
                        <a:pt x="12" y="5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40" name="Freeform 36"/>
                <p:cNvSpPr>
                  <a:spLocks noChangeArrowheads="1"/>
                </p:cNvSpPr>
                <p:nvPr/>
              </p:nvSpPr>
              <p:spPr bwMode="auto">
                <a:xfrm>
                  <a:off x="4276" y="3640"/>
                  <a:ext cx="44" cy="44"/>
                </a:xfrm>
                <a:custGeom>
                  <a:avLst/>
                  <a:gdLst>
                    <a:gd name="T0" fmla="*/ 2 w 56"/>
                    <a:gd name="T1" fmla="*/ 0 h 56"/>
                    <a:gd name="T2" fmla="*/ 2 w 56"/>
                    <a:gd name="T3" fmla="*/ 0 h 56"/>
                    <a:gd name="T4" fmla="*/ 2 w 56"/>
                    <a:gd name="T5" fmla="*/ 0 h 56"/>
                    <a:gd name="T6" fmla="*/ 2 w 56"/>
                    <a:gd name="T7" fmla="*/ 2 h 56"/>
                    <a:gd name="T8" fmla="*/ 2 w 56"/>
                    <a:gd name="T9" fmla="*/ 2 h 56"/>
                    <a:gd name="T10" fmla="*/ 2 w 56"/>
                    <a:gd name="T11" fmla="*/ 2 h 56"/>
                    <a:gd name="T12" fmla="*/ 2 w 56"/>
                    <a:gd name="T13" fmla="*/ 2 h 56"/>
                    <a:gd name="T14" fmla="*/ 2 w 56"/>
                    <a:gd name="T15" fmla="*/ 2 h 56"/>
                    <a:gd name="T16" fmla="*/ 2 w 56"/>
                    <a:gd name="T17" fmla="*/ 2 h 56"/>
                    <a:gd name="T18" fmla="*/ 2 w 56"/>
                    <a:gd name="T19" fmla="*/ 2 h 56"/>
                    <a:gd name="T20" fmla="*/ 2 w 56"/>
                    <a:gd name="T21" fmla="*/ 2 h 56"/>
                    <a:gd name="T22" fmla="*/ 2 w 56"/>
                    <a:gd name="T23" fmla="*/ 2 h 56"/>
                    <a:gd name="T24" fmla="*/ 2 w 56"/>
                    <a:gd name="T25" fmla="*/ 2 h 56"/>
                    <a:gd name="T26" fmla="*/ 2 w 56"/>
                    <a:gd name="T27" fmla="*/ 2 h 56"/>
                    <a:gd name="T28" fmla="*/ 2 w 56"/>
                    <a:gd name="T29" fmla="*/ 2 h 56"/>
                    <a:gd name="T30" fmla="*/ 2 w 56"/>
                    <a:gd name="T31" fmla="*/ 2 h 56"/>
                    <a:gd name="T32" fmla="*/ 2 w 56"/>
                    <a:gd name="T33" fmla="*/ 2 h 56"/>
                    <a:gd name="T34" fmla="*/ 2 w 56"/>
                    <a:gd name="T35" fmla="*/ 2 h 56"/>
                    <a:gd name="T36" fmla="*/ 2 w 56"/>
                    <a:gd name="T37" fmla="*/ 2 h 56"/>
                    <a:gd name="T38" fmla="*/ 2 w 56"/>
                    <a:gd name="T39" fmla="*/ 2 h 56"/>
                    <a:gd name="T40" fmla="*/ 2 w 56"/>
                    <a:gd name="T41" fmla="*/ 2 h 56"/>
                    <a:gd name="T42" fmla="*/ 2 w 56"/>
                    <a:gd name="T43" fmla="*/ 2 h 56"/>
                    <a:gd name="T44" fmla="*/ 2 w 56"/>
                    <a:gd name="T45" fmla="*/ 2 h 56"/>
                    <a:gd name="T46" fmla="*/ 2 w 56"/>
                    <a:gd name="T47" fmla="*/ 2 h 56"/>
                    <a:gd name="T48" fmla="*/ 1 w 56"/>
                    <a:gd name="T49" fmla="*/ 2 h 56"/>
                    <a:gd name="T50" fmla="*/ 0 w 56"/>
                    <a:gd name="T51" fmla="*/ 2 h 56"/>
                    <a:gd name="T52" fmla="*/ 1 w 56"/>
                    <a:gd name="T53" fmla="*/ 2 h 56"/>
                    <a:gd name="T54" fmla="*/ 2 w 56"/>
                    <a:gd name="T55" fmla="*/ 2 h 56"/>
                    <a:gd name="T56" fmla="*/ 2 w 56"/>
                    <a:gd name="T57" fmla="*/ 2 h 56"/>
                    <a:gd name="T58" fmla="*/ 2 w 56"/>
                    <a:gd name="T59" fmla="*/ 2 h 56"/>
                    <a:gd name="T60" fmla="*/ 2 w 56"/>
                    <a:gd name="T61" fmla="*/ 2 h 56"/>
                    <a:gd name="T62" fmla="*/ 2 w 56"/>
                    <a:gd name="T63" fmla="*/ 2 h 56"/>
                    <a:gd name="T64" fmla="*/ 2 w 56"/>
                    <a:gd name="T65" fmla="*/ 0 h 56"/>
                    <a:gd name="T66" fmla="*/ 2 w 56"/>
                    <a:gd name="T67" fmla="*/ 0 h 5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6"/>
                    <a:gd name="T103" fmla="*/ 0 h 56"/>
                    <a:gd name="T104" fmla="*/ 56 w 56"/>
                    <a:gd name="T105" fmla="*/ 56 h 5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6" h="56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43" y="5"/>
                      </a:lnTo>
                      <a:lnTo>
                        <a:pt x="47" y="8"/>
                      </a:lnTo>
                      <a:lnTo>
                        <a:pt x="50" y="12"/>
                      </a:lnTo>
                      <a:lnTo>
                        <a:pt x="53" y="17"/>
                      </a:lnTo>
                      <a:lnTo>
                        <a:pt x="54" y="22"/>
                      </a:lnTo>
                      <a:lnTo>
                        <a:pt x="55" y="27"/>
                      </a:lnTo>
                      <a:lnTo>
                        <a:pt x="54" y="33"/>
                      </a:lnTo>
                      <a:lnTo>
                        <a:pt x="53" y="38"/>
                      </a:lnTo>
                      <a:lnTo>
                        <a:pt x="50" y="43"/>
                      </a:lnTo>
                      <a:lnTo>
                        <a:pt x="47" y="46"/>
                      </a:lnTo>
                      <a:lnTo>
                        <a:pt x="43" y="50"/>
                      </a:lnTo>
                      <a:lnTo>
                        <a:pt x="38" y="53"/>
                      </a:lnTo>
                      <a:lnTo>
                        <a:pt x="33" y="54"/>
                      </a:lnTo>
                      <a:lnTo>
                        <a:pt x="27" y="55"/>
                      </a:lnTo>
                      <a:lnTo>
                        <a:pt x="22" y="54"/>
                      </a:lnTo>
                      <a:lnTo>
                        <a:pt x="17" y="53"/>
                      </a:lnTo>
                      <a:lnTo>
                        <a:pt x="12" y="50"/>
                      </a:lnTo>
                      <a:lnTo>
                        <a:pt x="9" y="46"/>
                      </a:lnTo>
                      <a:lnTo>
                        <a:pt x="5" y="43"/>
                      </a:lnTo>
                      <a:lnTo>
                        <a:pt x="2" y="38"/>
                      </a:lnTo>
                      <a:lnTo>
                        <a:pt x="1" y="33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2" y="17"/>
                      </a:lnTo>
                      <a:lnTo>
                        <a:pt x="5" y="12"/>
                      </a:lnTo>
                      <a:lnTo>
                        <a:pt x="9" y="8"/>
                      </a:lnTo>
                      <a:lnTo>
                        <a:pt x="12" y="5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41" name="Freeform 37"/>
                <p:cNvSpPr>
                  <a:spLocks noChangeArrowheads="1"/>
                </p:cNvSpPr>
                <p:nvPr/>
              </p:nvSpPr>
              <p:spPr bwMode="auto">
                <a:xfrm>
                  <a:off x="3974" y="3827"/>
                  <a:ext cx="44" cy="43"/>
                </a:xfrm>
                <a:custGeom>
                  <a:avLst/>
                  <a:gdLst>
                    <a:gd name="T0" fmla="*/ 2 w 56"/>
                    <a:gd name="T1" fmla="*/ 0 h 56"/>
                    <a:gd name="T2" fmla="*/ 2 w 56"/>
                    <a:gd name="T3" fmla="*/ 0 h 56"/>
                    <a:gd name="T4" fmla="*/ 2 w 56"/>
                    <a:gd name="T5" fmla="*/ 0 h 56"/>
                    <a:gd name="T6" fmla="*/ 2 w 56"/>
                    <a:gd name="T7" fmla="*/ 2 h 56"/>
                    <a:gd name="T8" fmla="*/ 2 w 56"/>
                    <a:gd name="T9" fmla="*/ 2 h 56"/>
                    <a:gd name="T10" fmla="*/ 2 w 56"/>
                    <a:gd name="T11" fmla="*/ 2 h 56"/>
                    <a:gd name="T12" fmla="*/ 2 w 56"/>
                    <a:gd name="T13" fmla="*/ 2 h 56"/>
                    <a:gd name="T14" fmla="*/ 2 w 56"/>
                    <a:gd name="T15" fmla="*/ 2 h 56"/>
                    <a:gd name="T16" fmla="*/ 2 w 56"/>
                    <a:gd name="T17" fmla="*/ 2 h 56"/>
                    <a:gd name="T18" fmla="*/ 2 w 56"/>
                    <a:gd name="T19" fmla="*/ 2 h 56"/>
                    <a:gd name="T20" fmla="*/ 2 w 56"/>
                    <a:gd name="T21" fmla="*/ 2 h 56"/>
                    <a:gd name="T22" fmla="*/ 2 w 56"/>
                    <a:gd name="T23" fmla="*/ 2 h 56"/>
                    <a:gd name="T24" fmla="*/ 2 w 56"/>
                    <a:gd name="T25" fmla="*/ 2 h 56"/>
                    <a:gd name="T26" fmla="*/ 2 w 56"/>
                    <a:gd name="T27" fmla="*/ 2 h 56"/>
                    <a:gd name="T28" fmla="*/ 2 w 56"/>
                    <a:gd name="T29" fmla="*/ 2 h 56"/>
                    <a:gd name="T30" fmla="*/ 2 w 56"/>
                    <a:gd name="T31" fmla="*/ 2 h 56"/>
                    <a:gd name="T32" fmla="*/ 2 w 56"/>
                    <a:gd name="T33" fmla="*/ 2 h 56"/>
                    <a:gd name="T34" fmla="*/ 2 w 56"/>
                    <a:gd name="T35" fmla="*/ 2 h 56"/>
                    <a:gd name="T36" fmla="*/ 2 w 56"/>
                    <a:gd name="T37" fmla="*/ 2 h 56"/>
                    <a:gd name="T38" fmla="*/ 2 w 56"/>
                    <a:gd name="T39" fmla="*/ 2 h 56"/>
                    <a:gd name="T40" fmla="*/ 2 w 56"/>
                    <a:gd name="T41" fmla="*/ 2 h 56"/>
                    <a:gd name="T42" fmla="*/ 2 w 56"/>
                    <a:gd name="T43" fmla="*/ 2 h 56"/>
                    <a:gd name="T44" fmla="*/ 2 w 56"/>
                    <a:gd name="T45" fmla="*/ 2 h 56"/>
                    <a:gd name="T46" fmla="*/ 2 w 56"/>
                    <a:gd name="T47" fmla="*/ 2 h 56"/>
                    <a:gd name="T48" fmla="*/ 1 w 56"/>
                    <a:gd name="T49" fmla="*/ 2 h 56"/>
                    <a:gd name="T50" fmla="*/ 0 w 56"/>
                    <a:gd name="T51" fmla="*/ 2 h 56"/>
                    <a:gd name="T52" fmla="*/ 1 w 56"/>
                    <a:gd name="T53" fmla="*/ 2 h 56"/>
                    <a:gd name="T54" fmla="*/ 2 w 56"/>
                    <a:gd name="T55" fmla="*/ 2 h 56"/>
                    <a:gd name="T56" fmla="*/ 2 w 56"/>
                    <a:gd name="T57" fmla="*/ 2 h 56"/>
                    <a:gd name="T58" fmla="*/ 2 w 56"/>
                    <a:gd name="T59" fmla="*/ 2 h 56"/>
                    <a:gd name="T60" fmla="*/ 2 w 56"/>
                    <a:gd name="T61" fmla="*/ 2 h 56"/>
                    <a:gd name="T62" fmla="*/ 2 w 56"/>
                    <a:gd name="T63" fmla="*/ 2 h 56"/>
                    <a:gd name="T64" fmla="*/ 2 w 56"/>
                    <a:gd name="T65" fmla="*/ 0 h 56"/>
                    <a:gd name="T66" fmla="*/ 2 w 56"/>
                    <a:gd name="T67" fmla="*/ 0 h 5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6"/>
                    <a:gd name="T103" fmla="*/ 0 h 56"/>
                    <a:gd name="T104" fmla="*/ 56 w 56"/>
                    <a:gd name="T105" fmla="*/ 56 h 5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6" h="56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43" y="5"/>
                      </a:lnTo>
                      <a:lnTo>
                        <a:pt x="47" y="8"/>
                      </a:lnTo>
                      <a:lnTo>
                        <a:pt x="50" y="12"/>
                      </a:lnTo>
                      <a:lnTo>
                        <a:pt x="53" y="17"/>
                      </a:lnTo>
                      <a:lnTo>
                        <a:pt x="54" y="22"/>
                      </a:lnTo>
                      <a:lnTo>
                        <a:pt x="55" y="27"/>
                      </a:lnTo>
                      <a:lnTo>
                        <a:pt x="54" y="33"/>
                      </a:lnTo>
                      <a:lnTo>
                        <a:pt x="53" y="38"/>
                      </a:lnTo>
                      <a:lnTo>
                        <a:pt x="50" y="43"/>
                      </a:lnTo>
                      <a:lnTo>
                        <a:pt x="47" y="46"/>
                      </a:lnTo>
                      <a:lnTo>
                        <a:pt x="43" y="50"/>
                      </a:lnTo>
                      <a:lnTo>
                        <a:pt x="38" y="53"/>
                      </a:lnTo>
                      <a:lnTo>
                        <a:pt x="33" y="54"/>
                      </a:lnTo>
                      <a:lnTo>
                        <a:pt x="27" y="55"/>
                      </a:lnTo>
                      <a:lnTo>
                        <a:pt x="22" y="54"/>
                      </a:lnTo>
                      <a:lnTo>
                        <a:pt x="17" y="53"/>
                      </a:lnTo>
                      <a:lnTo>
                        <a:pt x="12" y="50"/>
                      </a:lnTo>
                      <a:lnTo>
                        <a:pt x="9" y="46"/>
                      </a:lnTo>
                      <a:lnTo>
                        <a:pt x="5" y="43"/>
                      </a:lnTo>
                      <a:lnTo>
                        <a:pt x="2" y="38"/>
                      </a:lnTo>
                      <a:lnTo>
                        <a:pt x="1" y="33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2" y="17"/>
                      </a:lnTo>
                      <a:lnTo>
                        <a:pt x="5" y="12"/>
                      </a:lnTo>
                      <a:lnTo>
                        <a:pt x="9" y="8"/>
                      </a:lnTo>
                      <a:lnTo>
                        <a:pt x="12" y="5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42" name="Freeform 38"/>
                <p:cNvSpPr>
                  <a:spLocks noChangeArrowheads="1"/>
                </p:cNvSpPr>
                <p:nvPr/>
              </p:nvSpPr>
              <p:spPr bwMode="auto">
                <a:xfrm>
                  <a:off x="4254" y="3195"/>
                  <a:ext cx="45" cy="44"/>
                </a:xfrm>
                <a:custGeom>
                  <a:avLst/>
                  <a:gdLst>
                    <a:gd name="T0" fmla="*/ 2 w 56"/>
                    <a:gd name="T1" fmla="*/ 0 h 56"/>
                    <a:gd name="T2" fmla="*/ 2 w 56"/>
                    <a:gd name="T3" fmla="*/ 0 h 56"/>
                    <a:gd name="T4" fmla="*/ 2 w 56"/>
                    <a:gd name="T5" fmla="*/ 0 h 56"/>
                    <a:gd name="T6" fmla="*/ 2 w 56"/>
                    <a:gd name="T7" fmla="*/ 2 h 56"/>
                    <a:gd name="T8" fmla="*/ 2 w 56"/>
                    <a:gd name="T9" fmla="*/ 2 h 56"/>
                    <a:gd name="T10" fmla="*/ 2 w 56"/>
                    <a:gd name="T11" fmla="*/ 2 h 56"/>
                    <a:gd name="T12" fmla="*/ 2 w 56"/>
                    <a:gd name="T13" fmla="*/ 2 h 56"/>
                    <a:gd name="T14" fmla="*/ 2 w 56"/>
                    <a:gd name="T15" fmla="*/ 2 h 56"/>
                    <a:gd name="T16" fmla="*/ 2 w 56"/>
                    <a:gd name="T17" fmla="*/ 2 h 56"/>
                    <a:gd name="T18" fmla="*/ 2 w 56"/>
                    <a:gd name="T19" fmla="*/ 2 h 56"/>
                    <a:gd name="T20" fmla="*/ 2 w 56"/>
                    <a:gd name="T21" fmla="*/ 2 h 56"/>
                    <a:gd name="T22" fmla="*/ 2 w 56"/>
                    <a:gd name="T23" fmla="*/ 2 h 56"/>
                    <a:gd name="T24" fmla="*/ 2 w 56"/>
                    <a:gd name="T25" fmla="*/ 2 h 56"/>
                    <a:gd name="T26" fmla="*/ 2 w 56"/>
                    <a:gd name="T27" fmla="*/ 2 h 56"/>
                    <a:gd name="T28" fmla="*/ 2 w 56"/>
                    <a:gd name="T29" fmla="*/ 2 h 56"/>
                    <a:gd name="T30" fmla="*/ 2 w 56"/>
                    <a:gd name="T31" fmla="*/ 2 h 56"/>
                    <a:gd name="T32" fmla="*/ 2 w 56"/>
                    <a:gd name="T33" fmla="*/ 2 h 56"/>
                    <a:gd name="T34" fmla="*/ 2 w 56"/>
                    <a:gd name="T35" fmla="*/ 2 h 56"/>
                    <a:gd name="T36" fmla="*/ 2 w 56"/>
                    <a:gd name="T37" fmla="*/ 2 h 56"/>
                    <a:gd name="T38" fmla="*/ 2 w 56"/>
                    <a:gd name="T39" fmla="*/ 2 h 56"/>
                    <a:gd name="T40" fmla="*/ 2 w 56"/>
                    <a:gd name="T41" fmla="*/ 2 h 56"/>
                    <a:gd name="T42" fmla="*/ 2 w 56"/>
                    <a:gd name="T43" fmla="*/ 2 h 56"/>
                    <a:gd name="T44" fmla="*/ 2 w 56"/>
                    <a:gd name="T45" fmla="*/ 2 h 56"/>
                    <a:gd name="T46" fmla="*/ 2 w 56"/>
                    <a:gd name="T47" fmla="*/ 2 h 56"/>
                    <a:gd name="T48" fmla="*/ 1 w 56"/>
                    <a:gd name="T49" fmla="*/ 2 h 56"/>
                    <a:gd name="T50" fmla="*/ 0 w 56"/>
                    <a:gd name="T51" fmla="*/ 2 h 56"/>
                    <a:gd name="T52" fmla="*/ 1 w 56"/>
                    <a:gd name="T53" fmla="*/ 2 h 56"/>
                    <a:gd name="T54" fmla="*/ 2 w 56"/>
                    <a:gd name="T55" fmla="*/ 2 h 56"/>
                    <a:gd name="T56" fmla="*/ 2 w 56"/>
                    <a:gd name="T57" fmla="*/ 2 h 56"/>
                    <a:gd name="T58" fmla="*/ 2 w 56"/>
                    <a:gd name="T59" fmla="*/ 2 h 56"/>
                    <a:gd name="T60" fmla="*/ 2 w 56"/>
                    <a:gd name="T61" fmla="*/ 2 h 56"/>
                    <a:gd name="T62" fmla="*/ 2 w 56"/>
                    <a:gd name="T63" fmla="*/ 2 h 56"/>
                    <a:gd name="T64" fmla="*/ 2 w 56"/>
                    <a:gd name="T65" fmla="*/ 0 h 56"/>
                    <a:gd name="T66" fmla="*/ 2 w 56"/>
                    <a:gd name="T67" fmla="*/ 0 h 5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6"/>
                    <a:gd name="T103" fmla="*/ 0 h 56"/>
                    <a:gd name="T104" fmla="*/ 56 w 56"/>
                    <a:gd name="T105" fmla="*/ 56 h 5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6" h="56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43" y="5"/>
                      </a:lnTo>
                      <a:lnTo>
                        <a:pt x="47" y="8"/>
                      </a:lnTo>
                      <a:lnTo>
                        <a:pt x="50" y="12"/>
                      </a:lnTo>
                      <a:lnTo>
                        <a:pt x="53" y="17"/>
                      </a:lnTo>
                      <a:lnTo>
                        <a:pt x="54" y="22"/>
                      </a:lnTo>
                      <a:lnTo>
                        <a:pt x="55" y="27"/>
                      </a:lnTo>
                      <a:lnTo>
                        <a:pt x="54" y="33"/>
                      </a:lnTo>
                      <a:lnTo>
                        <a:pt x="53" y="38"/>
                      </a:lnTo>
                      <a:lnTo>
                        <a:pt x="50" y="43"/>
                      </a:lnTo>
                      <a:lnTo>
                        <a:pt x="47" y="46"/>
                      </a:lnTo>
                      <a:lnTo>
                        <a:pt x="43" y="50"/>
                      </a:lnTo>
                      <a:lnTo>
                        <a:pt x="38" y="53"/>
                      </a:lnTo>
                      <a:lnTo>
                        <a:pt x="33" y="54"/>
                      </a:lnTo>
                      <a:lnTo>
                        <a:pt x="27" y="55"/>
                      </a:lnTo>
                      <a:lnTo>
                        <a:pt x="22" y="54"/>
                      </a:lnTo>
                      <a:lnTo>
                        <a:pt x="17" y="53"/>
                      </a:lnTo>
                      <a:lnTo>
                        <a:pt x="12" y="50"/>
                      </a:lnTo>
                      <a:lnTo>
                        <a:pt x="9" y="46"/>
                      </a:lnTo>
                      <a:lnTo>
                        <a:pt x="5" y="43"/>
                      </a:lnTo>
                      <a:lnTo>
                        <a:pt x="2" y="38"/>
                      </a:lnTo>
                      <a:lnTo>
                        <a:pt x="1" y="33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2" y="17"/>
                      </a:lnTo>
                      <a:lnTo>
                        <a:pt x="5" y="12"/>
                      </a:lnTo>
                      <a:lnTo>
                        <a:pt x="9" y="8"/>
                      </a:lnTo>
                      <a:lnTo>
                        <a:pt x="12" y="5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</p:grpSp>
        </p:grpSp>
        <p:sp>
          <p:nvSpPr>
            <p:cNvPr id="5" name="Rectangle 39"/>
            <p:cNvSpPr>
              <a:spLocks noChangeArrowheads="1"/>
            </p:cNvSpPr>
            <p:nvPr/>
          </p:nvSpPr>
          <p:spPr bwMode="auto">
            <a:xfrm>
              <a:off x="3330" y="3645"/>
              <a:ext cx="681" cy="1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MS Gothic"/>
                  <a:cs typeface="MS Gothic"/>
                </a:rPr>
                <a:t>Caxias do </a:t>
              </a:r>
              <a:r>
                <a:rPr lang="en-US" sz="9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MS Gothic"/>
                  <a:cs typeface="MS Gothic"/>
                </a:rPr>
                <a:t>Sul</a:t>
              </a:r>
              <a:endParaRPr lang="en-US" sz="9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Gothic"/>
                <a:cs typeface="MS Gothic"/>
              </a:endParaRPr>
            </a:p>
          </p:txBody>
        </p:sp>
        <p:sp>
          <p:nvSpPr>
            <p:cNvPr id="6" name="Freeform 40"/>
            <p:cNvSpPr>
              <a:spLocks noChangeArrowheads="1"/>
            </p:cNvSpPr>
            <p:nvPr/>
          </p:nvSpPr>
          <p:spPr bwMode="auto">
            <a:xfrm>
              <a:off x="3915" y="3690"/>
              <a:ext cx="45" cy="43"/>
            </a:xfrm>
            <a:custGeom>
              <a:avLst/>
              <a:gdLst>
                <a:gd name="T0" fmla="*/ 21749118 w 56"/>
                <a:gd name="T1" fmla="*/ 0 h 56"/>
                <a:gd name="T2" fmla="*/ 21749118 w 56"/>
                <a:gd name="T3" fmla="*/ 0 h 56"/>
                <a:gd name="T4" fmla="*/ 21749118 w 56"/>
                <a:gd name="T5" fmla="*/ 0 h 56"/>
                <a:gd name="T6" fmla="*/ 21749118 w 56"/>
                <a:gd name="T7" fmla="*/ 8371763 h 56"/>
                <a:gd name="T8" fmla="*/ 21749118 w 56"/>
                <a:gd name="T9" fmla="*/ 8371763 h 56"/>
                <a:gd name="T10" fmla="*/ 21749118 w 56"/>
                <a:gd name="T11" fmla="*/ 8371763 h 56"/>
                <a:gd name="T12" fmla="*/ 21749118 w 56"/>
                <a:gd name="T13" fmla="*/ 8371763 h 56"/>
                <a:gd name="T14" fmla="*/ 21749118 w 56"/>
                <a:gd name="T15" fmla="*/ 8371763 h 56"/>
                <a:gd name="T16" fmla="*/ 21749118 w 56"/>
                <a:gd name="T17" fmla="*/ 8371763 h 56"/>
                <a:gd name="T18" fmla="*/ 21749118 w 56"/>
                <a:gd name="T19" fmla="*/ 8371763 h 56"/>
                <a:gd name="T20" fmla="*/ 21749118 w 56"/>
                <a:gd name="T21" fmla="*/ 8371763 h 56"/>
                <a:gd name="T22" fmla="*/ 21749118 w 56"/>
                <a:gd name="T23" fmla="*/ 8371763 h 56"/>
                <a:gd name="T24" fmla="*/ 21749118 w 56"/>
                <a:gd name="T25" fmla="*/ 8371763 h 56"/>
                <a:gd name="T26" fmla="*/ 21749118 w 56"/>
                <a:gd name="T27" fmla="*/ 8371763 h 56"/>
                <a:gd name="T28" fmla="*/ 21749118 w 56"/>
                <a:gd name="T29" fmla="*/ 8371763 h 56"/>
                <a:gd name="T30" fmla="*/ 21749118 w 56"/>
                <a:gd name="T31" fmla="*/ 8371763 h 56"/>
                <a:gd name="T32" fmla="*/ 21749118 w 56"/>
                <a:gd name="T33" fmla="*/ 8371763 h 56"/>
                <a:gd name="T34" fmla="*/ 21749118 w 56"/>
                <a:gd name="T35" fmla="*/ 8371763 h 56"/>
                <a:gd name="T36" fmla="*/ 21749118 w 56"/>
                <a:gd name="T37" fmla="*/ 8371763 h 56"/>
                <a:gd name="T38" fmla="*/ 21749118 w 56"/>
                <a:gd name="T39" fmla="*/ 8371763 h 56"/>
                <a:gd name="T40" fmla="*/ 21749118 w 56"/>
                <a:gd name="T41" fmla="*/ 8371763 h 56"/>
                <a:gd name="T42" fmla="*/ 21749118 w 56"/>
                <a:gd name="T43" fmla="*/ 8371763 h 56"/>
                <a:gd name="T44" fmla="*/ 21749118 w 56"/>
                <a:gd name="T45" fmla="*/ 8371763 h 56"/>
                <a:gd name="T46" fmla="*/ 21749118 w 56"/>
                <a:gd name="T47" fmla="*/ 8371763 h 56"/>
                <a:gd name="T48" fmla="*/ 20798949 w 56"/>
                <a:gd name="T49" fmla="*/ 8371763 h 56"/>
                <a:gd name="T50" fmla="*/ 0 w 56"/>
                <a:gd name="T51" fmla="*/ 8371763 h 56"/>
                <a:gd name="T52" fmla="*/ 20798949 w 56"/>
                <a:gd name="T53" fmla="*/ 8371763 h 56"/>
                <a:gd name="T54" fmla="*/ 21749118 w 56"/>
                <a:gd name="T55" fmla="*/ 8371763 h 56"/>
                <a:gd name="T56" fmla="*/ 21749118 w 56"/>
                <a:gd name="T57" fmla="*/ 8371763 h 56"/>
                <a:gd name="T58" fmla="*/ 21749118 w 56"/>
                <a:gd name="T59" fmla="*/ 8371763 h 56"/>
                <a:gd name="T60" fmla="*/ 21749118 w 56"/>
                <a:gd name="T61" fmla="*/ 8371763 h 56"/>
                <a:gd name="T62" fmla="*/ 21749118 w 56"/>
                <a:gd name="T63" fmla="*/ 8371763 h 56"/>
                <a:gd name="T64" fmla="*/ 21749118 w 56"/>
                <a:gd name="T65" fmla="*/ 0 h 56"/>
                <a:gd name="T66" fmla="*/ 21749118 w 56"/>
                <a:gd name="T67" fmla="*/ 0 h 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6"/>
                <a:gd name="T103" fmla="*/ 0 h 56"/>
                <a:gd name="T104" fmla="*/ 56 w 56"/>
                <a:gd name="T105" fmla="*/ 56 h 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6" h="56">
                  <a:moveTo>
                    <a:pt x="27" y="0"/>
                  </a:moveTo>
                  <a:lnTo>
                    <a:pt x="27" y="0"/>
                  </a:lnTo>
                  <a:lnTo>
                    <a:pt x="33" y="0"/>
                  </a:lnTo>
                  <a:lnTo>
                    <a:pt x="38" y="2"/>
                  </a:lnTo>
                  <a:lnTo>
                    <a:pt x="43" y="5"/>
                  </a:lnTo>
                  <a:lnTo>
                    <a:pt x="47" y="8"/>
                  </a:lnTo>
                  <a:lnTo>
                    <a:pt x="50" y="12"/>
                  </a:lnTo>
                  <a:lnTo>
                    <a:pt x="53" y="17"/>
                  </a:lnTo>
                  <a:lnTo>
                    <a:pt x="54" y="22"/>
                  </a:lnTo>
                  <a:lnTo>
                    <a:pt x="55" y="27"/>
                  </a:lnTo>
                  <a:lnTo>
                    <a:pt x="54" y="33"/>
                  </a:lnTo>
                  <a:lnTo>
                    <a:pt x="53" y="38"/>
                  </a:lnTo>
                  <a:lnTo>
                    <a:pt x="50" y="43"/>
                  </a:lnTo>
                  <a:lnTo>
                    <a:pt x="47" y="46"/>
                  </a:lnTo>
                  <a:lnTo>
                    <a:pt x="43" y="50"/>
                  </a:lnTo>
                  <a:lnTo>
                    <a:pt x="38" y="53"/>
                  </a:lnTo>
                  <a:lnTo>
                    <a:pt x="33" y="54"/>
                  </a:lnTo>
                  <a:lnTo>
                    <a:pt x="27" y="55"/>
                  </a:lnTo>
                  <a:lnTo>
                    <a:pt x="22" y="54"/>
                  </a:lnTo>
                  <a:lnTo>
                    <a:pt x="17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3"/>
                  </a:lnTo>
                  <a:lnTo>
                    <a:pt x="2" y="38"/>
                  </a:lnTo>
                  <a:lnTo>
                    <a:pt x="1" y="33"/>
                  </a:lnTo>
                  <a:lnTo>
                    <a:pt x="0" y="27"/>
                  </a:lnTo>
                  <a:lnTo>
                    <a:pt x="1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9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7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" name="Freeform 41"/>
            <p:cNvSpPr>
              <a:spLocks noChangeArrowheads="1"/>
            </p:cNvSpPr>
            <p:nvPr/>
          </p:nvSpPr>
          <p:spPr bwMode="auto">
            <a:xfrm>
              <a:off x="4185" y="3073"/>
              <a:ext cx="45" cy="43"/>
            </a:xfrm>
            <a:custGeom>
              <a:avLst/>
              <a:gdLst>
                <a:gd name="T0" fmla="*/ 21749118 w 56"/>
                <a:gd name="T1" fmla="*/ 0 h 56"/>
                <a:gd name="T2" fmla="*/ 21749118 w 56"/>
                <a:gd name="T3" fmla="*/ 0 h 56"/>
                <a:gd name="T4" fmla="*/ 21749118 w 56"/>
                <a:gd name="T5" fmla="*/ 0 h 56"/>
                <a:gd name="T6" fmla="*/ 21749118 w 56"/>
                <a:gd name="T7" fmla="*/ 8371763 h 56"/>
                <a:gd name="T8" fmla="*/ 21749118 w 56"/>
                <a:gd name="T9" fmla="*/ 8371763 h 56"/>
                <a:gd name="T10" fmla="*/ 21749118 w 56"/>
                <a:gd name="T11" fmla="*/ 8371763 h 56"/>
                <a:gd name="T12" fmla="*/ 21749118 w 56"/>
                <a:gd name="T13" fmla="*/ 8371763 h 56"/>
                <a:gd name="T14" fmla="*/ 21749118 w 56"/>
                <a:gd name="T15" fmla="*/ 8371763 h 56"/>
                <a:gd name="T16" fmla="*/ 21749118 w 56"/>
                <a:gd name="T17" fmla="*/ 8371763 h 56"/>
                <a:gd name="T18" fmla="*/ 21749118 w 56"/>
                <a:gd name="T19" fmla="*/ 8371763 h 56"/>
                <a:gd name="T20" fmla="*/ 21749118 w 56"/>
                <a:gd name="T21" fmla="*/ 8371763 h 56"/>
                <a:gd name="T22" fmla="*/ 21749118 w 56"/>
                <a:gd name="T23" fmla="*/ 8371763 h 56"/>
                <a:gd name="T24" fmla="*/ 21749118 w 56"/>
                <a:gd name="T25" fmla="*/ 8371763 h 56"/>
                <a:gd name="T26" fmla="*/ 21749118 w 56"/>
                <a:gd name="T27" fmla="*/ 8371763 h 56"/>
                <a:gd name="T28" fmla="*/ 21749118 w 56"/>
                <a:gd name="T29" fmla="*/ 8371763 h 56"/>
                <a:gd name="T30" fmla="*/ 21749118 w 56"/>
                <a:gd name="T31" fmla="*/ 8371763 h 56"/>
                <a:gd name="T32" fmla="*/ 21749118 w 56"/>
                <a:gd name="T33" fmla="*/ 8371763 h 56"/>
                <a:gd name="T34" fmla="*/ 21749118 w 56"/>
                <a:gd name="T35" fmla="*/ 8371763 h 56"/>
                <a:gd name="T36" fmla="*/ 21749118 w 56"/>
                <a:gd name="T37" fmla="*/ 8371763 h 56"/>
                <a:gd name="T38" fmla="*/ 21749118 w 56"/>
                <a:gd name="T39" fmla="*/ 8371763 h 56"/>
                <a:gd name="T40" fmla="*/ 21749118 w 56"/>
                <a:gd name="T41" fmla="*/ 8371763 h 56"/>
                <a:gd name="T42" fmla="*/ 21749118 w 56"/>
                <a:gd name="T43" fmla="*/ 8371763 h 56"/>
                <a:gd name="T44" fmla="*/ 21749118 w 56"/>
                <a:gd name="T45" fmla="*/ 8371763 h 56"/>
                <a:gd name="T46" fmla="*/ 21749118 w 56"/>
                <a:gd name="T47" fmla="*/ 8371763 h 56"/>
                <a:gd name="T48" fmla="*/ 21210956 w 56"/>
                <a:gd name="T49" fmla="*/ 8371763 h 56"/>
                <a:gd name="T50" fmla="*/ 0 w 56"/>
                <a:gd name="T51" fmla="*/ 8371763 h 56"/>
                <a:gd name="T52" fmla="*/ 21210956 w 56"/>
                <a:gd name="T53" fmla="*/ 8371763 h 56"/>
                <a:gd name="T54" fmla="*/ 21749118 w 56"/>
                <a:gd name="T55" fmla="*/ 8371763 h 56"/>
                <a:gd name="T56" fmla="*/ 21749118 w 56"/>
                <a:gd name="T57" fmla="*/ 8371763 h 56"/>
                <a:gd name="T58" fmla="*/ 21749118 w 56"/>
                <a:gd name="T59" fmla="*/ 8371763 h 56"/>
                <a:gd name="T60" fmla="*/ 21749118 w 56"/>
                <a:gd name="T61" fmla="*/ 8371763 h 56"/>
                <a:gd name="T62" fmla="*/ 21749118 w 56"/>
                <a:gd name="T63" fmla="*/ 8371763 h 56"/>
                <a:gd name="T64" fmla="*/ 21749118 w 56"/>
                <a:gd name="T65" fmla="*/ 0 h 56"/>
                <a:gd name="T66" fmla="*/ 21749118 w 56"/>
                <a:gd name="T67" fmla="*/ 0 h 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6"/>
                <a:gd name="T103" fmla="*/ 0 h 56"/>
                <a:gd name="T104" fmla="*/ 56 w 56"/>
                <a:gd name="T105" fmla="*/ 56 h 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6" h="56">
                  <a:moveTo>
                    <a:pt x="27" y="0"/>
                  </a:moveTo>
                  <a:lnTo>
                    <a:pt x="27" y="0"/>
                  </a:lnTo>
                  <a:lnTo>
                    <a:pt x="33" y="0"/>
                  </a:lnTo>
                  <a:lnTo>
                    <a:pt x="38" y="2"/>
                  </a:lnTo>
                  <a:lnTo>
                    <a:pt x="43" y="5"/>
                  </a:lnTo>
                  <a:lnTo>
                    <a:pt x="47" y="8"/>
                  </a:lnTo>
                  <a:lnTo>
                    <a:pt x="50" y="12"/>
                  </a:lnTo>
                  <a:lnTo>
                    <a:pt x="53" y="17"/>
                  </a:lnTo>
                  <a:lnTo>
                    <a:pt x="54" y="22"/>
                  </a:lnTo>
                  <a:lnTo>
                    <a:pt x="55" y="27"/>
                  </a:lnTo>
                  <a:lnTo>
                    <a:pt x="54" y="33"/>
                  </a:lnTo>
                  <a:lnTo>
                    <a:pt x="53" y="38"/>
                  </a:lnTo>
                  <a:lnTo>
                    <a:pt x="50" y="43"/>
                  </a:lnTo>
                  <a:lnTo>
                    <a:pt x="47" y="46"/>
                  </a:lnTo>
                  <a:lnTo>
                    <a:pt x="43" y="50"/>
                  </a:lnTo>
                  <a:lnTo>
                    <a:pt x="38" y="53"/>
                  </a:lnTo>
                  <a:lnTo>
                    <a:pt x="33" y="54"/>
                  </a:lnTo>
                  <a:lnTo>
                    <a:pt x="27" y="55"/>
                  </a:lnTo>
                  <a:lnTo>
                    <a:pt x="22" y="54"/>
                  </a:lnTo>
                  <a:lnTo>
                    <a:pt x="17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3"/>
                  </a:lnTo>
                  <a:lnTo>
                    <a:pt x="2" y="38"/>
                  </a:lnTo>
                  <a:lnTo>
                    <a:pt x="1" y="33"/>
                  </a:lnTo>
                  <a:lnTo>
                    <a:pt x="0" y="27"/>
                  </a:lnTo>
                  <a:lnTo>
                    <a:pt x="1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9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7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" name="Rectangle 42"/>
            <p:cNvSpPr>
              <a:spLocks noChangeArrowheads="1"/>
            </p:cNvSpPr>
            <p:nvPr/>
          </p:nvSpPr>
          <p:spPr bwMode="auto">
            <a:xfrm>
              <a:off x="3578" y="3002"/>
              <a:ext cx="791" cy="26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MS Gothic"/>
                  <a:cs typeface="MS Gothic"/>
                </a:rPr>
                <a:t>S. J. Rio </a:t>
              </a:r>
              <a:r>
                <a:rPr lang="en-US" sz="9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MS Gothic"/>
                  <a:cs typeface="MS Gothic"/>
                </a:rPr>
                <a:t>Preto</a:t>
              </a:r>
              <a:endParaRPr lang="en-US" sz="9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Gothic"/>
                <a:cs typeface="MS Gothic"/>
              </a:endParaRPr>
            </a:p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US" sz="9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Gothic"/>
                <a:cs typeface="MS Gothic"/>
              </a:endParaRPr>
            </a:p>
          </p:txBody>
        </p:sp>
      </p:grpSp>
      <p:sp>
        <p:nvSpPr>
          <p:cNvPr id="43" name="CaixaDeTexto 42"/>
          <p:cNvSpPr txBox="1"/>
          <p:nvPr/>
        </p:nvSpPr>
        <p:spPr>
          <a:xfrm>
            <a:off x="467544" y="528231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solidFill>
                  <a:schemeClr val="bg1">
                    <a:lumMod val="50000"/>
                  </a:schemeClr>
                </a:solidFill>
              </a:rPr>
              <a:t>22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35496" y="1853411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>
                    <a:lumMod val="50000"/>
                  </a:schemeClr>
                </a:solidFill>
              </a:rPr>
              <a:t>REGIONAL AGENCIES</a:t>
            </a:r>
            <a:endParaRPr lang="pt-BR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6430046" y="3709070"/>
            <a:ext cx="5902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9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Gothic"/>
                <a:cs typeface="MS Gothic"/>
              </a:rPr>
              <a:t>Maringá</a:t>
            </a:r>
            <a:endParaRPr lang="en-US" sz="9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MS Gothic"/>
              <a:cs typeface="MS Gothic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6746932" y="2643758"/>
            <a:ext cx="5613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9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Gothic"/>
                <a:cs typeface="MS Gothic"/>
              </a:rPr>
              <a:t>Goiânia</a:t>
            </a:r>
            <a:endParaRPr lang="en-US" sz="9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MS Gothic"/>
              <a:cs typeface="MS Gothic"/>
            </a:endParaRPr>
          </a:p>
        </p:txBody>
      </p:sp>
      <p:sp>
        <p:nvSpPr>
          <p:cNvPr id="47" name="Freeform 33"/>
          <p:cNvSpPr>
            <a:spLocks noChangeArrowheads="1"/>
          </p:cNvSpPr>
          <p:nvPr/>
        </p:nvSpPr>
        <p:spPr bwMode="auto">
          <a:xfrm>
            <a:off x="7317750" y="2715766"/>
            <a:ext cx="62562" cy="60439"/>
          </a:xfrm>
          <a:custGeom>
            <a:avLst/>
            <a:gdLst>
              <a:gd name="T0" fmla="*/ 2 w 56"/>
              <a:gd name="T1" fmla="*/ 0 h 56"/>
              <a:gd name="T2" fmla="*/ 2 w 56"/>
              <a:gd name="T3" fmla="*/ 0 h 56"/>
              <a:gd name="T4" fmla="*/ 2 w 56"/>
              <a:gd name="T5" fmla="*/ 0 h 56"/>
              <a:gd name="T6" fmla="*/ 2 w 56"/>
              <a:gd name="T7" fmla="*/ 2 h 56"/>
              <a:gd name="T8" fmla="*/ 2 w 56"/>
              <a:gd name="T9" fmla="*/ 2 h 56"/>
              <a:gd name="T10" fmla="*/ 2 w 56"/>
              <a:gd name="T11" fmla="*/ 2 h 56"/>
              <a:gd name="T12" fmla="*/ 2 w 56"/>
              <a:gd name="T13" fmla="*/ 2 h 56"/>
              <a:gd name="T14" fmla="*/ 2 w 56"/>
              <a:gd name="T15" fmla="*/ 2 h 56"/>
              <a:gd name="T16" fmla="*/ 2 w 56"/>
              <a:gd name="T17" fmla="*/ 2 h 56"/>
              <a:gd name="T18" fmla="*/ 2 w 56"/>
              <a:gd name="T19" fmla="*/ 2 h 56"/>
              <a:gd name="T20" fmla="*/ 2 w 56"/>
              <a:gd name="T21" fmla="*/ 2 h 56"/>
              <a:gd name="T22" fmla="*/ 2 w 56"/>
              <a:gd name="T23" fmla="*/ 2 h 56"/>
              <a:gd name="T24" fmla="*/ 2 w 56"/>
              <a:gd name="T25" fmla="*/ 2 h 56"/>
              <a:gd name="T26" fmla="*/ 2 w 56"/>
              <a:gd name="T27" fmla="*/ 2 h 56"/>
              <a:gd name="T28" fmla="*/ 2 w 56"/>
              <a:gd name="T29" fmla="*/ 2 h 56"/>
              <a:gd name="T30" fmla="*/ 2 w 56"/>
              <a:gd name="T31" fmla="*/ 2 h 56"/>
              <a:gd name="T32" fmla="*/ 2 w 56"/>
              <a:gd name="T33" fmla="*/ 2 h 56"/>
              <a:gd name="T34" fmla="*/ 2 w 56"/>
              <a:gd name="T35" fmla="*/ 2 h 56"/>
              <a:gd name="T36" fmla="*/ 2 w 56"/>
              <a:gd name="T37" fmla="*/ 2 h 56"/>
              <a:gd name="T38" fmla="*/ 2 w 56"/>
              <a:gd name="T39" fmla="*/ 2 h 56"/>
              <a:gd name="T40" fmla="*/ 2 w 56"/>
              <a:gd name="T41" fmla="*/ 2 h 56"/>
              <a:gd name="T42" fmla="*/ 2 w 56"/>
              <a:gd name="T43" fmla="*/ 2 h 56"/>
              <a:gd name="T44" fmla="*/ 2 w 56"/>
              <a:gd name="T45" fmla="*/ 2 h 56"/>
              <a:gd name="T46" fmla="*/ 2 w 56"/>
              <a:gd name="T47" fmla="*/ 2 h 56"/>
              <a:gd name="T48" fmla="*/ 1 w 56"/>
              <a:gd name="T49" fmla="*/ 2 h 56"/>
              <a:gd name="T50" fmla="*/ 0 w 56"/>
              <a:gd name="T51" fmla="*/ 2 h 56"/>
              <a:gd name="T52" fmla="*/ 1 w 56"/>
              <a:gd name="T53" fmla="*/ 2 h 56"/>
              <a:gd name="T54" fmla="*/ 2 w 56"/>
              <a:gd name="T55" fmla="*/ 2 h 56"/>
              <a:gd name="T56" fmla="*/ 2 w 56"/>
              <a:gd name="T57" fmla="*/ 2 h 56"/>
              <a:gd name="T58" fmla="*/ 2 w 56"/>
              <a:gd name="T59" fmla="*/ 2 h 56"/>
              <a:gd name="T60" fmla="*/ 2 w 56"/>
              <a:gd name="T61" fmla="*/ 2 h 56"/>
              <a:gd name="T62" fmla="*/ 2 w 56"/>
              <a:gd name="T63" fmla="*/ 2 h 56"/>
              <a:gd name="T64" fmla="*/ 2 w 56"/>
              <a:gd name="T65" fmla="*/ 0 h 56"/>
              <a:gd name="T66" fmla="*/ 2 w 56"/>
              <a:gd name="T67" fmla="*/ 0 h 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6"/>
              <a:gd name="T103" fmla="*/ 0 h 56"/>
              <a:gd name="T104" fmla="*/ 56 w 56"/>
              <a:gd name="T105" fmla="*/ 56 h 5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6" h="56">
                <a:moveTo>
                  <a:pt x="27" y="0"/>
                </a:moveTo>
                <a:lnTo>
                  <a:pt x="27" y="0"/>
                </a:lnTo>
                <a:lnTo>
                  <a:pt x="33" y="0"/>
                </a:lnTo>
                <a:lnTo>
                  <a:pt x="38" y="2"/>
                </a:lnTo>
                <a:lnTo>
                  <a:pt x="43" y="5"/>
                </a:lnTo>
                <a:lnTo>
                  <a:pt x="47" y="8"/>
                </a:lnTo>
                <a:lnTo>
                  <a:pt x="50" y="12"/>
                </a:lnTo>
                <a:lnTo>
                  <a:pt x="53" y="17"/>
                </a:lnTo>
                <a:lnTo>
                  <a:pt x="54" y="22"/>
                </a:lnTo>
                <a:lnTo>
                  <a:pt x="55" y="27"/>
                </a:lnTo>
                <a:lnTo>
                  <a:pt x="54" y="33"/>
                </a:lnTo>
                <a:lnTo>
                  <a:pt x="53" y="38"/>
                </a:lnTo>
                <a:lnTo>
                  <a:pt x="50" y="43"/>
                </a:lnTo>
                <a:lnTo>
                  <a:pt x="47" y="46"/>
                </a:lnTo>
                <a:lnTo>
                  <a:pt x="43" y="50"/>
                </a:lnTo>
                <a:lnTo>
                  <a:pt x="38" y="53"/>
                </a:lnTo>
                <a:lnTo>
                  <a:pt x="33" y="54"/>
                </a:lnTo>
                <a:lnTo>
                  <a:pt x="27" y="55"/>
                </a:lnTo>
                <a:lnTo>
                  <a:pt x="22" y="54"/>
                </a:lnTo>
                <a:lnTo>
                  <a:pt x="17" y="53"/>
                </a:lnTo>
                <a:lnTo>
                  <a:pt x="12" y="50"/>
                </a:lnTo>
                <a:lnTo>
                  <a:pt x="9" y="46"/>
                </a:lnTo>
                <a:lnTo>
                  <a:pt x="5" y="43"/>
                </a:lnTo>
                <a:lnTo>
                  <a:pt x="2" y="38"/>
                </a:lnTo>
                <a:lnTo>
                  <a:pt x="1" y="33"/>
                </a:lnTo>
                <a:lnTo>
                  <a:pt x="0" y="27"/>
                </a:lnTo>
                <a:lnTo>
                  <a:pt x="1" y="22"/>
                </a:lnTo>
                <a:lnTo>
                  <a:pt x="2" y="17"/>
                </a:lnTo>
                <a:lnTo>
                  <a:pt x="5" y="12"/>
                </a:lnTo>
                <a:lnTo>
                  <a:pt x="9" y="8"/>
                </a:lnTo>
                <a:lnTo>
                  <a:pt x="12" y="5"/>
                </a:lnTo>
                <a:lnTo>
                  <a:pt x="17" y="2"/>
                </a:lnTo>
                <a:lnTo>
                  <a:pt x="22" y="0"/>
                </a:lnTo>
                <a:lnTo>
                  <a:pt x="27" y="0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8" name="Freeform 33"/>
          <p:cNvSpPr>
            <a:spLocks noChangeArrowheads="1"/>
          </p:cNvSpPr>
          <p:nvPr/>
        </p:nvSpPr>
        <p:spPr bwMode="auto">
          <a:xfrm>
            <a:off x="7029718" y="3807455"/>
            <a:ext cx="62562" cy="60439"/>
          </a:xfrm>
          <a:custGeom>
            <a:avLst/>
            <a:gdLst>
              <a:gd name="T0" fmla="*/ 2 w 56"/>
              <a:gd name="T1" fmla="*/ 0 h 56"/>
              <a:gd name="T2" fmla="*/ 2 w 56"/>
              <a:gd name="T3" fmla="*/ 0 h 56"/>
              <a:gd name="T4" fmla="*/ 2 w 56"/>
              <a:gd name="T5" fmla="*/ 0 h 56"/>
              <a:gd name="T6" fmla="*/ 2 w 56"/>
              <a:gd name="T7" fmla="*/ 2 h 56"/>
              <a:gd name="T8" fmla="*/ 2 w 56"/>
              <a:gd name="T9" fmla="*/ 2 h 56"/>
              <a:gd name="T10" fmla="*/ 2 w 56"/>
              <a:gd name="T11" fmla="*/ 2 h 56"/>
              <a:gd name="T12" fmla="*/ 2 w 56"/>
              <a:gd name="T13" fmla="*/ 2 h 56"/>
              <a:gd name="T14" fmla="*/ 2 w 56"/>
              <a:gd name="T15" fmla="*/ 2 h 56"/>
              <a:gd name="T16" fmla="*/ 2 w 56"/>
              <a:gd name="T17" fmla="*/ 2 h 56"/>
              <a:gd name="T18" fmla="*/ 2 w 56"/>
              <a:gd name="T19" fmla="*/ 2 h 56"/>
              <a:gd name="T20" fmla="*/ 2 w 56"/>
              <a:gd name="T21" fmla="*/ 2 h 56"/>
              <a:gd name="T22" fmla="*/ 2 w 56"/>
              <a:gd name="T23" fmla="*/ 2 h 56"/>
              <a:gd name="T24" fmla="*/ 2 w 56"/>
              <a:gd name="T25" fmla="*/ 2 h 56"/>
              <a:gd name="T26" fmla="*/ 2 w 56"/>
              <a:gd name="T27" fmla="*/ 2 h 56"/>
              <a:gd name="T28" fmla="*/ 2 w 56"/>
              <a:gd name="T29" fmla="*/ 2 h 56"/>
              <a:gd name="T30" fmla="*/ 2 w 56"/>
              <a:gd name="T31" fmla="*/ 2 h 56"/>
              <a:gd name="T32" fmla="*/ 2 w 56"/>
              <a:gd name="T33" fmla="*/ 2 h 56"/>
              <a:gd name="T34" fmla="*/ 2 w 56"/>
              <a:gd name="T35" fmla="*/ 2 h 56"/>
              <a:gd name="T36" fmla="*/ 2 w 56"/>
              <a:gd name="T37" fmla="*/ 2 h 56"/>
              <a:gd name="T38" fmla="*/ 2 w 56"/>
              <a:gd name="T39" fmla="*/ 2 h 56"/>
              <a:gd name="T40" fmla="*/ 2 w 56"/>
              <a:gd name="T41" fmla="*/ 2 h 56"/>
              <a:gd name="T42" fmla="*/ 2 w 56"/>
              <a:gd name="T43" fmla="*/ 2 h 56"/>
              <a:gd name="T44" fmla="*/ 2 w 56"/>
              <a:gd name="T45" fmla="*/ 2 h 56"/>
              <a:gd name="T46" fmla="*/ 2 w 56"/>
              <a:gd name="T47" fmla="*/ 2 h 56"/>
              <a:gd name="T48" fmla="*/ 1 w 56"/>
              <a:gd name="T49" fmla="*/ 2 h 56"/>
              <a:gd name="T50" fmla="*/ 0 w 56"/>
              <a:gd name="T51" fmla="*/ 2 h 56"/>
              <a:gd name="T52" fmla="*/ 1 w 56"/>
              <a:gd name="T53" fmla="*/ 2 h 56"/>
              <a:gd name="T54" fmla="*/ 2 w 56"/>
              <a:gd name="T55" fmla="*/ 2 h 56"/>
              <a:gd name="T56" fmla="*/ 2 w 56"/>
              <a:gd name="T57" fmla="*/ 2 h 56"/>
              <a:gd name="T58" fmla="*/ 2 w 56"/>
              <a:gd name="T59" fmla="*/ 2 h 56"/>
              <a:gd name="T60" fmla="*/ 2 w 56"/>
              <a:gd name="T61" fmla="*/ 2 h 56"/>
              <a:gd name="T62" fmla="*/ 2 w 56"/>
              <a:gd name="T63" fmla="*/ 2 h 56"/>
              <a:gd name="T64" fmla="*/ 2 w 56"/>
              <a:gd name="T65" fmla="*/ 0 h 56"/>
              <a:gd name="T66" fmla="*/ 2 w 56"/>
              <a:gd name="T67" fmla="*/ 0 h 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6"/>
              <a:gd name="T103" fmla="*/ 0 h 56"/>
              <a:gd name="T104" fmla="*/ 56 w 56"/>
              <a:gd name="T105" fmla="*/ 56 h 5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6" h="56">
                <a:moveTo>
                  <a:pt x="27" y="0"/>
                </a:moveTo>
                <a:lnTo>
                  <a:pt x="27" y="0"/>
                </a:lnTo>
                <a:lnTo>
                  <a:pt x="33" y="0"/>
                </a:lnTo>
                <a:lnTo>
                  <a:pt x="38" y="2"/>
                </a:lnTo>
                <a:lnTo>
                  <a:pt x="43" y="5"/>
                </a:lnTo>
                <a:lnTo>
                  <a:pt x="47" y="8"/>
                </a:lnTo>
                <a:lnTo>
                  <a:pt x="50" y="12"/>
                </a:lnTo>
                <a:lnTo>
                  <a:pt x="53" y="17"/>
                </a:lnTo>
                <a:lnTo>
                  <a:pt x="54" y="22"/>
                </a:lnTo>
                <a:lnTo>
                  <a:pt x="55" y="27"/>
                </a:lnTo>
                <a:lnTo>
                  <a:pt x="54" y="33"/>
                </a:lnTo>
                <a:lnTo>
                  <a:pt x="53" y="38"/>
                </a:lnTo>
                <a:lnTo>
                  <a:pt x="50" y="43"/>
                </a:lnTo>
                <a:lnTo>
                  <a:pt x="47" y="46"/>
                </a:lnTo>
                <a:lnTo>
                  <a:pt x="43" y="50"/>
                </a:lnTo>
                <a:lnTo>
                  <a:pt x="38" y="53"/>
                </a:lnTo>
                <a:lnTo>
                  <a:pt x="33" y="54"/>
                </a:lnTo>
                <a:lnTo>
                  <a:pt x="27" y="55"/>
                </a:lnTo>
                <a:lnTo>
                  <a:pt x="22" y="54"/>
                </a:lnTo>
                <a:lnTo>
                  <a:pt x="17" y="53"/>
                </a:lnTo>
                <a:lnTo>
                  <a:pt x="12" y="50"/>
                </a:lnTo>
                <a:lnTo>
                  <a:pt x="9" y="46"/>
                </a:lnTo>
                <a:lnTo>
                  <a:pt x="5" y="43"/>
                </a:lnTo>
                <a:lnTo>
                  <a:pt x="2" y="38"/>
                </a:lnTo>
                <a:lnTo>
                  <a:pt x="1" y="33"/>
                </a:lnTo>
                <a:lnTo>
                  <a:pt x="0" y="27"/>
                </a:lnTo>
                <a:lnTo>
                  <a:pt x="1" y="22"/>
                </a:lnTo>
                <a:lnTo>
                  <a:pt x="2" y="17"/>
                </a:lnTo>
                <a:lnTo>
                  <a:pt x="5" y="12"/>
                </a:lnTo>
                <a:lnTo>
                  <a:pt x="9" y="8"/>
                </a:lnTo>
                <a:lnTo>
                  <a:pt x="12" y="5"/>
                </a:lnTo>
                <a:lnTo>
                  <a:pt x="17" y="2"/>
                </a:lnTo>
                <a:lnTo>
                  <a:pt x="22" y="0"/>
                </a:lnTo>
                <a:lnTo>
                  <a:pt x="27" y="0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16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557" y="4493221"/>
            <a:ext cx="954155" cy="47868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66" y="4560655"/>
            <a:ext cx="1075169" cy="41124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37" y="571680"/>
            <a:ext cx="3464698" cy="36243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252536" y="627534"/>
            <a:ext cx="91439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0" b="1" dirty="0" smtClean="0">
                <a:solidFill>
                  <a:schemeClr val="bg1">
                    <a:lumMod val="75000"/>
                  </a:schemeClr>
                </a:solidFill>
              </a:rPr>
              <a:t>+</a:t>
            </a:r>
            <a:r>
              <a:rPr lang="pt-BR" sz="4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sz="17000" b="1" dirty="0" smtClean="0">
                <a:solidFill>
                  <a:schemeClr val="bg1">
                    <a:lumMod val="75000"/>
                  </a:schemeClr>
                </a:solidFill>
              </a:rPr>
              <a:t>2000</a:t>
            </a:r>
            <a:endParaRPr lang="pt-BR" sz="150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3172782"/>
            <a:ext cx="88559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>
                <a:solidFill>
                  <a:schemeClr val="bg1">
                    <a:lumMod val="75000"/>
                  </a:schemeClr>
                </a:solidFill>
              </a:rPr>
              <a:t>IMPACTED COMPANIES</a:t>
            </a:r>
          </a:p>
          <a:p>
            <a:pPr algn="ctr"/>
            <a:endParaRPr lang="pt-BR" sz="5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/>
        </p:nvGrpSpPr>
        <p:grpSpPr>
          <a:xfrm>
            <a:off x="2279772" y="606749"/>
            <a:ext cx="4584460" cy="553998"/>
            <a:chOff x="3039694" y="983618"/>
            <a:chExt cx="6112613" cy="738662"/>
          </a:xfrm>
        </p:grpSpPr>
        <p:sp>
          <p:nvSpPr>
            <p:cNvPr id="2" name="CaixaDeTexto 1"/>
            <p:cNvSpPr txBox="1"/>
            <p:nvPr/>
          </p:nvSpPr>
          <p:spPr>
            <a:xfrm>
              <a:off x="3039694" y="983618"/>
              <a:ext cx="6112613" cy="73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pt-BR" sz="3000" dirty="0" err="1" smtClean="0">
                  <a:solidFill>
                    <a:schemeClr val="bg1"/>
                  </a:solidFill>
                  <a:latin typeface="+mj-lt"/>
                </a:rPr>
                <a:t>Action</a:t>
              </a:r>
              <a:r>
                <a:rPr lang="pt-BR" sz="30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pt-BR" sz="3000" dirty="0" err="1">
                  <a:solidFill>
                    <a:schemeClr val="bg1"/>
                  </a:solidFill>
                  <a:latin typeface="+mj-lt"/>
                </a:rPr>
                <a:t>areas</a:t>
              </a:r>
              <a:endParaRPr lang="pt-BR" sz="30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742" y="1107342"/>
              <a:ext cx="375032" cy="392400"/>
            </a:xfrm>
            <a:prstGeom prst="rect">
              <a:avLst/>
            </a:prstGeom>
          </p:spPr>
        </p:pic>
      </p:grpSp>
      <p:grpSp>
        <p:nvGrpSpPr>
          <p:cNvPr id="31" name="Grupo 30"/>
          <p:cNvGrpSpPr/>
          <p:nvPr/>
        </p:nvGrpSpPr>
        <p:grpSpPr>
          <a:xfrm>
            <a:off x="3028297" y="3543612"/>
            <a:ext cx="3741145" cy="436472"/>
            <a:chOff x="3628385" y="4724814"/>
            <a:chExt cx="4988193" cy="581961"/>
          </a:xfrm>
        </p:grpSpPr>
        <p:sp>
          <p:nvSpPr>
            <p:cNvPr id="7" name="CaixaDeTexto 6"/>
            <p:cNvSpPr txBox="1"/>
            <p:nvPr/>
          </p:nvSpPr>
          <p:spPr>
            <a:xfrm>
              <a:off x="4152578" y="4800656"/>
              <a:ext cx="4464000" cy="50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aseline="30000" dirty="0" err="1">
                  <a:solidFill>
                    <a:schemeClr val="bg1"/>
                  </a:solidFill>
                </a:rPr>
                <a:t>Support</a:t>
              </a:r>
              <a:r>
                <a:rPr lang="pt-BR" sz="2800" baseline="30000" dirty="0">
                  <a:solidFill>
                    <a:schemeClr val="bg1"/>
                  </a:solidFill>
                </a:rPr>
                <a:t> </a:t>
              </a:r>
              <a:r>
                <a:rPr lang="pt-BR" sz="2800" baseline="30000" dirty="0" err="1" smtClean="0">
                  <a:solidFill>
                    <a:schemeClr val="bg1"/>
                  </a:solidFill>
                </a:rPr>
                <a:t>the</a:t>
              </a:r>
              <a:r>
                <a:rPr lang="pt-BR" sz="2800" baseline="30000" dirty="0" smtClean="0">
                  <a:solidFill>
                    <a:schemeClr val="bg1"/>
                  </a:solidFill>
                </a:rPr>
                <a:t> </a:t>
              </a:r>
              <a:r>
                <a:rPr lang="pt-BR" sz="2800" baseline="30000" dirty="0" err="1" smtClean="0">
                  <a:solidFill>
                    <a:schemeClr val="bg1"/>
                  </a:solidFill>
                </a:rPr>
                <a:t>access</a:t>
              </a:r>
              <a:r>
                <a:rPr lang="pt-BR" sz="2800" baseline="30000" dirty="0" smtClean="0">
                  <a:solidFill>
                    <a:schemeClr val="bg1"/>
                  </a:solidFill>
                </a:rPr>
                <a:t> </a:t>
              </a:r>
              <a:r>
                <a:rPr lang="pt-BR" sz="2800" baseline="30000" dirty="0" err="1">
                  <a:solidFill>
                    <a:schemeClr val="bg1"/>
                  </a:solidFill>
                </a:rPr>
                <a:t>to</a:t>
              </a:r>
              <a:r>
                <a:rPr lang="pt-BR" sz="2800" baseline="30000" dirty="0">
                  <a:solidFill>
                    <a:schemeClr val="bg1"/>
                  </a:solidFill>
                </a:rPr>
                <a:t> </a:t>
              </a:r>
              <a:r>
                <a:rPr lang="pt-BR" sz="2800" baseline="30000" dirty="0" err="1">
                  <a:solidFill>
                    <a:schemeClr val="bg1"/>
                  </a:solidFill>
                </a:rPr>
                <a:t>funding</a:t>
              </a:r>
              <a:endParaRPr lang="pt-BR" sz="2800" i="1" baseline="30000" dirty="0">
                <a:solidFill>
                  <a:schemeClr val="bg1"/>
                </a:solidFill>
              </a:endParaRPr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8385" y="4724814"/>
              <a:ext cx="360509" cy="360000"/>
            </a:xfrm>
            <a:prstGeom prst="rect">
              <a:avLst/>
            </a:prstGeom>
          </p:spPr>
        </p:pic>
      </p:grpSp>
      <p:grpSp>
        <p:nvGrpSpPr>
          <p:cNvPr id="29" name="Grupo 28"/>
          <p:cNvGrpSpPr/>
          <p:nvPr/>
        </p:nvGrpSpPr>
        <p:grpSpPr>
          <a:xfrm>
            <a:off x="3059832" y="2549046"/>
            <a:ext cx="3708039" cy="410259"/>
            <a:chOff x="3609599" y="3398726"/>
            <a:chExt cx="4944053" cy="547010"/>
          </a:xfrm>
        </p:grpSpPr>
        <p:sp>
          <p:nvSpPr>
            <p:cNvPr id="5" name="CaixaDeTexto 4"/>
            <p:cNvSpPr txBox="1"/>
            <p:nvPr/>
          </p:nvSpPr>
          <p:spPr>
            <a:xfrm>
              <a:off x="4089652" y="3439617"/>
              <a:ext cx="4464000" cy="50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aseline="30000" dirty="0" err="1" smtClean="0">
                  <a:solidFill>
                    <a:schemeClr val="bg1"/>
                  </a:solidFill>
                </a:rPr>
                <a:t>Innovation</a:t>
              </a:r>
              <a:r>
                <a:rPr lang="pt-BR" sz="2800" baseline="30000" dirty="0" smtClean="0">
                  <a:solidFill>
                    <a:schemeClr val="bg1"/>
                  </a:solidFill>
                </a:rPr>
                <a:t> </a:t>
              </a:r>
              <a:r>
                <a:rPr lang="pt-BR" sz="2800" baseline="30000" dirty="0" err="1">
                  <a:solidFill>
                    <a:schemeClr val="bg1"/>
                  </a:solidFill>
                </a:rPr>
                <a:t>S</a:t>
              </a:r>
              <a:r>
                <a:rPr lang="pt-BR" sz="2800" baseline="30000" dirty="0" err="1" smtClean="0">
                  <a:solidFill>
                    <a:schemeClr val="bg1"/>
                  </a:solidFill>
                </a:rPr>
                <a:t>trategy</a:t>
              </a:r>
              <a:endParaRPr lang="pt-BR" sz="2800" baseline="30000" dirty="0">
                <a:solidFill>
                  <a:schemeClr val="bg1"/>
                </a:solidFill>
              </a:endParaRP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599" y="3398726"/>
              <a:ext cx="398080" cy="360000"/>
            </a:xfrm>
            <a:prstGeom prst="rect">
              <a:avLst/>
            </a:prstGeom>
          </p:spPr>
        </p:pic>
      </p:grpSp>
      <p:grpSp>
        <p:nvGrpSpPr>
          <p:cNvPr id="27" name="Grupo 26"/>
          <p:cNvGrpSpPr/>
          <p:nvPr/>
        </p:nvGrpSpPr>
        <p:grpSpPr>
          <a:xfrm>
            <a:off x="3013135" y="1585796"/>
            <a:ext cx="3754736" cy="460454"/>
            <a:chOff x="3608171" y="2114388"/>
            <a:chExt cx="5006316" cy="613936"/>
          </a:xfrm>
        </p:grpSpPr>
        <p:sp>
          <p:nvSpPr>
            <p:cNvPr id="3" name="CaixaDeTexto 2"/>
            <p:cNvSpPr txBox="1"/>
            <p:nvPr/>
          </p:nvSpPr>
          <p:spPr>
            <a:xfrm>
              <a:off x="4150487" y="2222205"/>
              <a:ext cx="4464000" cy="50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aseline="30000" dirty="0" smtClean="0">
                  <a:solidFill>
                    <a:schemeClr val="bg1"/>
                  </a:solidFill>
                </a:rPr>
                <a:t>Market </a:t>
              </a:r>
              <a:r>
                <a:rPr lang="pt-BR" sz="2800" baseline="30000" dirty="0" err="1" smtClean="0">
                  <a:solidFill>
                    <a:schemeClr val="bg1"/>
                  </a:solidFill>
                </a:rPr>
                <a:t>Intelligence</a:t>
              </a:r>
              <a:endParaRPr lang="pt-BR" sz="2800" baseline="30000" dirty="0">
                <a:solidFill>
                  <a:schemeClr val="bg1"/>
                </a:solidFill>
              </a:endParaRP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171" y="2114388"/>
              <a:ext cx="400936" cy="360000"/>
            </a:xfrm>
            <a:prstGeom prst="rect">
              <a:avLst/>
            </a:prstGeom>
          </p:spPr>
        </p:pic>
      </p:grpSp>
      <p:grpSp>
        <p:nvGrpSpPr>
          <p:cNvPr id="32" name="Grupo 31"/>
          <p:cNvGrpSpPr/>
          <p:nvPr/>
        </p:nvGrpSpPr>
        <p:grpSpPr>
          <a:xfrm>
            <a:off x="3041027" y="4003156"/>
            <a:ext cx="4051253" cy="666849"/>
            <a:chOff x="3645362" y="5337545"/>
            <a:chExt cx="5401670" cy="889132"/>
          </a:xfrm>
        </p:grpSpPr>
        <p:sp>
          <p:nvSpPr>
            <p:cNvPr id="8" name="CaixaDeTexto 7"/>
            <p:cNvSpPr txBox="1"/>
            <p:nvPr/>
          </p:nvSpPr>
          <p:spPr>
            <a:xfrm>
              <a:off x="4152577" y="5337545"/>
              <a:ext cx="4894455" cy="889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aseline="30000" dirty="0">
                  <a:solidFill>
                    <a:schemeClr val="bg1"/>
                  </a:solidFill>
                </a:rPr>
                <a:t>Encouragement and support the internationalization of companies</a:t>
              </a:r>
              <a:endParaRPr lang="pt-BR" sz="2800" baseline="30000" dirty="0">
                <a:solidFill>
                  <a:schemeClr val="bg1"/>
                </a:solidFill>
              </a:endParaRPr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362" y="5381769"/>
              <a:ext cx="326555" cy="360000"/>
            </a:xfrm>
            <a:prstGeom prst="rect">
              <a:avLst/>
            </a:prstGeom>
          </p:spPr>
        </p:pic>
      </p:grpSp>
      <p:grpSp>
        <p:nvGrpSpPr>
          <p:cNvPr id="30" name="Grupo 29"/>
          <p:cNvGrpSpPr/>
          <p:nvPr/>
        </p:nvGrpSpPr>
        <p:grpSpPr>
          <a:xfrm>
            <a:off x="3031359" y="2982380"/>
            <a:ext cx="4204936" cy="666849"/>
            <a:chOff x="3632472" y="3976507"/>
            <a:chExt cx="5606580" cy="889132"/>
          </a:xfrm>
        </p:grpSpPr>
        <p:sp>
          <p:nvSpPr>
            <p:cNvPr id="6" name="CaixaDeTexto 5"/>
            <p:cNvSpPr txBox="1"/>
            <p:nvPr/>
          </p:nvSpPr>
          <p:spPr>
            <a:xfrm>
              <a:off x="4152577" y="3976507"/>
              <a:ext cx="5086475" cy="889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aseline="30000" dirty="0">
                  <a:solidFill>
                    <a:schemeClr val="bg1"/>
                  </a:solidFill>
                </a:rPr>
                <a:t>Encouraging </a:t>
              </a:r>
              <a:r>
                <a:rPr lang="en-US" sz="2800" baseline="30000" dirty="0" smtClean="0">
                  <a:solidFill>
                    <a:schemeClr val="bg1"/>
                  </a:solidFill>
                </a:rPr>
                <a:t>the entrepreneurship </a:t>
              </a:r>
              <a:r>
                <a:rPr lang="en-US" sz="2800" baseline="30000" dirty="0">
                  <a:solidFill>
                    <a:schemeClr val="bg1"/>
                  </a:solidFill>
                </a:rPr>
                <a:t>and supporting </a:t>
              </a:r>
              <a:r>
                <a:rPr lang="en-US" sz="2800" baseline="30000" dirty="0" smtClean="0">
                  <a:solidFill>
                    <a:schemeClr val="bg1"/>
                  </a:solidFill>
                </a:rPr>
                <a:t>to startups</a:t>
              </a:r>
              <a:endParaRPr lang="pt-BR" sz="2800" i="1" baseline="30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2472" y="4036337"/>
              <a:ext cx="352334" cy="360000"/>
            </a:xfrm>
            <a:prstGeom prst="rect">
              <a:avLst/>
            </a:prstGeom>
          </p:spPr>
        </p:pic>
      </p:grpSp>
      <p:grpSp>
        <p:nvGrpSpPr>
          <p:cNvPr id="28" name="Grupo 27"/>
          <p:cNvGrpSpPr/>
          <p:nvPr/>
        </p:nvGrpSpPr>
        <p:grpSpPr>
          <a:xfrm>
            <a:off x="2988572" y="2048530"/>
            <a:ext cx="4320235" cy="523220"/>
            <a:chOff x="3575423" y="2731370"/>
            <a:chExt cx="4959077" cy="697625"/>
          </a:xfrm>
        </p:grpSpPr>
        <p:sp>
          <p:nvSpPr>
            <p:cNvPr id="4" name="CaixaDeTexto 3"/>
            <p:cNvSpPr txBox="1"/>
            <p:nvPr/>
          </p:nvSpPr>
          <p:spPr>
            <a:xfrm>
              <a:off x="4070500" y="2731370"/>
              <a:ext cx="4464000" cy="697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aseline="30000" dirty="0" smtClean="0">
                  <a:solidFill>
                    <a:schemeClr val="bg1"/>
                  </a:solidFill>
                </a:rPr>
                <a:t>Training </a:t>
              </a:r>
              <a:r>
                <a:rPr lang="pt-BR" sz="2800" baseline="30000" dirty="0" err="1" smtClean="0">
                  <a:solidFill>
                    <a:schemeClr val="bg1"/>
                  </a:solidFill>
                </a:rPr>
                <a:t>of</a:t>
              </a:r>
              <a:r>
                <a:rPr lang="pt-BR" sz="2800" baseline="30000" dirty="0" smtClean="0">
                  <a:solidFill>
                    <a:schemeClr val="bg1"/>
                  </a:solidFill>
                </a:rPr>
                <a:t> </a:t>
              </a:r>
              <a:r>
                <a:rPr lang="pt-BR" sz="2800" baseline="30000" dirty="0" err="1" smtClean="0">
                  <a:solidFill>
                    <a:schemeClr val="bg1"/>
                  </a:solidFill>
                </a:rPr>
                <a:t>companies</a:t>
              </a:r>
              <a:r>
                <a:rPr lang="pt-BR" sz="2800" baseline="30000" dirty="0" smtClean="0">
                  <a:solidFill>
                    <a:schemeClr val="bg1"/>
                  </a:solidFill>
                </a:rPr>
                <a:t> </a:t>
              </a:r>
              <a:r>
                <a:rPr lang="pt-BR" sz="2800" baseline="30000" dirty="0" err="1" smtClean="0">
                  <a:solidFill>
                    <a:schemeClr val="bg1"/>
                  </a:solidFill>
                </a:rPr>
                <a:t>and</a:t>
              </a:r>
              <a:r>
                <a:rPr lang="pt-BR" sz="2800" baseline="30000" dirty="0" smtClean="0">
                  <a:solidFill>
                    <a:schemeClr val="bg1"/>
                  </a:solidFill>
                </a:rPr>
                <a:t> </a:t>
              </a:r>
              <a:r>
                <a:rPr lang="pt-BR" sz="2800" baseline="30000" dirty="0" err="1" smtClean="0">
                  <a:solidFill>
                    <a:schemeClr val="bg1"/>
                  </a:solidFill>
                </a:rPr>
                <a:t>people</a:t>
              </a:r>
              <a:endParaRPr lang="pt-BR" sz="2800" dirty="0">
                <a:solidFill>
                  <a:schemeClr val="bg1"/>
                </a:solidFill>
              </a:endParaRP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423" y="2771343"/>
              <a:ext cx="466433" cy="360000"/>
            </a:xfrm>
            <a:prstGeom prst="rect">
              <a:avLst/>
            </a:prstGeom>
          </p:spPr>
        </p:pic>
      </p:grpSp>
      <p:cxnSp>
        <p:nvCxnSpPr>
          <p:cNvPr id="26" name="Conector reto 25"/>
          <p:cNvCxnSpPr/>
          <p:nvPr/>
        </p:nvCxnSpPr>
        <p:spPr>
          <a:xfrm>
            <a:off x="2154951" y="1285402"/>
            <a:ext cx="483410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9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552" y="4493221"/>
            <a:ext cx="954155" cy="47868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64" y="4560653"/>
            <a:ext cx="1075169" cy="41124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39753" y="51470"/>
            <a:ext cx="6768752" cy="1131590"/>
          </a:xfrm>
          <a:prstGeom prst="rect">
            <a:avLst/>
          </a:prstGeom>
          <a:solidFill>
            <a:srgbClr val="1574A3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339752" y="267494"/>
            <a:ext cx="468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bg1"/>
                </a:solidFill>
              </a:rPr>
              <a:t>Encouragement and support the internationalization of companies</a:t>
            </a:r>
            <a:endParaRPr lang="pt-BR" sz="4000" baseline="300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08443" y="1203598"/>
            <a:ext cx="2000061" cy="585356"/>
          </a:xfrm>
          <a:prstGeom prst="rect">
            <a:avLst/>
          </a:prstGeom>
          <a:solidFill>
            <a:srgbClr val="1574A3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72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1092" y="102926"/>
            <a:ext cx="3754884" cy="668624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sz="2200" dirty="0" smtClean="0"/>
              <a:t>Encouragement and support the internationalization of companies</a:t>
            </a:r>
            <a:endParaRPr lang="pt-BR" sz="2200" dirty="0"/>
          </a:p>
        </p:txBody>
      </p:sp>
      <p:sp>
        <p:nvSpPr>
          <p:cNvPr id="4" name="Elipse 20"/>
          <p:cNvSpPr/>
          <p:nvPr/>
        </p:nvSpPr>
        <p:spPr>
          <a:xfrm>
            <a:off x="577284" y="1347614"/>
            <a:ext cx="178292" cy="256567"/>
          </a:xfrm>
          <a:custGeom>
            <a:avLst/>
            <a:gdLst>
              <a:gd name="connsiteX0" fmla="*/ 0 w 333466"/>
              <a:gd name="connsiteY0" fmla="*/ 166733 h 333466"/>
              <a:gd name="connsiteX1" fmla="*/ 166733 w 333466"/>
              <a:gd name="connsiteY1" fmla="*/ 0 h 333466"/>
              <a:gd name="connsiteX2" fmla="*/ 333466 w 333466"/>
              <a:gd name="connsiteY2" fmla="*/ 166733 h 333466"/>
              <a:gd name="connsiteX3" fmla="*/ 166733 w 333466"/>
              <a:gd name="connsiteY3" fmla="*/ 333466 h 333466"/>
              <a:gd name="connsiteX4" fmla="*/ 0 w 333466"/>
              <a:gd name="connsiteY4" fmla="*/ 166733 h 333466"/>
              <a:gd name="connsiteX0" fmla="*/ 31184 w 173264"/>
              <a:gd name="connsiteY0" fmla="*/ 145624 h 333737"/>
              <a:gd name="connsiteX1" fmla="*/ 6531 w 173264"/>
              <a:gd name="connsiteY1" fmla="*/ 156 h 333737"/>
              <a:gd name="connsiteX2" fmla="*/ 173264 w 173264"/>
              <a:gd name="connsiteY2" fmla="*/ 166889 h 333737"/>
              <a:gd name="connsiteX3" fmla="*/ 6531 w 173264"/>
              <a:gd name="connsiteY3" fmla="*/ 333622 h 333737"/>
              <a:gd name="connsiteX4" fmla="*/ 31184 w 173264"/>
              <a:gd name="connsiteY4" fmla="*/ 145624 h 33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264" h="333737">
                <a:moveTo>
                  <a:pt x="31184" y="145624"/>
                </a:moveTo>
                <a:cubicBezTo>
                  <a:pt x="31184" y="53540"/>
                  <a:pt x="-17149" y="-3388"/>
                  <a:pt x="6531" y="156"/>
                </a:cubicBezTo>
                <a:cubicBezTo>
                  <a:pt x="30211" y="3700"/>
                  <a:pt x="173264" y="74805"/>
                  <a:pt x="173264" y="166889"/>
                </a:cubicBezTo>
                <a:cubicBezTo>
                  <a:pt x="173264" y="258973"/>
                  <a:pt x="30211" y="337166"/>
                  <a:pt x="6531" y="333622"/>
                </a:cubicBezTo>
                <a:cubicBezTo>
                  <a:pt x="-17149" y="330078"/>
                  <a:pt x="31184" y="237708"/>
                  <a:pt x="31184" y="145624"/>
                </a:cubicBezTo>
                <a:close/>
              </a:path>
            </a:pathLst>
          </a:custGeom>
          <a:solidFill>
            <a:srgbClr val="2F7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04D84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88" y="267494"/>
            <a:ext cx="6468356" cy="475252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876256" y="992798"/>
            <a:ext cx="2088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656565"/>
                </a:solidFill>
                <a:latin typeface="Open Sans" panose="020B0606030504020204" pitchFamily="34" charset="0"/>
              </a:rPr>
              <a:t>USD</a:t>
            </a:r>
          </a:p>
          <a:p>
            <a:pPr algn="ctr"/>
            <a:r>
              <a:rPr lang="pt-BR" sz="3200" b="1" dirty="0" smtClean="0">
                <a:solidFill>
                  <a:srgbClr val="656565"/>
                </a:solidFill>
                <a:latin typeface="Open Sans" panose="020B0606030504020204" pitchFamily="34" charset="0"/>
              </a:rPr>
              <a:t>930MI</a:t>
            </a:r>
          </a:p>
          <a:p>
            <a:pPr algn="ctr"/>
            <a:r>
              <a:rPr lang="en-US" sz="1400" dirty="0"/>
              <a:t>Exported volume</a:t>
            </a:r>
            <a:br>
              <a:rPr lang="en-US" sz="1400" dirty="0"/>
            </a:br>
            <a:r>
              <a:rPr lang="en-US" sz="1400" dirty="0"/>
              <a:t>between 2012 and 2013</a:t>
            </a:r>
            <a:br>
              <a:rPr lang="en-US" sz="1400" dirty="0"/>
            </a:br>
            <a:r>
              <a:rPr lang="en-US" sz="1400" dirty="0"/>
              <a:t>by participating companies</a:t>
            </a:r>
            <a:endParaRPr lang="pt-BR" sz="1400" dirty="0"/>
          </a:p>
        </p:txBody>
      </p:sp>
      <p:sp>
        <p:nvSpPr>
          <p:cNvPr id="8" name="Retângulo 7"/>
          <p:cNvSpPr/>
          <p:nvPr/>
        </p:nvSpPr>
        <p:spPr>
          <a:xfrm>
            <a:off x="5566144" y="3219822"/>
            <a:ext cx="2030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656565"/>
                </a:solidFill>
                <a:latin typeface="Open Sans" panose="020B0606030504020204" pitchFamily="34" charset="0"/>
              </a:rPr>
              <a:t>US$</a:t>
            </a:r>
          </a:p>
          <a:p>
            <a:pPr algn="ctr"/>
            <a:r>
              <a:rPr lang="pt-BR" sz="2400" b="1" dirty="0" smtClean="0">
                <a:solidFill>
                  <a:srgbClr val="656565"/>
                </a:solidFill>
                <a:latin typeface="Open Sans" panose="020B0606030504020204" pitchFamily="34" charset="0"/>
              </a:rPr>
              <a:t>594MI</a:t>
            </a:r>
          </a:p>
          <a:p>
            <a:pPr algn="ctr"/>
            <a:r>
              <a:rPr lang="en-US" sz="1400" dirty="0"/>
              <a:t>Exported in 2014 by companies participating in the PS-SW</a:t>
            </a:r>
            <a:endParaRPr lang="pt-BR" sz="1400" dirty="0"/>
          </a:p>
        </p:txBody>
      </p:sp>
      <p:sp>
        <p:nvSpPr>
          <p:cNvPr id="9" name="Retângulo 8"/>
          <p:cNvSpPr/>
          <p:nvPr/>
        </p:nvSpPr>
        <p:spPr>
          <a:xfrm>
            <a:off x="3923928" y="2427734"/>
            <a:ext cx="1132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656565"/>
                </a:solidFill>
                <a:latin typeface="Open Sans" panose="020B0606030504020204" pitchFamily="34" charset="0"/>
              </a:rPr>
              <a:t>269</a:t>
            </a:r>
          </a:p>
          <a:p>
            <a:pPr algn="ctr"/>
            <a:r>
              <a:rPr lang="pt-BR" sz="1400" dirty="0" err="1"/>
              <a:t>adhering</a:t>
            </a:r>
            <a:endParaRPr lang="pt-BR" sz="1400" dirty="0">
              <a:solidFill>
                <a:srgbClr val="656565"/>
              </a:solidFill>
              <a:latin typeface="Open Sans" panose="020B0606030504020204" pitchFamily="34" charset="0"/>
            </a:endParaRPr>
          </a:p>
          <a:p>
            <a:pPr algn="ctr"/>
            <a:r>
              <a:rPr lang="pt-BR" sz="1400" dirty="0" err="1" smtClean="0"/>
              <a:t>companies</a:t>
            </a:r>
            <a:endParaRPr lang="pt-BR" sz="1400" dirty="0">
              <a:solidFill>
                <a:srgbClr val="656565"/>
              </a:solidFill>
              <a:latin typeface="Open Sans" panose="020B0606030504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143505" y="267494"/>
            <a:ext cx="1184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656565"/>
                </a:solidFill>
                <a:latin typeface="Open Sans" panose="020B0606030504020204" pitchFamily="34" charset="0"/>
              </a:rPr>
              <a:t>94</a:t>
            </a:r>
          </a:p>
          <a:p>
            <a:pPr algn="ctr"/>
            <a:r>
              <a:rPr lang="pt-BR" sz="1400" dirty="0" err="1"/>
              <a:t>Promotion</a:t>
            </a:r>
            <a:r>
              <a:rPr lang="pt-BR" sz="1400" dirty="0"/>
              <a:t> </a:t>
            </a:r>
            <a:r>
              <a:rPr lang="pt-BR" sz="1400" dirty="0" err="1"/>
              <a:t>actions</a:t>
            </a:r>
            <a:endParaRPr lang="pt-BR" sz="14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48" y="3958047"/>
            <a:ext cx="2493271" cy="95419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60" y="4578503"/>
            <a:ext cx="774332" cy="38846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16" y="4633230"/>
            <a:ext cx="872540" cy="333743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467544" y="2398117"/>
            <a:ext cx="253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Some </a:t>
            </a:r>
            <a:r>
              <a:rPr lang="pt-B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results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Elipse 20"/>
          <p:cNvSpPr/>
          <p:nvPr/>
        </p:nvSpPr>
        <p:spPr>
          <a:xfrm>
            <a:off x="2315944" y="2531207"/>
            <a:ext cx="239832" cy="265859"/>
          </a:xfrm>
          <a:custGeom>
            <a:avLst/>
            <a:gdLst>
              <a:gd name="connsiteX0" fmla="*/ 0 w 333466"/>
              <a:gd name="connsiteY0" fmla="*/ 166733 h 333466"/>
              <a:gd name="connsiteX1" fmla="*/ 166733 w 333466"/>
              <a:gd name="connsiteY1" fmla="*/ 0 h 333466"/>
              <a:gd name="connsiteX2" fmla="*/ 333466 w 333466"/>
              <a:gd name="connsiteY2" fmla="*/ 166733 h 333466"/>
              <a:gd name="connsiteX3" fmla="*/ 166733 w 333466"/>
              <a:gd name="connsiteY3" fmla="*/ 333466 h 333466"/>
              <a:gd name="connsiteX4" fmla="*/ 0 w 333466"/>
              <a:gd name="connsiteY4" fmla="*/ 166733 h 333466"/>
              <a:gd name="connsiteX0" fmla="*/ 31184 w 173264"/>
              <a:gd name="connsiteY0" fmla="*/ 145624 h 333737"/>
              <a:gd name="connsiteX1" fmla="*/ 6531 w 173264"/>
              <a:gd name="connsiteY1" fmla="*/ 156 h 333737"/>
              <a:gd name="connsiteX2" fmla="*/ 173264 w 173264"/>
              <a:gd name="connsiteY2" fmla="*/ 166889 h 333737"/>
              <a:gd name="connsiteX3" fmla="*/ 6531 w 173264"/>
              <a:gd name="connsiteY3" fmla="*/ 333622 h 333737"/>
              <a:gd name="connsiteX4" fmla="*/ 31184 w 173264"/>
              <a:gd name="connsiteY4" fmla="*/ 145624 h 33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264" h="333737">
                <a:moveTo>
                  <a:pt x="31184" y="145624"/>
                </a:moveTo>
                <a:cubicBezTo>
                  <a:pt x="31184" y="53540"/>
                  <a:pt x="-17149" y="-3388"/>
                  <a:pt x="6531" y="156"/>
                </a:cubicBezTo>
                <a:cubicBezTo>
                  <a:pt x="30211" y="3700"/>
                  <a:pt x="173264" y="74805"/>
                  <a:pt x="173264" y="166889"/>
                </a:cubicBezTo>
                <a:cubicBezTo>
                  <a:pt x="173264" y="258973"/>
                  <a:pt x="30211" y="337166"/>
                  <a:pt x="6531" y="333622"/>
                </a:cubicBezTo>
                <a:cubicBezTo>
                  <a:pt x="-17149" y="330078"/>
                  <a:pt x="31184" y="237708"/>
                  <a:pt x="31184" y="145624"/>
                </a:cubicBezTo>
                <a:close/>
              </a:path>
            </a:pathLst>
          </a:custGeom>
          <a:solidFill>
            <a:srgbClr val="2F7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04D84"/>
              </a:solidFill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2"/>
          </p:nvPr>
        </p:nvSpPr>
        <p:spPr>
          <a:xfrm>
            <a:off x="825127" y="1339106"/>
            <a:ext cx="3242817" cy="305048"/>
          </a:xfrm>
        </p:spPr>
        <p:txBody>
          <a:bodyPr/>
          <a:lstStyle/>
          <a:p>
            <a:r>
              <a:rPr lang="en-US" sz="2400" b="1" dirty="0"/>
              <a:t>Sectorial Project for the Promotion of Exports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5445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2"/>
          </p:nvPr>
        </p:nvSpPr>
        <p:spPr>
          <a:xfrm>
            <a:off x="734982" y="2482726"/>
            <a:ext cx="3312368" cy="305048"/>
          </a:xfrm>
        </p:spPr>
        <p:txBody>
          <a:bodyPr/>
          <a:lstStyle/>
          <a:p>
            <a:r>
              <a:rPr lang="en-US" sz="2400" b="1" dirty="0"/>
              <a:t>Sectorial Project for the Promotion of Exports</a:t>
            </a:r>
            <a:endParaRPr lang="pt-BR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123478"/>
            <a:ext cx="3466852" cy="668624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sz="2200" dirty="0"/>
              <a:t>Encouragement and support the internationalization of </a:t>
            </a:r>
            <a:r>
              <a:rPr lang="en-US" sz="2200" dirty="0" smtClean="0"/>
              <a:t>companies</a:t>
            </a:r>
            <a:endParaRPr lang="pt-BR" sz="2200" dirty="0"/>
          </a:p>
        </p:txBody>
      </p:sp>
      <p:sp>
        <p:nvSpPr>
          <p:cNvPr id="4" name="Elipse 20"/>
          <p:cNvSpPr/>
          <p:nvPr/>
        </p:nvSpPr>
        <p:spPr>
          <a:xfrm>
            <a:off x="323528" y="2404340"/>
            <a:ext cx="267438" cy="348810"/>
          </a:xfrm>
          <a:custGeom>
            <a:avLst/>
            <a:gdLst>
              <a:gd name="connsiteX0" fmla="*/ 0 w 333466"/>
              <a:gd name="connsiteY0" fmla="*/ 166733 h 333466"/>
              <a:gd name="connsiteX1" fmla="*/ 166733 w 333466"/>
              <a:gd name="connsiteY1" fmla="*/ 0 h 333466"/>
              <a:gd name="connsiteX2" fmla="*/ 333466 w 333466"/>
              <a:gd name="connsiteY2" fmla="*/ 166733 h 333466"/>
              <a:gd name="connsiteX3" fmla="*/ 166733 w 333466"/>
              <a:gd name="connsiteY3" fmla="*/ 333466 h 333466"/>
              <a:gd name="connsiteX4" fmla="*/ 0 w 333466"/>
              <a:gd name="connsiteY4" fmla="*/ 166733 h 333466"/>
              <a:gd name="connsiteX0" fmla="*/ 31184 w 173264"/>
              <a:gd name="connsiteY0" fmla="*/ 145624 h 333737"/>
              <a:gd name="connsiteX1" fmla="*/ 6531 w 173264"/>
              <a:gd name="connsiteY1" fmla="*/ 156 h 333737"/>
              <a:gd name="connsiteX2" fmla="*/ 173264 w 173264"/>
              <a:gd name="connsiteY2" fmla="*/ 166889 h 333737"/>
              <a:gd name="connsiteX3" fmla="*/ 6531 w 173264"/>
              <a:gd name="connsiteY3" fmla="*/ 333622 h 333737"/>
              <a:gd name="connsiteX4" fmla="*/ 31184 w 173264"/>
              <a:gd name="connsiteY4" fmla="*/ 145624 h 33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264" h="333737">
                <a:moveTo>
                  <a:pt x="31184" y="145624"/>
                </a:moveTo>
                <a:cubicBezTo>
                  <a:pt x="31184" y="53540"/>
                  <a:pt x="-17149" y="-3388"/>
                  <a:pt x="6531" y="156"/>
                </a:cubicBezTo>
                <a:cubicBezTo>
                  <a:pt x="30211" y="3700"/>
                  <a:pt x="173264" y="74805"/>
                  <a:pt x="173264" y="166889"/>
                </a:cubicBezTo>
                <a:cubicBezTo>
                  <a:pt x="173264" y="258973"/>
                  <a:pt x="30211" y="337166"/>
                  <a:pt x="6531" y="333622"/>
                </a:cubicBezTo>
                <a:cubicBezTo>
                  <a:pt x="-17149" y="330078"/>
                  <a:pt x="31184" y="237708"/>
                  <a:pt x="31184" y="145624"/>
                </a:cubicBezTo>
                <a:close/>
              </a:path>
            </a:pathLst>
          </a:custGeom>
          <a:solidFill>
            <a:srgbClr val="2F7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04D84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05" y="949093"/>
            <a:ext cx="3863430" cy="386343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5676502" y="42479"/>
            <a:ext cx="10552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656565"/>
                </a:solidFill>
                <a:latin typeface="Open Sans" panose="020B0606030504020204" pitchFamily="34" charset="0"/>
              </a:rPr>
              <a:t>2</a:t>
            </a:r>
          </a:p>
          <a:p>
            <a:pPr algn="ctr"/>
            <a:r>
              <a:rPr lang="pt-BR" sz="1200" dirty="0" err="1" smtClean="0">
                <a:solidFill>
                  <a:srgbClr val="656565"/>
                </a:solidFill>
                <a:latin typeface="Open Sans" panose="020B0606030504020204" pitchFamily="34" charset="0"/>
              </a:rPr>
              <a:t>Image</a:t>
            </a:r>
            <a:r>
              <a:rPr lang="pt-BR" sz="1200" dirty="0" smtClean="0">
                <a:solidFill>
                  <a:srgbClr val="656565"/>
                </a:solidFill>
                <a:latin typeface="Open Sans" panose="020B0606030504020204" pitchFamily="34" charset="0"/>
              </a:rPr>
              <a:t> </a:t>
            </a:r>
            <a:r>
              <a:rPr lang="pt-BR" sz="1200" dirty="0" err="1" smtClean="0">
                <a:solidFill>
                  <a:srgbClr val="656565"/>
                </a:solidFill>
                <a:latin typeface="Open Sans" panose="020B0606030504020204" pitchFamily="34" charset="0"/>
              </a:rPr>
              <a:t>actions</a:t>
            </a:r>
            <a:endParaRPr lang="pt-BR" sz="1200" dirty="0">
              <a:solidFill>
                <a:srgbClr val="656565"/>
              </a:solidFill>
              <a:latin typeface="Open Sans" panose="020B0606030504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449289" y="105475"/>
            <a:ext cx="12560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656565"/>
                </a:solidFill>
                <a:latin typeface="Open Sans" panose="020B0606030504020204" pitchFamily="34" charset="0"/>
              </a:rPr>
              <a:t>8</a:t>
            </a:r>
          </a:p>
          <a:p>
            <a:pPr algn="ctr"/>
            <a:r>
              <a:rPr lang="pt-BR" sz="1200" dirty="0" err="1" smtClean="0">
                <a:solidFill>
                  <a:srgbClr val="656565"/>
                </a:solidFill>
                <a:latin typeface="Open Sans" panose="020B0606030504020204" pitchFamily="34" charset="0"/>
              </a:rPr>
              <a:t>International</a:t>
            </a:r>
            <a:r>
              <a:rPr lang="pt-BR" sz="1200" dirty="0" smtClean="0">
                <a:solidFill>
                  <a:srgbClr val="656565"/>
                </a:solidFill>
                <a:latin typeface="Open Sans" panose="020B0606030504020204" pitchFamily="34" charset="0"/>
              </a:rPr>
              <a:t> </a:t>
            </a:r>
            <a:r>
              <a:rPr lang="pt-BR" sz="1200" dirty="0" err="1" smtClean="0">
                <a:solidFill>
                  <a:srgbClr val="656565"/>
                </a:solidFill>
                <a:latin typeface="Open Sans" panose="020B0606030504020204" pitchFamily="34" charset="0"/>
              </a:rPr>
              <a:t>missions</a:t>
            </a:r>
            <a:endParaRPr lang="pt-BR" sz="1200" dirty="0">
              <a:solidFill>
                <a:srgbClr val="656565"/>
              </a:solidFill>
              <a:latin typeface="Open Sans" panose="020B0606030504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238229" y="506165"/>
            <a:ext cx="10781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656565"/>
                </a:solidFill>
                <a:latin typeface="Open Sans" panose="020B0606030504020204" pitchFamily="34" charset="0"/>
              </a:rPr>
              <a:t>9</a:t>
            </a:r>
          </a:p>
          <a:p>
            <a:pPr algn="ctr"/>
            <a:r>
              <a:rPr lang="pt-BR" sz="1200" dirty="0" err="1" smtClean="0">
                <a:solidFill>
                  <a:srgbClr val="656565"/>
                </a:solidFill>
                <a:latin typeface="Open Sans" panose="020B0606030504020204" pitchFamily="34" charset="0"/>
              </a:rPr>
              <a:t>Selling</a:t>
            </a:r>
            <a:r>
              <a:rPr lang="pt-BR" sz="1200" dirty="0" smtClean="0">
                <a:solidFill>
                  <a:srgbClr val="656565"/>
                </a:solidFill>
                <a:latin typeface="Open Sans" panose="020B0606030504020204" pitchFamily="34" charset="0"/>
              </a:rPr>
              <a:t> </a:t>
            </a:r>
            <a:r>
              <a:rPr lang="pt-BR" sz="1200" dirty="0" err="1" smtClean="0">
                <a:solidFill>
                  <a:srgbClr val="656565"/>
                </a:solidFill>
                <a:latin typeface="Open Sans" panose="020B0606030504020204" pitchFamily="34" charset="0"/>
              </a:rPr>
              <a:t>projects</a:t>
            </a:r>
            <a:endParaRPr lang="pt-BR" sz="1200" dirty="0">
              <a:solidFill>
                <a:srgbClr val="656565"/>
              </a:solidFill>
              <a:latin typeface="Open Sans" panose="020B0606030504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854641" y="1514277"/>
            <a:ext cx="11818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656565"/>
                </a:solidFill>
                <a:latin typeface="Open Sans" panose="020B0606030504020204" pitchFamily="34" charset="0"/>
              </a:rPr>
              <a:t>28</a:t>
            </a:r>
          </a:p>
          <a:p>
            <a:pPr algn="ctr"/>
            <a:r>
              <a:rPr lang="pt-BR" sz="1200" dirty="0" err="1" smtClean="0">
                <a:solidFill>
                  <a:srgbClr val="656565"/>
                </a:solidFill>
                <a:latin typeface="Open Sans" panose="020B0606030504020204" pitchFamily="34" charset="0"/>
              </a:rPr>
              <a:t>Buyer</a:t>
            </a:r>
            <a:r>
              <a:rPr lang="pt-BR" sz="1200" dirty="0" smtClean="0">
                <a:solidFill>
                  <a:srgbClr val="656565"/>
                </a:solidFill>
                <a:latin typeface="Open Sans" panose="020B0606030504020204" pitchFamily="34" charset="0"/>
              </a:rPr>
              <a:t> </a:t>
            </a:r>
            <a:r>
              <a:rPr lang="pt-BR" sz="1200" dirty="0" err="1" smtClean="0">
                <a:solidFill>
                  <a:srgbClr val="656565"/>
                </a:solidFill>
                <a:latin typeface="Open Sans" panose="020B0606030504020204" pitchFamily="34" charset="0"/>
              </a:rPr>
              <a:t>projects</a:t>
            </a:r>
            <a:endParaRPr lang="pt-BR" sz="1200" dirty="0">
              <a:solidFill>
                <a:srgbClr val="656565"/>
              </a:solidFill>
              <a:latin typeface="Open Sans" panose="020B0606030504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686225" y="3651870"/>
            <a:ext cx="11342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656565"/>
                </a:solidFill>
                <a:latin typeface="Open Sans" panose="020B0606030504020204" pitchFamily="34" charset="0"/>
              </a:rPr>
              <a:t>47</a:t>
            </a:r>
          </a:p>
          <a:p>
            <a:pPr algn="ctr"/>
            <a:r>
              <a:rPr lang="pt-BR" sz="1200" dirty="0" err="1" smtClean="0">
                <a:solidFill>
                  <a:srgbClr val="656565"/>
                </a:solidFill>
                <a:latin typeface="Open Sans" panose="020B0606030504020204" pitchFamily="34" charset="0"/>
              </a:rPr>
              <a:t>International</a:t>
            </a:r>
            <a:r>
              <a:rPr lang="pt-BR" sz="1200" dirty="0" smtClean="0">
                <a:solidFill>
                  <a:srgbClr val="656565"/>
                </a:solidFill>
                <a:latin typeface="Open Sans" panose="020B0606030504020204" pitchFamily="34" charset="0"/>
              </a:rPr>
              <a:t> </a:t>
            </a:r>
            <a:r>
              <a:rPr lang="pt-BR" sz="1200" dirty="0" err="1" smtClean="0">
                <a:solidFill>
                  <a:srgbClr val="656565"/>
                </a:solidFill>
                <a:latin typeface="Open Sans" panose="020B0606030504020204" pitchFamily="34" charset="0"/>
              </a:rPr>
              <a:t>fairs</a:t>
            </a:r>
            <a:endParaRPr lang="pt-BR" sz="1200" dirty="0">
              <a:solidFill>
                <a:srgbClr val="656565"/>
              </a:solidFill>
              <a:latin typeface="Open Sans" panose="020B060603050402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347864" y="3867894"/>
            <a:ext cx="11451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656565"/>
                </a:solidFill>
                <a:latin typeface="Open Sans" panose="020B0606030504020204" pitchFamily="34" charset="0"/>
              </a:rPr>
              <a:t>94</a:t>
            </a:r>
          </a:p>
          <a:p>
            <a:pPr algn="ctr"/>
            <a:r>
              <a:rPr lang="pt-BR" sz="1200" dirty="0" smtClean="0">
                <a:solidFill>
                  <a:srgbClr val="656565"/>
                </a:solidFill>
                <a:latin typeface="Open Sans" panose="020B0606030504020204" pitchFamily="34" charset="0"/>
              </a:rPr>
              <a:t>Comercial</a:t>
            </a:r>
            <a:endParaRPr lang="pt-BR" sz="1200" dirty="0">
              <a:solidFill>
                <a:srgbClr val="656565"/>
              </a:solidFill>
              <a:latin typeface="Open Sans" panose="020B0606030504020204" pitchFamily="34" charset="0"/>
            </a:endParaRPr>
          </a:p>
          <a:p>
            <a:pPr algn="ctr"/>
            <a:r>
              <a:rPr lang="pt-BR" sz="1200" dirty="0" err="1">
                <a:solidFill>
                  <a:srgbClr val="656565"/>
                </a:solidFill>
                <a:latin typeface="Open Sans" panose="020B0606030504020204" pitchFamily="34" charset="0"/>
              </a:rPr>
              <a:t>p</a:t>
            </a:r>
            <a:r>
              <a:rPr lang="pt-BR" sz="1200" dirty="0" err="1" smtClean="0">
                <a:solidFill>
                  <a:srgbClr val="656565"/>
                </a:solidFill>
                <a:latin typeface="Open Sans" panose="020B0606030504020204" pitchFamily="34" charset="0"/>
              </a:rPr>
              <a:t>romotional</a:t>
            </a:r>
            <a:r>
              <a:rPr lang="pt-BR" sz="1200" dirty="0" smtClean="0">
                <a:solidFill>
                  <a:srgbClr val="656565"/>
                </a:solidFill>
                <a:latin typeface="Open Sans" panose="020B0606030504020204" pitchFamily="34" charset="0"/>
              </a:rPr>
              <a:t> </a:t>
            </a:r>
            <a:r>
              <a:rPr lang="pt-BR" sz="1200" dirty="0" err="1" smtClean="0">
                <a:solidFill>
                  <a:srgbClr val="656565"/>
                </a:solidFill>
                <a:latin typeface="Open Sans" panose="020B0606030504020204" pitchFamily="34" charset="0"/>
              </a:rPr>
              <a:t>actions</a:t>
            </a:r>
            <a:endParaRPr lang="pt-BR" sz="1200" dirty="0">
              <a:solidFill>
                <a:srgbClr val="656565"/>
              </a:solidFill>
              <a:latin typeface="Open Sans" panose="020B0606030504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124538" y="2427734"/>
            <a:ext cx="11756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656565"/>
                </a:solidFill>
                <a:latin typeface="Open Sans" panose="020B0606030504020204" pitchFamily="34" charset="0"/>
              </a:rPr>
              <a:t>35,5%</a:t>
            </a:r>
          </a:p>
          <a:p>
            <a:pPr algn="ctr"/>
            <a:r>
              <a:rPr lang="pt-BR" sz="1200" dirty="0" err="1">
                <a:solidFill>
                  <a:srgbClr val="656565"/>
                </a:solidFill>
                <a:latin typeface="Open Sans" panose="020B0606030504020204" pitchFamily="34" charset="0"/>
              </a:rPr>
              <a:t>Increase</a:t>
            </a:r>
            <a:r>
              <a:rPr lang="pt-BR" sz="1200" dirty="0">
                <a:solidFill>
                  <a:srgbClr val="656565"/>
                </a:solidFill>
                <a:latin typeface="Open Sans" panose="020B0606030504020204" pitchFamily="34" charset="0"/>
              </a:rPr>
              <a:t> </a:t>
            </a:r>
            <a:r>
              <a:rPr lang="pt-BR" sz="1200" dirty="0" err="1">
                <a:solidFill>
                  <a:srgbClr val="656565"/>
                </a:solidFill>
                <a:latin typeface="Open Sans" panose="020B0606030504020204" pitchFamily="34" charset="0"/>
              </a:rPr>
              <a:t>compared</a:t>
            </a:r>
            <a:r>
              <a:rPr lang="pt-BR" sz="1200" dirty="0">
                <a:solidFill>
                  <a:srgbClr val="656565"/>
                </a:solidFill>
                <a:latin typeface="Open Sans" panose="020B0606030504020204" pitchFamily="34" charset="0"/>
              </a:rPr>
              <a:t> </a:t>
            </a:r>
            <a:r>
              <a:rPr lang="pt-BR" sz="1200" dirty="0" err="1">
                <a:solidFill>
                  <a:srgbClr val="656565"/>
                </a:solidFill>
                <a:latin typeface="Open Sans" panose="020B0606030504020204" pitchFamily="34" charset="0"/>
              </a:rPr>
              <a:t>to</a:t>
            </a:r>
            <a:r>
              <a:rPr lang="pt-BR" sz="1200" dirty="0">
                <a:solidFill>
                  <a:srgbClr val="656565"/>
                </a:solidFill>
                <a:latin typeface="Open Sans" panose="020B0606030504020204" pitchFamily="34" charset="0"/>
              </a:rPr>
              <a:t> 2012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6204658" y="2427734"/>
            <a:ext cx="11756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656565"/>
                </a:solidFill>
                <a:latin typeface="Open Sans" panose="020B0606030504020204" pitchFamily="34" charset="0"/>
              </a:rPr>
              <a:t>29,3%</a:t>
            </a:r>
          </a:p>
          <a:p>
            <a:pPr algn="ctr"/>
            <a:r>
              <a:rPr lang="pt-BR" sz="1200" dirty="0" err="1">
                <a:solidFill>
                  <a:srgbClr val="656565"/>
                </a:solidFill>
                <a:latin typeface="Open Sans" panose="020B0606030504020204" pitchFamily="34" charset="0"/>
              </a:rPr>
              <a:t>Above</a:t>
            </a:r>
            <a:r>
              <a:rPr lang="pt-BR" sz="1200" dirty="0">
                <a:solidFill>
                  <a:srgbClr val="656565"/>
                </a:solidFill>
                <a:latin typeface="Open Sans" panose="020B0606030504020204" pitchFamily="34" charset="0"/>
              </a:rPr>
              <a:t> </a:t>
            </a:r>
            <a:r>
              <a:rPr lang="pt-BR" sz="1200" dirty="0" err="1">
                <a:solidFill>
                  <a:srgbClr val="656565"/>
                </a:solidFill>
                <a:latin typeface="Open Sans" panose="020B0606030504020204" pitchFamily="34" charset="0"/>
              </a:rPr>
              <a:t>the</a:t>
            </a:r>
            <a:r>
              <a:rPr lang="pt-BR" sz="1200" dirty="0">
                <a:solidFill>
                  <a:srgbClr val="656565"/>
                </a:solidFill>
                <a:latin typeface="Open Sans" panose="020B0606030504020204" pitchFamily="34" charset="0"/>
              </a:rPr>
              <a:t> set </a:t>
            </a:r>
            <a:r>
              <a:rPr lang="pt-BR" sz="1200" dirty="0" err="1">
                <a:solidFill>
                  <a:srgbClr val="656565"/>
                </a:solidFill>
                <a:latin typeface="Open Sans" panose="020B0606030504020204" pitchFamily="34" charset="0"/>
              </a:rPr>
              <a:t>target</a:t>
            </a:r>
            <a:endParaRPr lang="pt-BR" sz="1200" dirty="0">
              <a:solidFill>
                <a:srgbClr val="656565"/>
              </a:solidFill>
              <a:latin typeface="Open Sans" panose="020B0606030504020204" pitchFamily="34" charset="0"/>
            </a:endParaRP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6264329" y="666209"/>
            <a:ext cx="0" cy="2828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H="1" flipV="1">
            <a:off x="6666013" y="828133"/>
            <a:ext cx="2576" cy="17771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do 36"/>
          <p:cNvCxnSpPr/>
          <p:nvPr/>
        </p:nvCxnSpPr>
        <p:spPr>
          <a:xfrm flipV="1">
            <a:off x="7927763" y="1721204"/>
            <a:ext cx="244637" cy="202474"/>
          </a:xfrm>
          <a:prstGeom prst="bentConnector3">
            <a:avLst>
              <a:gd name="adj1" fmla="val -727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do 39"/>
          <p:cNvCxnSpPr/>
          <p:nvPr/>
        </p:nvCxnSpPr>
        <p:spPr>
          <a:xfrm rot="16200000" flipH="1">
            <a:off x="8091491" y="3490092"/>
            <a:ext cx="207162" cy="98671"/>
          </a:xfrm>
          <a:prstGeom prst="bentConnector3">
            <a:avLst>
              <a:gd name="adj1" fmla="val -445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do 42"/>
          <p:cNvCxnSpPr/>
          <p:nvPr/>
        </p:nvCxnSpPr>
        <p:spPr>
          <a:xfrm rot="10800000" flipV="1">
            <a:off x="3923929" y="3723878"/>
            <a:ext cx="370820" cy="1416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angulado 48"/>
          <p:cNvCxnSpPr/>
          <p:nvPr/>
        </p:nvCxnSpPr>
        <p:spPr>
          <a:xfrm flipH="1" flipV="1">
            <a:off x="6709109" y="3166787"/>
            <a:ext cx="340325" cy="169107"/>
          </a:xfrm>
          <a:prstGeom prst="bentConnector3">
            <a:avLst>
              <a:gd name="adj1" fmla="val 101818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59" y="4578503"/>
            <a:ext cx="774332" cy="388467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614271"/>
            <a:ext cx="872540" cy="333743"/>
          </a:xfrm>
          <a:prstGeom prst="rect">
            <a:avLst/>
          </a:prstGeom>
        </p:spPr>
      </p:pic>
      <p:cxnSp>
        <p:nvCxnSpPr>
          <p:cNvPr id="29" name="Conector angulado 28"/>
          <p:cNvCxnSpPr/>
          <p:nvPr/>
        </p:nvCxnSpPr>
        <p:spPr>
          <a:xfrm flipV="1">
            <a:off x="7164288" y="1001124"/>
            <a:ext cx="244637" cy="202474"/>
          </a:xfrm>
          <a:prstGeom prst="bentConnector3">
            <a:avLst>
              <a:gd name="adj1" fmla="val -727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do 31"/>
          <p:cNvCxnSpPr/>
          <p:nvPr/>
        </p:nvCxnSpPr>
        <p:spPr>
          <a:xfrm rot="16200000" flipH="1">
            <a:off x="5427195" y="2265956"/>
            <a:ext cx="207162" cy="98671"/>
          </a:xfrm>
          <a:prstGeom prst="bentConnector3">
            <a:avLst>
              <a:gd name="adj1" fmla="val -445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7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1262</Words>
  <Application>Microsoft Office PowerPoint</Application>
  <PresentationFormat>Apresentação na tela (16:9)</PresentationFormat>
  <Paragraphs>371</Paragraphs>
  <Slides>27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6" baseType="lpstr">
      <vt:lpstr>MS Gothic</vt:lpstr>
      <vt:lpstr>Arial</vt:lpstr>
      <vt:lpstr>Calibri</vt:lpstr>
      <vt:lpstr>Open Sans</vt:lpstr>
      <vt:lpstr>Segoe UI Symbol</vt:lpstr>
      <vt:lpstr>Tahoma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Brazilian Industry of Software and IT Services (BISS)</vt:lpstr>
      <vt:lpstr>BISS: 20 or more employed people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Andressa Ribas</dc:creator>
  <cp:lastModifiedBy>STI</cp:lastModifiedBy>
  <cp:revision>45</cp:revision>
  <dcterms:created xsi:type="dcterms:W3CDTF">2015-06-18T18:07:04Z</dcterms:created>
  <dcterms:modified xsi:type="dcterms:W3CDTF">2015-08-31T17:59:13Z</dcterms:modified>
</cp:coreProperties>
</file>