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3" r:id="rId2"/>
    <p:sldId id="326" r:id="rId3"/>
    <p:sldId id="325" r:id="rId4"/>
    <p:sldId id="268" r:id="rId5"/>
    <p:sldId id="312" r:id="rId6"/>
    <p:sldId id="266" r:id="rId7"/>
    <p:sldId id="327" r:id="rId8"/>
    <p:sldId id="319" r:id="rId9"/>
    <p:sldId id="301" r:id="rId10"/>
    <p:sldId id="290" r:id="rId11"/>
    <p:sldId id="299" r:id="rId12"/>
  </p:sldIdLst>
  <p:sldSz cx="13357225" cy="7524750"/>
  <p:notesSz cx="7099300" cy="10234613"/>
  <p:defaultTextStyle>
    <a:defPPr>
      <a:defRPr lang="pt-BR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8E"/>
    <a:srgbClr val="76B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270" y="-150"/>
      </p:cViewPr>
      <p:guideLst>
        <p:guide orient="horz" pos="2370"/>
        <p:guide pos="42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00478E"/>
                </a:solidFill>
              </a:rPr>
              <a:t>kg CO</a:t>
            </a:r>
            <a:r>
              <a:rPr lang="en-US" baseline="-25000" dirty="0">
                <a:solidFill>
                  <a:srgbClr val="00478E"/>
                </a:solidFill>
              </a:rPr>
              <a:t>2</a:t>
            </a:r>
            <a:r>
              <a:rPr lang="en-US" dirty="0">
                <a:solidFill>
                  <a:srgbClr val="00478E"/>
                </a:solidFill>
              </a:rPr>
              <a:t>(</a:t>
            </a:r>
            <a:r>
              <a:rPr lang="en-US" dirty="0" err="1">
                <a:solidFill>
                  <a:srgbClr val="00478E"/>
                </a:solidFill>
              </a:rPr>
              <a:t>eq</a:t>
            </a:r>
            <a:r>
              <a:rPr lang="en-US" dirty="0">
                <a:solidFill>
                  <a:srgbClr val="00478E"/>
                </a:solidFill>
              </a:rPr>
              <a:t>) per </a:t>
            </a:r>
            <a:r>
              <a:rPr lang="en-US" dirty="0" err="1" smtClean="0">
                <a:solidFill>
                  <a:srgbClr val="00478E"/>
                </a:solidFill>
              </a:rPr>
              <a:t>dmt</a:t>
            </a:r>
            <a:r>
              <a:rPr lang="en-US" dirty="0" smtClean="0">
                <a:solidFill>
                  <a:srgbClr val="00478E"/>
                </a:solidFill>
              </a:rPr>
              <a:t> pellet – Mean</a:t>
            </a:r>
            <a:r>
              <a:rPr lang="en-US" baseline="0" dirty="0" smtClean="0">
                <a:solidFill>
                  <a:srgbClr val="00478E"/>
                </a:solidFill>
              </a:rPr>
              <a:t> Values</a:t>
            </a:r>
            <a:endParaRPr lang="en-US" dirty="0">
              <a:solidFill>
                <a:srgbClr val="00478E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kg CO2(eq) per ton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until 2009</c:v>
                </c:pt>
                <c:pt idx="1">
                  <c:v>from 2010 onwards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104.3</c:v>
                </c:pt>
                <c:pt idx="1">
                  <c:v>89.2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63520"/>
        <c:axId val="35849344"/>
      </c:barChart>
      <c:catAx>
        <c:axId val="3516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849344"/>
        <c:crosses val="autoZero"/>
        <c:auto val="1"/>
        <c:lblAlgn val="ctr"/>
        <c:lblOffset val="100"/>
        <c:noMultiLvlLbl val="0"/>
      </c:catAx>
      <c:valAx>
        <c:axId val="35849344"/>
        <c:scaling>
          <c:orientation val="minMax"/>
          <c:max val="120"/>
          <c:min val="70"/>
        </c:scaling>
        <c:delete val="1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3516352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>
                <a:solidFill>
                  <a:srgbClr val="00478E"/>
                </a:solidFill>
              </a:rPr>
              <a:t>kg CO</a:t>
            </a:r>
            <a:r>
              <a:rPr lang="en-US" sz="1800" baseline="-25000" dirty="0">
                <a:solidFill>
                  <a:srgbClr val="00478E"/>
                </a:solidFill>
              </a:rPr>
              <a:t>2</a:t>
            </a:r>
            <a:r>
              <a:rPr lang="en-US" sz="1800" dirty="0">
                <a:solidFill>
                  <a:srgbClr val="00478E"/>
                </a:solidFill>
              </a:rPr>
              <a:t>(</a:t>
            </a:r>
            <a:r>
              <a:rPr lang="en-US" sz="1800" dirty="0" err="1">
                <a:solidFill>
                  <a:srgbClr val="00478E"/>
                </a:solidFill>
              </a:rPr>
              <a:t>eq</a:t>
            </a:r>
            <a:r>
              <a:rPr lang="en-US" sz="1800" dirty="0">
                <a:solidFill>
                  <a:srgbClr val="00478E"/>
                </a:solidFill>
              </a:rPr>
              <a:t>) per t steel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kg CO2(eq) per t steel</c:v>
                </c:pt>
              </c:strCache>
            </c:strRef>
          </c:tx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 sz="1600" b="1" dirty="0" smtClean="0"/>
                      <a:t>86,5 (E)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SINTER PLANTS</c:v>
                </c:pt>
                <c:pt idx="1">
                  <c:v>PELLET PLANTS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268</c:v>
                </c:pt>
                <c:pt idx="1">
                  <c:v>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82112"/>
        <c:axId val="35883648"/>
      </c:barChart>
      <c:catAx>
        <c:axId val="3588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35883648"/>
        <c:crosses val="autoZero"/>
        <c:auto val="1"/>
        <c:lblAlgn val="ctr"/>
        <c:lblOffset val="100"/>
        <c:noMultiLvlLbl val="0"/>
      </c:catAx>
      <c:valAx>
        <c:axId val="35883648"/>
        <c:scaling>
          <c:orientation val="minMax"/>
          <c:max val="270"/>
          <c:min val="10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35882112"/>
        <c:crosses val="autoZero"/>
        <c:crossBetween val="between"/>
        <c:majorUnit val="2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F979D-978B-467A-BAF3-5A88577395AB}" type="datetimeFigureOut">
              <a:rPr lang="pt-BR" smtClean="0"/>
              <a:t>30/08/2015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44463" y="768350"/>
            <a:ext cx="681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0B10-DFA6-4384-9AD2-8E05B53971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44463" y="768350"/>
            <a:ext cx="681037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734B2C5-4FA0-4DF3-9D17-0E223A662B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1793" y="2337555"/>
            <a:ext cx="11353642" cy="161294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03584" y="4264027"/>
            <a:ext cx="9350059" cy="1922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89-B9B5-4926-A451-7B6A379998BA}" type="datetimeFigureOut">
              <a:rPr lang="pt-BR" smtClean="0"/>
              <a:pPr/>
              <a:t>30/08/2015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704-145A-454D-A718-A0AA6E4D51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89-B9B5-4926-A451-7B6A379998BA}" type="datetimeFigureOut">
              <a:rPr lang="pt-BR" smtClean="0"/>
              <a:pPr/>
              <a:t>30/08/2015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704-145A-454D-A718-A0AA6E4D51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86309" y="301340"/>
            <a:ext cx="3005376" cy="642216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67862" y="301340"/>
            <a:ext cx="8795827" cy="64221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89-B9B5-4926-A451-7B6A379998BA}" type="datetimeFigureOut">
              <a:rPr lang="pt-BR" smtClean="0"/>
              <a:pPr/>
              <a:t>30/08/2015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704-145A-454D-A718-A0AA6E4D51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33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89-B9B5-4926-A451-7B6A379998BA}" type="datetimeFigureOut">
              <a:rPr lang="pt-BR" smtClean="0"/>
              <a:pPr/>
              <a:t>30/08/2015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704-145A-454D-A718-A0AA6E4D51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129" y="4835349"/>
            <a:ext cx="11353642" cy="149449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55129" y="3189313"/>
            <a:ext cx="11353642" cy="16460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89-B9B5-4926-A451-7B6A379998BA}" type="datetimeFigureOut">
              <a:rPr lang="pt-BR" smtClean="0"/>
              <a:pPr/>
              <a:t>30/08/2015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704-145A-454D-A718-A0AA6E4D51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67867" y="1755778"/>
            <a:ext cx="5899440" cy="4967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789925" y="1755778"/>
            <a:ext cx="5901762" cy="4967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89-B9B5-4926-A451-7B6A379998BA}" type="datetimeFigureOut">
              <a:rPr lang="pt-BR" smtClean="0"/>
              <a:pPr/>
              <a:t>30/08/2015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704-145A-454D-A718-A0AA6E4D51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863" y="301345"/>
            <a:ext cx="12021502" cy="125412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67864" y="1684365"/>
            <a:ext cx="5901762" cy="7019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67864" y="2386326"/>
            <a:ext cx="5901762" cy="4335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785293" y="1684365"/>
            <a:ext cx="5904079" cy="7019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785293" y="2386326"/>
            <a:ext cx="5904079" cy="4335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89-B9B5-4926-A451-7B6A379998BA}" type="datetimeFigureOut">
              <a:rPr lang="pt-BR" smtClean="0"/>
              <a:pPr/>
              <a:t>30/08/2015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704-145A-454D-A718-A0AA6E4D51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89-B9B5-4926-A451-7B6A379998BA}" type="datetimeFigureOut">
              <a:rPr lang="pt-BR" smtClean="0"/>
              <a:pPr/>
              <a:t>30/08/2015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704-145A-454D-A718-A0AA6E4D51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89-B9B5-4926-A451-7B6A379998BA}" type="datetimeFigureOut">
              <a:rPr lang="pt-BR" smtClean="0"/>
              <a:pPr/>
              <a:t>30/08/2015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704-145A-454D-A718-A0AA6E4D51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865" y="299601"/>
            <a:ext cx="4394434" cy="12750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22307" y="299598"/>
            <a:ext cx="7467060" cy="6422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7865" y="1574625"/>
            <a:ext cx="4394434" cy="5147138"/>
          </a:xfrm>
        </p:spPr>
        <p:txBody>
          <a:bodyPr/>
          <a:lstStyle>
            <a:lvl1pPr marL="0" indent="0">
              <a:buNone/>
              <a:defRPr sz="1400"/>
            </a:lvl1pPr>
            <a:lvl2pPr marL="457246" indent="0">
              <a:buNone/>
              <a:defRPr sz="1200"/>
            </a:lvl2pPr>
            <a:lvl3pPr marL="914491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89-B9B5-4926-A451-7B6A379998BA}" type="datetimeFigureOut">
              <a:rPr lang="pt-BR" smtClean="0"/>
              <a:pPr/>
              <a:t>30/08/2015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704-145A-454D-A718-A0AA6E4D51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8111" y="5267327"/>
            <a:ext cx="8014335" cy="6218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618111" y="672353"/>
            <a:ext cx="8014335" cy="4514850"/>
          </a:xfrm>
        </p:spPr>
        <p:txBody>
          <a:bodyPr/>
          <a:lstStyle>
            <a:lvl1pPr marL="0" indent="0">
              <a:buNone/>
              <a:defRPr sz="3200"/>
            </a:lvl1pPr>
            <a:lvl2pPr marL="457246" indent="0">
              <a:buNone/>
              <a:defRPr sz="2800"/>
            </a:lvl2pPr>
            <a:lvl3pPr marL="914491" indent="0">
              <a:buNone/>
              <a:defRPr sz="2400"/>
            </a:lvl3pPr>
            <a:lvl4pPr marL="1371737" indent="0">
              <a:buNone/>
              <a:defRPr sz="2000"/>
            </a:lvl4pPr>
            <a:lvl5pPr marL="1828983" indent="0">
              <a:buNone/>
              <a:defRPr sz="2000"/>
            </a:lvl5pPr>
            <a:lvl6pPr marL="2286229" indent="0">
              <a:buNone/>
              <a:defRPr sz="2000"/>
            </a:lvl6pPr>
            <a:lvl7pPr marL="2743474" indent="0">
              <a:buNone/>
              <a:defRPr sz="2000"/>
            </a:lvl7pPr>
            <a:lvl8pPr marL="3200720" indent="0">
              <a:buNone/>
              <a:defRPr sz="2000"/>
            </a:lvl8pPr>
            <a:lvl9pPr marL="3657966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618111" y="5889164"/>
            <a:ext cx="8014335" cy="883112"/>
          </a:xfrm>
        </p:spPr>
        <p:txBody>
          <a:bodyPr/>
          <a:lstStyle>
            <a:lvl1pPr marL="0" indent="0">
              <a:buNone/>
              <a:defRPr sz="1400"/>
            </a:lvl1pPr>
            <a:lvl2pPr marL="457246" indent="0">
              <a:buNone/>
              <a:defRPr sz="1200"/>
            </a:lvl2pPr>
            <a:lvl3pPr marL="914491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689-B9B5-4926-A451-7B6A379998BA}" type="datetimeFigureOut">
              <a:rPr lang="pt-BR" smtClean="0"/>
              <a:pPr/>
              <a:t>30/08/2015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704-145A-454D-A718-A0AA6E4D51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67863" y="301345"/>
            <a:ext cx="12021502" cy="1254125"/>
          </a:xfrm>
          <a:prstGeom prst="rect">
            <a:avLst/>
          </a:prstGeom>
        </p:spPr>
        <p:txBody>
          <a:bodyPr vert="horz" lIns="91449" tIns="45725" rIns="91449" bIns="45725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67863" y="1755776"/>
            <a:ext cx="12021502" cy="4965987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67861" y="6974329"/>
            <a:ext cx="3116687" cy="400624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C4689-B9B5-4926-A451-7B6A379998BA}" type="datetimeFigureOut">
              <a:rPr lang="pt-BR" smtClean="0"/>
              <a:pPr/>
              <a:t>30/08/2015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563726" y="6974329"/>
            <a:ext cx="4229789" cy="400624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72681" y="6974329"/>
            <a:ext cx="3116687" cy="400624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A704-145A-454D-A718-A0AA6E4D51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l" defTabSz="91449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l" defTabSz="91449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l" defTabSz="91449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l" defTabSz="91449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.jpeg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9.gif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apa_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44"/>
            <a:ext cx="13357225" cy="7511861"/>
          </a:xfrm>
          <a:prstGeom prst="rect">
            <a:avLst/>
          </a:prstGeom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278012" y="594023"/>
            <a:ext cx="943304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2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7000"/>
              </a:lnSpc>
            </a:pPr>
            <a:r>
              <a:rPr lang="en-US" altLang="pt-BR" sz="2000" b="1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DENILSON RODRIGUES DE ARAUJO, Dr. </a:t>
            </a:r>
            <a:r>
              <a:rPr lang="en-US" altLang="pt-BR" sz="2000" b="1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Ing</a:t>
            </a:r>
            <a:r>
              <a:rPr lang="en-US" altLang="pt-BR" sz="2000" b="1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., M.Sc.</a:t>
            </a:r>
          </a:p>
          <a:p>
            <a:pPr>
              <a:lnSpc>
                <a:spcPct val="97000"/>
              </a:lnSpc>
            </a:pPr>
            <a:r>
              <a:rPr lang="en-US" altLang="pt-BR" sz="2000" b="1" dirty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GENERAL </a:t>
            </a:r>
            <a:r>
              <a:rPr lang="en-US" altLang="pt-BR" sz="2000" b="1" dirty="0" smtClean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MANAGEMENT - TECHNOLOGY AND ECO-EFFICIENCY</a:t>
            </a:r>
            <a:endParaRPr lang="en-US" altLang="pt-BR" sz="2000" b="1" dirty="0">
              <a:solidFill>
                <a:srgbClr val="00478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278012" y="2970287"/>
            <a:ext cx="114492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92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ts val="4100"/>
              </a:lnSpc>
            </a:pPr>
            <a:r>
              <a:rPr lang="en-US" altLang="pt-BR" sz="4000" b="1" dirty="0" smtClean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NATURAL RESOURCES AND REWEABLE ENERGY</a:t>
            </a:r>
          </a:p>
          <a:p>
            <a:pPr>
              <a:lnSpc>
                <a:spcPts val="4100"/>
              </a:lnSpc>
            </a:pPr>
            <a:r>
              <a:rPr lang="en-US" altLang="pt-BR" sz="4000" b="1" dirty="0" smtClean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SOME SAMARCO’S EXPERIENCES AND CHALLENGES</a:t>
            </a:r>
            <a:endParaRPr lang="en-US" altLang="pt-BR" sz="4000" b="1" dirty="0" smtClean="0">
              <a:solidFill>
                <a:srgbClr val="00478E"/>
              </a:solidFill>
              <a:effectLst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5"/>
          <p:cNvSpPr/>
          <p:nvPr/>
        </p:nvSpPr>
        <p:spPr>
          <a:xfrm>
            <a:off x="701948" y="666031"/>
            <a:ext cx="501316" cy="504056"/>
          </a:xfrm>
          <a:prstGeom prst="ellipse">
            <a:avLst/>
          </a:prstGeom>
          <a:solidFill>
            <a:srgbClr val="0048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22228" y="6354663"/>
            <a:ext cx="63367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2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7000"/>
              </a:lnSpc>
            </a:pPr>
            <a:r>
              <a:rPr lang="en-US" altLang="pt-BR" sz="2000" b="1" dirty="0" smtClean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PORTO ALEGRE, 31 AUGUST 2015</a:t>
            </a:r>
            <a:endParaRPr lang="en-US" altLang="pt-BR" sz="2000" b="1" dirty="0">
              <a:solidFill>
                <a:srgbClr val="00478E"/>
              </a:solidFill>
              <a:effectLst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interna_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4"/>
            <a:ext cx="13357225" cy="751186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206004" y="1280805"/>
            <a:ext cx="11519276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000" b="1" spc="-150" dirty="0" smtClean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Technological solution: </a:t>
            </a:r>
            <a:r>
              <a:rPr lang="en-US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Conversion of Biomass into Renewable Thermal Energy to Pelletizing Furnace</a:t>
            </a:r>
          </a:p>
          <a:p>
            <a:pPr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000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000" b="1" spc="-150" dirty="0" smtClean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Where: </a:t>
            </a:r>
            <a:r>
              <a:rPr lang="en-US" sz="2000" spc="-1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pelletizing furnace replacing natural gas/heavy fuel oil and/or even ground </a:t>
            </a:r>
            <a:r>
              <a:rPr lang="en-US" sz="2000" spc="-15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antracite</a:t>
            </a:r>
            <a:r>
              <a:rPr lang="en-US" sz="2000" spc="-1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/pet coke added into green pellets.</a:t>
            </a:r>
          </a:p>
          <a:p>
            <a:pPr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2000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000" b="1" spc="-150" dirty="0" smtClean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Benefits:</a:t>
            </a:r>
          </a:p>
          <a:p>
            <a:pPr marL="285750" indent="-285750"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2000" spc="-1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Renewable energy utilization (even less  GHG)</a:t>
            </a:r>
          </a:p>
          <a:p>
            <a:pPr marL="285750" indent="-285750"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2000" spc="-1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 provide a valuable destination any wood-based solid wastes;</a:t>
            </a:r>
          </a:p>
        </p:txBody>
      </p:sp>
      <p:sp>
        <p:nvSpPr>
          <p:cNvPr id="20" name="Retângulo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8606" y="5703125"/>
            <a:ext cx="12076750" cy="48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2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endParaRPr lang="en-US" sz="2200" spc="-1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1" name="Imagem 20" descr="bull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8008" y="2610247"/>
            <a:ext cx="218028" cy="218028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 t="23952" r="36840" b="30091"/>
          <a:stretch/>
        </p:blipFill>
        <p:spPr>
          <a:xfrm>
            <a:off x="2715217" y="5435179"/>
            <a:ext cx="2030375" cy="162994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80" y="4895265"/>
            <a:ext cx="2151134" cy="16128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876" y="4629647"/>
            <a:ext cx="1664614" cy="219059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20" y="4625213"/>
            <a:ext cx="2016224" cy="151342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4" name="Imagem 33" descr="bull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6004" y="2896275"/>
            <a:ext cx="218028" cy="218028"/>
          </a:xfrm>
          <a:prstGeom prst="rect">
            <a:avLst/>
          </a:prstGeom>
        </p:spPr>
      </p:pic>
      <p:sp>
        <p:nvSpPr>
          <p:cNvPr id="35" name="Retângulo 34"/>
          <p:cNvSpPr/>
          <p:nvPr/>
        </p:nvSpPr>
        <p:spPr>
          <a:xfrm>
            <a:off x="3222228" y="4554463"/>
            <a:ext cx="1604439" cy="557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Eucalyptus</a:t>
            </a:r>
            <a:endParaRPr lang="en-US" sz="16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4734396" y="6372892"/>
            <a:ext cx="1296144" cy="557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Other sort of biomass</a:t>
            </a:r>
            <a:endParaRPr lang="en-US" sz="16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6390580" y="6479441"/>
            <a:ext cx="2160240" cy="557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Pre-processing</a:t>
            </a:r>
            <a:endParaRPr lang="en-US" sz="16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8838852" y="6695465"/>
            <a:ext cx="3744417" cy="73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Heat Generation (</a:t>
            </a:r>
            <a:r>
              <a:rPr lang="en-US" sz="1600" b="1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Biocombustion</a:t>
            </a:r>
            <a:r>
              <a:rPr lang="en-US" sz="16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40" name="Triângulo isósceles 39"/>
          <p:cNvSpPr/>
          <p:nvPr/>
        </p:nvSpPr>
        <p:spPr>
          <a:xfrm rot="5400000">
            <a:off x="6030540" y="5634583"/>
            <a:ext cx="216024" cy="216024"/>
          </a:xfrm>
          <a:prstGeom prst="triangle">
            <a:avLst/>
          </a:prstGeom>
          <a:solidFill>
            <a:srgbClr val="00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1" name="Conector reto 40"/>
          <p:cNvCxnSpPr/>
          <p:nvPr/>
        </p:nvCxnSpPr>
        <p:spPr>
          <a:xfrm>
            <a:off x="4878412" y="5759361"/>
            <a:ext cx="1224136" cy="0"/>
          </a:xfrm>
          <a:prstGeom prst="line">
            <a:avLst/>
          </a:prstGeom>
          <a:ln w="19050">
            <a:solidFill>
              <a:srgbClr val="0047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riângulo isósceles 42"/>
          <p:cNvSpPr/>
          <p:nvPr/>
        </p:nvSpPr>
        <p:spPr>
          <a:xfrm rot="5400000">
            <a:off x="8694836" y="5687353"/>
            <a:ext cx="216024" cy="216024"/>
          </a:xfrm>
          <a:prstGeom prst="triangle">
            <a:avLst/>
          </a:prstGeom>
          <a:solidFill>
            <a:srgbClr val="00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Triângulo isósceles 43"/>
          <p:cNvSpPr/>
          <p:nvPr/>
        </p:nvSpPr>
        <p:spPr>
          <a:xfrm rot="5400000">
            <a:off x="10927084" y="5709477"/>
            <a:ext cx="216024" cy="216024"/>
          </a:xfrm>
          <a:prstGeom prst="triangle">
            <a:avLst/>
          </a:prstGeom>
          <a:solidFill>
            <a:srgbClr val="00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5" name="Imagem 44" descr="bo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215116" y="5566157"/>
            <a:ext cx="1587338" cy="572482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>
            <a:off x="11287124" y="5584641"/>
            <a:ext cx="1440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b="1" dirty="0" smtClean="0">
                <a:solidFill>
                  <a:schemeClr val="tx2"/>
                </a:solidFill>
              </a:rPr>
              <a:t>PELLETING </a:t>
            </a:r>
          </a:p>
          <a:p>
            <a:pPr algn="ctr"/>
            <a:r>
              <a:rPr lang="pt-BR" sz="1500" b="1" dirty="0" smtClean="0">
                <a:solidFill>
                  <a:schemeClr val="tx2"/>
                </a:solidFill>
              </a:rPr>
              <a:t>FURNACE(S)</a:t>
            </a:r>
            <a:endParaRPr lang="pt-BR" sz="1500" b="1" dirty="0">
              <a:solidFill>
                <a:schemeClr val="tx2"/>
              </a:solidFill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206004" y="305991"/>
            <a:ext cx="69847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2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7000"/>
              </a:lnSpc>
            </a:pPr>
            <a:r>
              <a:rPr lang="en-US" alt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EXAMPLE OF TECHNOLOGICAL STUDIES IN PROGRESS </a:t>
            </a:r>
          </a:p>
          <a:p>
            <a:pPr>
              <a:lnSpc>
                <a:spcPct val="97000"/>
              </a:lnSpc>
            </a:pPr>
            <a:r>
              <a:rPr lang="en-US" altLang="pt-BR" sz="2000" b="1" dirty="0" smtClean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ALTERNATIVE RENEWABLE ENERGY GENERATION AND USAGE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2" t="15541" r="32200" b="10294"/>
          <a:stretch/>
        </p:blipFill>
        <p:spPr bwMode="auto">
          <a:xfrm>
            <a:off x="10477155" y="2322215"/>
            <a:ext cx="2106113" cy="209023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0" t="15409" r="31846" b="10894"/>
          <a:stretch/>
        </p:blipFill>
        <p:spPr bwMode="auto">
          <a:xfrm>
            <a:off x="8345738" y="2322215"/>
            <a:ext cx="2131417" cy="209023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LT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44"/>
            <a:ext cx="13357225" cy="751186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50020" y="666031"/>
            <a:ext cx="1024820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92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ts val="4100"/>
              </a:lnSpc>
            </a:pPr>
            <a:r>
              <a:rPr lang="en-US" altLang="pt-BR" sz="4400" b="1" dirty="0" smtClean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  <a:endParaRPr lang="en-US" altLang="pt-BR" sz="4400" b="1" dirty="0" smtClean="0">
              <a:solidFill>
                <a:srgbClr val="00478E"/>
              </a:solidFill>
              <a:effectLst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1948" y="666031"/>
            <a:ext cx="501316" cy="504056"/>
          </a:xfrm>
          <a:prstGeom prst="ellipse">
            <a:avLst/>
          </a:prstGeom>
          <a:solidFill>
            <a:srgbClr val="0048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interna_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661" y="91258"/>
            <a:ext cx="13357225" cy="7511861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5884" y="89967"/>
            <a:ext cx="69847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2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7000"/>
              </a:lnSpc>
            </a:pPr>
            <a:endParaRPr lang="en-US" altLang="pt-BR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m 14" descr="pelot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4756" y="2034183"/>
            <a:ext cx="3974689" cy="5184576"/>
          </a:xfrm>
          <a:prstGeom prst="rect">
            <a:avLst/>
          </a:prstGeom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206004" y="377999"/>
            <a:ext cx="69847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2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7000"/>
              </a:lnSpc>
            </a:pPr>
            <a:r>
              <a:rPr lang="en-US" alt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en-US" altLang="pt-BR" sz="2000" b="1" dirty="0">
                <a:solidFill>
                  <a:srgbClr val="00478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</a:p>
          <a:p>
            <a:pPr>
              <a:lnSpc>
                <a:spcPct val="97000"/>
              </a:lnSpc>
            </a:pPr>
            <a:endParaRPr lang="en-US" alt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CaixaDeTexto 5"/>
          <p:cNvSpPr txBox="1">
            <a:spLocks noChangeArrowheads="1"/>
          </p:cNvSpPr>
          <p:nvPr/>
        </p:nvSpPr>
        <p:spPr bwMode="auto">
          <a:xfrm>
            <a:off x="7902748" y="1038845"/>
            <a:ext cx="40609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en-US" altLang="pt-BR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SAMARCO</a:t>
            </a:r>
          </a:p>
          <a:p>
            <a:pPr algn="ctr" eaLnBrk="1"/>
            <a:r>
              <a:rPr lang="en-US" alt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Since 1977 producing and supplying iron ore pellets to seaborne market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8" t="13902" r="2667" b="8966"/>
          <a:stretch/>
        </p:blipFill>
        <p:spPr bwMode="auto">
          <a:xfrm>
            <a:off x="471050" y="1130259"/>
            <a:ext cx="6639610" cy="608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061988" y="6354663"/>
            <a:ext cx="55446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Total Pellet </a:t>
            </a:r>
            <a:r>
              <a:rPr lang="pt-BR" dirty="0" err="1" smtClean="0"/>
              <a:t>Production</a:t>
            </a:r>
            <a:r>
              <a:rPr lang="pt-BR" dirty="0" smtClean="0"/>
              <a:t> = 501 </a:t>
            </a:r>
            <a:r>
              <a:rPr lang="pt-BR" dirty="0" err="1" smtClean="0"/>
              <a:t>million</a:t>
            </a:r>
            <a:r>
              <a:rPr lang="pt-BR" dirty="0" smtClean="0"/>
              <a:t> </a:t>
            </a:r>
            <a:r>
              <a:rPr lang="pt-BR" dirty="0" err="1" smtClean="0"/>
              <a:t>ton</a:t>
            </a:r>
            <a:r>
              <a:rPr lang="pt-BR" dirty="0" smtClean="0"/>
              <a:t> (E) </a:t>
            </a:r>
          </a:p>
          <a:p>
            <a:pPr algn="ctr"/>
            <a:r>
              <a:rPr lang="pt-BR" dirty="0" err="1" smtClean="0"/>
              <a:t>Seaborne</a:t>
            </a:r>
            <a:r>
              <a:rPr lang="pt-BR" dirty="0" smtClean="0"/>
              <a:t> Market = 114.8 </a:t>
            </a:r>
            <a:r>
              <a:rPr lang="pt-BR" dirty="0" err="1" smtClean="0"/>
              <a:t>million</a:t>
            </a:r>
            <a:r>
              <a:rPr lang="pt-BR" dirty="0" smtClean="0"/>
              <a:t> </a:t>
            </a:r>
            <a:r>
              <a:rPr lang="pt-BR" dirty="0" err="1" smtClean="0"/>
              <a:t>ton</a:t>
            </a:r>
            <a:r>
              <a:rPr lang="pt-BR" dirty="0" smtClean="0"/>
              <a:t> (2014) </a:t>
            </a:r>
            <a:r>
              <a:rPr lang="pt-BR" dirty="0" smtClean="0">
                <a:sym typeface="Wingdings"/>
              </a:rPr>
              <a:t> 22,8%</a:t>
            </a:r>
            <a:endParaRPr lang="pt-BR" dirty="0" smtClean="0"/>
          </a:p>
          <a:p>
            <a:pPr algn="ctr"/>
            <a:r>
              <a:rPr lang="pt-BR" dirty="0" smtClean="0"/>
              <a:t>Samarco Market </a:t>
            </a:r>
            <a:r>
              <a:rPr lang="pt-BR" dirty="0" err="1" smtClean="0"/>
              <a:t>Share</a:t>
            </a:r>
            <a:r>
              <a:rPr lang="pt-BR" dirty="0" smtClean="0"/>
              <a:t>  = 25 </a:t>
            </a:r>
            <a:r>
              <a:rPr lang="pt-BR" dirty="0" err="1" smtClean="0"/>
              <a:t>million</a:t>
            </a:r>
            <a:r>
              <a:rPr lang="pt-BR" dirty="0" smtClean="0"/>
              <a:t> (2014) </a:t>
            </a:r>
            <a:r>
              <a:rPr lang="pt-BR" dirty="0" smtClean="0">
                <a:sym typeface="Wingdings" panose="05000000000000000000" pitchFamily="2" charset="2"/>
              </a:rPr>
              <a:t> 21%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22_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44"/>
            <a:ext cx="13357225" cy="7511861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06004" y="377999"/>
            <a:ext cx="864096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2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7000"/>
              </a:lnSpc>
            </a:pPr>
            <a:r>
              <a:rPr lang="en-US" alt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SAMARCO AND IRON ORE PELLET MARKET</a:t>
            </a:r>
          </a:p>
          <a:p>
            <a:pPr>
              <a:lnSpc>
                <a:spcPct val="97000"/>
              </a:lnSpc>
            </a:pPr>
            <a:r>
              <a:rPr lang="en-US" altLang="pt-BR" sz="2000" b="1" cap="all" dirty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2nd largest iron ore pellet supplier in seaborne </a:t>
            </a:r>
            <a:r>
              <a:rPr lang="en-US" altLang="pt-BR" sz="2000" b="1" cap="all" dirty="0" smtClean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market</a:t>
            </a:r>
            <a:endParaRPr lang="en-US" altLang="pt-BR" sz="2000" b="1" cap="all" dirty="0">
              <a:solidFill>
                <a:srgbClr val="00478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2646164" y="954063"/>
            <a:ext cx="8208912" cy="720717"/>
          </a:xfrm>
          <a:prstGeom prst="rect">
            <a:avLst/>
          </a:prstGeom>
          <a:noFill/>
          <a:ln>
            <a:noFill/>
          </a:ln>
        </p:spPr>
        <p:txBody>
          <a:bodyPr lIns="90000" tIns="50400" rIns="90000" bIns="45000"/>
          <a:lstStyle/>
          <a:p>
            <a:pPr>
              <a:lnSpc>
                <a:spcPct val="150000"/>
              </a:lnSpc>
            </a:pPr>
            <a:endParaRPr lang="en-US" sz="1400" dirty="0">
              <a:solidFill>
                <a:srgbClr val="00478E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57932" y="1314103"/>
            <a:ext cx="12313368" cy="5832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114.8 M </a:t>
            </a:r>
            <a:r>
              <a:rPr lang="pt-BR" dirty="0" err="1"/>
              <a:t>Ton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3066"/>
          <a:stretch/>
        </p:blipFill>
        <p:spPr bwMode="auto">
          <a:xfrm>
            <a:off x="629941" y="1386429"/>
            <a:ext cx="6354184" cy="5616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r="21347"/>
          <a:stretch/>
        </p:blipFill>
        <p:spPr bwMode="auto">
          <a:xfrm>
            <a:off x="7021433" y="1386110"/>
            <a:ext cx="5777859" cy="4053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0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12_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44"/>
            <a:ext cx="13357225" cy="7511861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06004" y="377999"/>
            <a:ext cx="87849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2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7000"/>
              </a:lnSpc>
            </a:pPr>
            <a:r>
              <a:rPr lang="en-US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INNOVATION</a:t>
            </a:r>
            <a:r>
              <a:rPr lang="en-US" alt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CHALLENGE IN SAMARCO</a:t>
            </a:r>
          </a:p>
          <a:p>
            <a:pPr>
              <a:lnSpc>
                <a:spcPct val="97000"/>
              </a:lnSpc>
            </a:pPr>
            <a:r>
              <a:rPr lang="en-US" altLang="pt-BR" sz="2000" b="1" dirty="0" smtClean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 IMPLEMENT TECHNOLOGICAL SOLUTION FROM MINE TO PORT</a:t>
            </a:r>
            <a:endParaRPr lang="en-US" altLang="pt-BR" sz="2000" b="1" dirty="0">
              <a:solidFill>
                <a:srgbClr val="00478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2646164" y="954063"/>
            <a:ext cx="8208912" cy="720717"/>
          </a:xfrm>
          <a:prstGeom prst="rect">
            <a:avLst/>
          </a:prstGeom>
          <a:noFill/>
          <a:ln>
            <a:noFill/>
          </a:ln>
        </p:spPr>
        <p:txBody>
          <a:bodyPr lIns="90000" tIns="50400" rIns="90000" bIns="45000"/>
          <a:lstStyle/>
          <a:p>
            <a:pPr>
              <a:lnSpc>
                <a:spcPct val="150000"/>
              </a:lnSpc>
            </a:pPr>
            <a:endParaRPr lang="en-US" sz="1400" dirty="0">
              <a:solidFill>
                <a:srgbClr val="00478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33996" y="5706591"/>
            <a:ext cx="1368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478E"/>
                </a:solidFill>
              </a:rPr>
              <a:t>Mining</a:t>
            </a:r>
            <a:endParaRPr lang="pt-BR" sz="2000" b="1" dirty="0">
              <a:solidFill>
                <a:srgbClr val="00478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94236" y="5706591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rgbClr val="00478E"/>
                </a:solidFill>
              </a:rPr>
              <a:t>Concentration</a:t>
            </a:r>
            <a:endParaRPr lang="pt-BR" sz="2000" b="1" dirty="0">
              <a:solidFill>
                <a:srgbClr val="00478E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670500" y="5778599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478E"/>
                </a:solidFill>
              </a:rPr>
              <a:t>Pipeline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118772" y="5778599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rgbClr val="00478E"/>
                </a:solidFill>
              </a:rPr>
              <a:t>Pelletizing</a:t>
            </a:r>
            <a:endParaRPr lang="pt-BR" sz="2000" b="1" dirty="0" smtClean="0">
              <a:solidFill>
                <a:srgbClr val="00478E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423028" y="5778599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rgbClr val="00478E"/>
                </a:solidFill>
              </a:rPr>
              <a:t>Port</a:t>
            </a:r>
            <a:endParaRPr lang="pt-BR" sz="2000" b="1" dirty="0" smtClean="0">
              <a:solidFill>
                <a:srgbClr val="00478E"/>
              </a:solidFill>
            </a:endParaRPr>
          </a:p>
        </p:txBody>
      </p:sp>
      <p:sp>
        <p:nvSpPr>
          <p:cNvPr id="12" name="CaixaDeTexto 5"/>
          <p:cNvSpPr txBox="1">
            <a:spLocks noChangeArrowheads="1"/>
          </p:cNvSpPr>
          <p:nvPr/>
        </p:nvSpPr>
        <p:spPr bwMode="auto">
          <a:xfrm>
            <a:off x="845964" y="6282655"/>
            <a:ext cx="2016224" cy="70788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en-US" altLang="pt-BR" sz="2000" b="1" dirty="0" smtClean="0">
                <a:latin typeface="+mj-lt"/>
              </a:rPr>
              <a:t>Poor Iron Ore (45%Fe)</a:t>
            </a:r>
            <a:endParaRPr lang="en-US" altLang="pt-BR" sz="2000" b="1" dirty="0">
              <a:latin typeface="+mj-lt"/>
            </a:endParaRPr>
          </a:p>
        </p:txBody>
      </p:sp>
      <p:sp>
        <p:nvSpPr>
          <p:cNvPr id="14" name="CaixaDeTexto 5"/>
          <p:cNvSpPr txBox="1">
            <a:spLocks noChangeArrowheads="1"/>
          </p:cNvSpPr>
          <p:nvPr/>
        </p:nvSpPr>
        <p:spPr bwMode="auto">
          <a:xfrm>
            <a:off x="845964" y="1090528"/>
            <a:ext cx="105131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/>
            <a:r>
              <a:rPr lang="en-US" altLang="pt-BR" sz="2000" dirty="0" smtClean="0">
                <a:solidFill>
                  <a:schemeClr val="tx1"/>
                </a:solidFill>
                <a:latin typeface="+mj-lt"/>
              </a:rPr>
              <a:t>A company where </a:t>
            </a:r>
            <a:r>
              <a:rPr lang="en-US" altLang="pt-BR" sz="2000" b="1" dirty="0" smtClean="0">
                <a:solidFill>
                  <a:schemeClr val="tx1"/>
                </a:solidFill>
                <a:latin typeface="+mj-lt"/>
              </a:rPr>
              <a:t>technology is applied intensively</a:t>
            </a:r>
            <a:r>
              <a:rPr lang="en-US" altLang="pt-BR" sz="2000" dirty="0" smtClean="0">
                <a:solidFill>
                  <a:schemeClr val="tx1"/>
                </a:solidFill>
                <a:latin typeface="+mj-lt"/>
              </a:rPr>
              <a:t> to optimize the use of natural resources and generating economic and social development, with respect for the environment.</a:t>
            </a:r>
          </a:p>
          <a:p>
            <a:pPr algn="just" eaLnBrk="1"/>
            <a:endParaRPr lang="en-US" altLang="pt-BR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CaixaDeTexto 5"/>
          <p:cNvSpPr txBox="1">
            <a:spLocks noChangeArrowheads="1"/>
          </p:cNvSpPr>
          <p:nvPr/>
        </p:nvSpPr>
        <p:spPr bwMode="auto">
          <a:xfrm>
            <a:off x="9270900" y="6282655"/>
            <a:ext cx="2016224" cy="70788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pt-BR" dirty="0"/>
              <a:t>Iron Ore Pellets</a:t>
            </a:r>
          </a:p>
          <a:p>
            <a:r>
              <a:rPr lang="en-US" altLang="pt-BR" dirty="0"/>
              <a:t>(66 – 68%%Fe)</a:t>
            </a:r>
          </a:p>
        </p:txBody>
      </p:sp>
      <p:sp>
        <p:nvSpPr>
          <p:cNvPr id="16" name="CaixaDeTexto 5"/>
          <p:cNvSpPr txBox="1">
            <a:spLocks noChangeArrowheads="1"/>
          </p:cNvSpPr>
          <p:nvPr/>
        </p:nvSpPr>
        <p:spPr bwMode="auto">
          <a:xfrm>
            <a:off x="3294236" y="6131088"/>
            <a:ext cx="2016224" cy="1015663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pt-BR" dirty="0"/>
              <a:t>Iron Ore Concentrate</a:t>
            </a:r>
          </a:p>
          <a:p>
            <a:r>
              <a:rPr lang="en-US" altLang="pt-BR" dirty="0"/>
              <a:t>(67 – 68%%Fe)</a:t>
            </a:r>
          </a:p>
        </p:txBody>
      </p:sp>
      <p:cxnSp>
        <p:nvCxnSpPr>
          <p:cNvPr id="3" name="Conector de seta reta 2"/>
          <p:cNvCxnSpPr>
            <a:endCxn id="16" idx="1"/>
          </p:cNvCxnSpPr>
          <p:nvPr/>
        </p:nvCxnSpPr>
        <p:spPr>
          <a:xfrm>
            <a:off x="2862188" y="6636598"/>
            <a:ext cx="432048" cy="2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16" idx="3"/>
            <a:endCxn id="15" idx="1"/>
          </p:cNvCxnSpPr>
          <p:nvPr/>
        </p:nvCxnSpPr>
        <p:spPr>
          <a:xfrm flipV="1">
            <a:off x="5310460" y="6636598"/>
            <a:ext cx="3960440" cy="2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interna_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357225" cy="7511861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5884" y="89967"/>
            <a:ext cx="69847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2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7000"/>
              </a:lnSpc>
            </a:pPr>
            <a:endParaRPr lang="en-US" altLang="pt-BR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8"/>
          <a:stretch/>
        </p:blipFill>
        <p:spPr bwMode="auto">
          <a:xfrm>
            <a:off x="5301332" y="2057847"/>
            <a:ext cx="7641976" cy="451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aixaDeTexto 5"/>
          <p:cNvSpPr txBox="1">
            <a:spLocks noChangeArrowheads="1"/>
          </p:cNvSpPr>
          <p:nvPr/>
        </p:nvSpPr>
        <p:spPr bwMode="auto">
          <a:xfrm>
            <a:off x="629940" y="2106191"/>
            <a:ext cx="468052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455613" eaLnBrk="1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pt-BR" sz="2000" dirty="0" smtClean="0">
                <a:solidFill>
                  <a:schemeClr val="tx1"/>
                </a:solidFill>
                <a:latin typeface="+mj-lt"/>
              </a:rPr>
              <a:t>A company currently running at </a:t>
            </a:r>
            <a:r>
              <a:rPr lang="en-US" altLang="pt-BR" sz="2000" b="1" dirty="0" smtClean="0">
                <a:solidFill>
                  <a:schemeClr val="tx1"/>
                </a:solidFill>
                <a:latin typeface="+mj-lt"/>
              </a:rPr>
              <a:t>one of the lowest operating costs </a:t>
            </a:r>
            <a:r>
              <a:rPr lang="en-US" altLang="pt-BR" sz="2000" dirty="0" smtClean="0">
                <a:solidFill>
                  <a:schemeClr val="tx1"/>
                </a:solidFill>
                <a:latin typeface="+mj-lt"/>
              </a:rPr>
              <a:t>when compared to other iron ore producers due to:</a:t>
            </a:r>
          </a:p>
          <a:p>
            <a:pPr marL="180000" indent="-180000" algn="just" defTabSz="455613" eaLnBrk="1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pt-BR" sz="2000" dirty="0">
                <a:solidFill>
                  <a:schemeClr val="tx1"/>
                </a:solidFill>
                <a:latin typeface="+mj-lt"/>
              </a:rPr>
              <a:t>optimized mining operations (open pit);</a:t>
            </a:r>
          </a:p>
          <a:p>
            <a:pPr marL="180000" indent="-180000" algn="just" defTabSz="455613" eaLnBrk="1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pt-BR" sz="2000" dirty="0">
                <a:solidFill>
                  <a:schemeClr val="tx1"/>
                </a:solidFill>
                <a:latin typeface="+mj-lt"/>
              </a:rPr>
              <a:t>logistics advantages: pipelines system and own port </a:t>
            </a:r>
            <a:r>
              <a:rPr lang="en-US" altLang="pt-BR" sz="2000" dirty="0" smtClean="0">
                <a:solidFill>
                  <a:schemeClr val="tx1"/>
                </a:solidFill>
                <a:latin typeface="+mj-lt"/>
              </a:rPr>
              <a:t>terminal.</a:t>
            </a:r>
            <a:endParaRPr lang="en-US" altLang="pt-BR" sz="2000" dirty="0">
              <a:solidFill>
                <a:schemeClr val="tx1"/>
              </a:solidFill>
              <a:latin typeface="+mj-lt"/>
            </a:endParaRPr>
          </a:p>
          <a:p>
            <a:pPr marL="180000" indent="-180000" algn="just" defTabSz="455613" eaLnBrk="1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pt-BR" sz="2000" dirty="0" smtClean="0">
                <a:solidFill>
                  <a:schemeClr val="tx1"/>
                </a:solidFill>
                <a:latin typeface="+mj-lt"/>
              </a:rPr>
              <a:t>management highly focused on operating efficient;</a:t>
            </a:r>
          </a:p>
          <a:p>
            <a:pPr marL="180000" indent="-180000" algn="just" defTabSz="455613" eaLnBrk="1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pt-BR" sz="2000" dirty="0" smtClean="0">
                <a:solidFill>
                  <a:schemeClr val="tx1"/>
                </a:solidFill>
                <a:latin typeface="+mj-lt"/>
              </a:rPr>
              <a:t>technological innovative efforts.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206004" y="377999"/>
            <a:ext cx="864096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2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7000"/>
              </a:lnSpc>
            </a:pPr>
            <a:r>
              <a:rPr lang="en-US" alt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SAMARCO COMPETITIVENESS</a:t>
            </a:r>
          </a:p>
          <a:p>
            <a:pPr>
              <a:lnSpc>
                <a:spcPct val="97000"/>
              </a:lnSpc>
            </a:pPr>
            <a:r>
              <a:rPr lang="en-US" altLang="pt-BR" sz="2000" b="1" cap="all" dirty="0" smtClean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one </a:t>
            </a:r>
            <a:r>
              <a:rPr lang="en-US" altLang="pt-BR" sz="2000" b="1" cap="all" dirty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of the lowest operating </a:t>
            </a:r>
            <a:r>
              <a:rPr lang="en-US" altLang="pt-BR" sz="2000" b="1" cap="all" dirty="0" smtClean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costs COMPARED TO IRON ORE PRODUCERS</a:t>
            </a:r>
          </a:p>
        </p:txBody>
      </p:sp>
    </p:spTree>
    <p:extLst>
      <p:ext uri="{BB962C8B-B14F-4D97-AF65-F5344CB8AC3E}">
        <p14:creationId xmlns:p14="http://schemas.microsoft.com/office/powerpoint/2010/main" val="24673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10_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44"/>
            <a:ext cx="13357225" cy="7511861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06004" y="377999"/>
            <a:ext cx="69847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2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7000"/>
              </a:lnSpc>
            </a:pPr>
            <a:r>
              <a:rPr lang="en-US" alt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SAMARCO SUSTAINABILITY MODEL:</a:t>
            </a:r>
          </a:p>
          <a:p>
            <a:pPr>
              <a:lnSpc>
                <a:spcPct val="97000"/>
              </a:lnSpc>
            </a:pPr>
            <a:r>
              <a:rPr lang="en-US" altLang="pt-BR" sz="2000" b="1" dirty="0" smtClean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INNOVATION &amp; TECHNOLOGY– AN IMPORTANT PILAR</a:t>
            </a:r>
            <a:endParaRPr lang="en-US" altLang="pt-BR" sz="2000" b="1" dirty="0">
              <a:solidFill>
                <a:srgbClr val="00478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7110660" y="4266431"/>
            <a:ext cx="720080" cy="0"/>
          </a:xfrm>
          <a:prstGeom prst="straightConnector1">
            <a:avLst/>
          </a:prstGeom>
          <a:ln w="41275">
            <a:solidFill>
              <a:srgbClr val="0047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1" t="15120" r="32082" b="8890"/>
          <a:stretch/>
        </p:blipFill>
        <p:spPr bwMode="auto">
          <a:xfrm>
            <a:off x="7758732" y="1742186"/>
            <a:ext cx="5044524" cy="50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04_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" y="436"/>
            <a:ext cx="13356355" cy="7523879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179800" y="325891"/>
            <a:ext cx="3875604" cy="283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5110" tIns="27557" rIns="55110" bIns="27557"/>
          <a:lstStyle/>
          <a:p>
            <a:pPr marL="48717" defTabSz="551548"/>
            <a:endParaRPr lang="pt-BR" altLang="pt-BR" sz="2200" b="1" dirty="0">
              <a:solidFill>
                <a:srgbClr val="00488F"/>
              </a:solidFill>
              <a:latin typeface="Trebuchet MS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51095" y="1495595"/>
            <a:ext cx="7506469" cy="758485"/>
          </a:xfrm>
          <a:prstGeom prst="rect">
            <a:avLst/>
          </a:prstGeom>
        </p:spPr>
        <p:txBody>
          <a:bodyPr wrap="square" lIns="50109" tIns="25055" rIns="50109" bIns="25055"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2400" dirty="0">
                <a:solidFill>
                  <a:srgbClr val="00478E"/>
                </a:solidFill>
                <a:latin typeface="+mj-lt"/>
                <a:cs typeface="Arial" panose="020B0604020202020204" pitchFamily="34" charset="0"/>
              </a:rPr>
              <a:t>WATER SPECIFIC CONSUMPTION (m</a:t>
            </a:r>
            <a:r>
              <a:rPr lang="pt-BR" sz="2400" baseline="30000" dirty="0">
                <a:solidFill>
                  <a:srgbClr val="00478E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pt-BR" sz="2400" dirty="0">
                <a:solidFill>
                  <a:srgbClr val="00478E"/>
                </a:solidFill>
                <a:latin typeface="+mj-lt"/>
                <a:cs typeface="Arial" panose="020B0604020202020204" pitchFamily="34" charset="0"/>
              </a:rPr>
              <a:t>/</a:t>
            </a:r>
            <a:r>
              <a:rPr lang="pt-BR" sz="2400" dirty="0" err="1">
                <a:solidFill>
                  <a:srgbClr val="00478E"/>
                </a:solidFill>
                <a:latin typeface="+mj-lt"/>
                <a:cs typeface="Arial" panose="020B0604020202020204" pitchFamily="34" charset="0"/>
              </a:rPr>
              <a:t>ton</a:t>
            </a:r>
            <a:r>
              <a:rPr lang="pt-BR" sz="2400" dirty="0">
                <a:solidFill>
                  <a:srgbClr val="00478E"/>
                </a:solidFill>
                <a:latin typeface="+mj-lt"/>
                <a:cs typeface="Arial" panose="020B0604020202020204" pitchFamily="34" charset="0"/>
              </a:rPr>
              <a:t> IRON ORE)</a:t>
            </a:r>
          </a:p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2200" dirty="0">
                <a:solidFill>
                  <a:srgbClr val="77B4D0"/>
                </a:solidFill>
                <a:latin typeface="+mj-lt"/>
                <a:cs typeface="Arial" panose="020B0604020202020204" pitchFamily="34" charset="0"/>
              </a:rPr>
              <a:t>TOP 5 IRON ORE PRODUCER COUNTRIES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189191" y="6552026"/>
            <a:ext cx="2538093" cy="450709"/>
          </a:xfrm>
          <a:prstGeom prst="rect">
            <a:avLst/>
          </a:prstGeom>
        </p:spPr>
        <p:txBody>
          <a:bodyPr wrap="square" lIns="50109" tIns="25055" rIns="50109" bIns="25055">
            <a:spAutoFit/>
          </a:bodyPr>
          <a:lstStyle/>
          <a:p>
            <a:pPr algn="just"/>
            <a:r>
              <a:rPr lang="pt-BR" sz="1300" b="1" u="sng" dirty="0">
                <a:latin typeface="+mj-lt"/>
              </a:rPr>
              <a:t>Source</a:t>
            </a:r>
            <a:r>
              <a:rPr lang="pt-BR" sz="1300" b="1" dirty="0">
                <a:latin typeface="+mj-lt"/>
              </a:rPr>
              <a:t>: </a:t>
            </a:r>
            <a:r>
              <a:rPr lang="pt-BR" sz="1300" dirty="0" err="1">
                <a:latin typeface="+mj-lt"/>
              </a:rPr>
              <a:t>Adapted</a:t>
            </a:r>
            <a:r>
              <a:rPr lang="pt-BR" sz="1300" dirty="0">
                <a:latin typeface="+mj-lt"/>
              </a:rPr>
              <a:t> </a:t>
            </a:r>
            <a:r>
              <a:rPr lang="pt-BR" sz="1300" dirty="0" err="1">
                <a:latin typeface="+mj-lt"/>
              </a:rPr>
              <a:t>from</a:t>
            </a:r>
            <a:r>
              <a:rPr lang="pt-BR" sz="1300" dirty="0">
                <a:latin typeface="+mj-lt"/>
              </a:rPr>
              <a:t> </a:t>
            </a:r>
            <a:r>
              <a:rPr lang="pt-BR" sz="1300" dirty="0" err="1">
                <a:latin typeface="+mj-lt"/>
              </a:rPr>
              <a:t>Bluefield</a:t>
            </a:r>
            <a:r>
              <a:rPr lang="pt-BR" sz="1300" dirty="0">
                <a:latin typeface="+mj-lt"/>
              </a:rPr>
              <a:t> Research, CRU </a:t>
            </a:r>
            <a:r>
              <a:rPr lang="pt-BR" sz="1300" dirty="0" err="1">
                <a:latin typeface="+mj-lt"/>
              </a:rPr>
              <a:t>and</a:t>
            </a:r>
            <a:r>
              <a:rPr lang="pt-BR" sz="1300" dirty="0">
                <a:latin typeface="+mj-lt"/>
              </a:rPr>
              <a:t> Samarco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96114" y="404891"/>
            <a:ext cx="9268973" cy="671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5110" tIns="27557" rIns="55110" bIns="27557"/>
          <a:lstStyle/>
          <a:p>
            <a:pPr marL="48717" defTabSz="551548">
              <a:lnSpc>
                <a:spcPts val="2247"/>
              </a:lnSpc>
            </a:pPr>
            <a:r>
              <a:rPr lang="en-US" altLang="pt-BR" sz="2400" b="1" dirty="0">
                <a:solidFill>
                  <a:schemeClr val="bg1"/>
                </a:solidFill>
                <a:latin typeface="+mj-lt"/>
              </a:rPr>
              <a:t>WATER RESOURCES AND MINING SECTOR</a:t>
            </a:r>
          </a:p>
          <a:p>
            <a:pPr marL="48717" defTabSz="551548">
              <a:lnSpc>
                <a:spcPts val="2247"/>
              </a:lnSpc>
            </a:pPr>
            <a:r>
              <a:rPr lang="en-US" altLang="pt-BR" sz="2200" b="1" dirty="0">
                <a:solidFill>
                  <a:srgbClr val="00478E"/>
                </a:solidFill>
                <a:latin typeface="+mj-lt"/>
              </a:rPr>
              <a:t>WATER SPECIFIC CONSUMPTION BY IRON ORE PRODUCER COUNTRY</a:t>
            </a:r>
            <a:endParaRPr lang="pt-BR" altLang="pt-BR" sz="2200" b="1" dirty="0">
              <a:solidFill>
                <a:srgbClr val="00478E"/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82068" y="2528212"/>
            <a:ext cx="354982" cy="23699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109" tIns="25055" rIns="50109" bIns="25055"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82068" y="2899158"/>
            <a:ext cx="354982" cy="23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109" tIns="25055" rIns="50109" bIns="25055"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215934" y="2518544"/>
            <a:ext cx="2129892" cy="296821"/>
          </a:xfrm>
          <a:prstGeom prst="rect">
            <a:avLst/>
          </a:prstGeom>
        </p:spPr>
        <p:txBody>
          <a:bodyPr wrap="square" lIns="50109" tIns="25055" rIns="50109" bIns="25055">
            <a:spAutoFit/>
          </a:bodyPr>
          <a:lstStyle/>
          <a:p>
            <a:r>
              <a:rPr lang="pt-BR" sz="1600" b="1" dirty="0">
                <a:latin typeface="+mj-lt"/>
              </a:rPr>
              <a:t>&gt; 100 </a:t>
            </a:r>
            <a:r>
              <a:rPr lang="pt-BR" sz="1600" b="1" dirty="0" err="1">
                <a:latin typeface="+mj-lt"/>
              </a:rPr>
              <a:t>million</a:t>
            </a:r>
            <a:r>
              <a:rPr lang="pt-BR" sz="1600" b="1" dirty="0">
                <a:latin typeface="+mj-lt"/>
              </a:rPr>
              <a:t> tons/</a:t>
            </a:r>
            <a:r>
              <a:rPr lang="pt-BR" sz="1600" b="1" dirty="0" err="1">
                <a:latin typeface="+mj-lt"/>
              </a:rPr>
              <a:t>year</a:t>
            </a:r>
            <a:endParaRPr lang="pt-BR" sz="1600" dirty="0">
              <a:latin typeface="+mj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215934" y="2889490"/>
            <a:ext cx="2129892" cy="296821"/>
          </a:xfrm>
          <a:prstGeom prst="rect">
            <a:avLst/>
          </a:prstGeom>
        </p:spPr>
        <p:txBody>
          <a:bodyPr wrap="square" lIns="50109" tIns="25055" rIns="50109" bIns="25055">
            <a:spAutoFit/>
          </a:bodyPr>
          <a:lstStyle/>
          <a:p>
            <a:r>
              <a:rPr lang="pt-BR" sz="1600" b="1" dirty="0">
                <a:latin typeface="+mj-lt"/>
              </a:rPr>
              <a:t>&lt; 100 </a:t>
            </a:r>
            <a:r>
              <a:rPr lang="pt-BR" sz="1600" b="1" dirty="0" err="1">
                <a:latin typeface="+mj-lt"/>
              </a:rPr>
              <a:t>million</a:t>
            </a:r>
            <a:r>
              <a:rPr lang="pt-BR" sz="1600" b="1" dirty="0">
                <a:latin typeface="+mj-lt"/>
              </a:rPr>
              <a:t> tons/</a:t>
            </a:r>
            <a:r>
              <a:rPr lang="pt-BR" sz="1600" b="1" dirty="0" err="1">
                <a:latin typeface="+mj-lt"/>
              </a:rPr>
              <a:t>year</a:t>
            </a:r>
            <a:endParaRPr lang="pt-BR" sz="1600" dirty="0">
              <a:latin typeface="+mj-lt"/>
            </a:endParaRPr>
          </a:p>
        </p:txBody>
      </p:sp>
      <p:sp>
        <p:nvSpPr>
          <p:cNvPr id="18" name="Estrela de 5 pontas 17"/>
          <p:cNvSpPr/>
          <p:nvPr/>
        </p:nvSpPr>
        <p:spPr>
          <a:xfrm>
            <a:off x="1807733" y="3212342"/>
            <a:ext cx="329317" cy="3692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109" tIns="25055" rIns="50109" bIns="25055"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2255377" y="3291341"/>
            <a:ext cx="2445431" cy="543042"/>
          </a:xfrm>
          <a:prstGeom prst="rect">
            <a:avLst/>
          </a:prstGeom>
        </p:spPr>
        <p:txBody>
          <a:bodyPr wrap="square" lIns="50109" tIns="25055" rIns="50109" bIns="25055">
            <a:spAutoFit/>
          </a:bodyPr>
          <a:lstStyle/>
          <a:p>
            <a:r>
              <a:rPr lang="pt-BR" sz="1600" b="1" dirty="0">
                <a:latin typeface="+mj-lt"/>
              </a:rPr>
              <a:t>SAMARCO </a:t>
            </a:r>
          </a:p>
          <a:p>
            <a:r>
              <a:rPr lang="pt-BR" sz="1600" b="1" dirty="0">
                <a:latin typeface="+mj-lt"/>
              </a:rPr>
              <a:t>(</a:t>
            </a:r>
            <a:r>
              <a:rPr lang="pt-BR" sz="1600" b="1" dirty="0" err="1">
                <a:latin typeface="+mj-lt"/>
              </a:rPr>
              <a:t>with</a:t>
            </a:r>
            <a:r>
              <a:rPr lang="pt-BR" sz="1600" b="1" dirty="0">
                <a:latin typeface="+mj-lt"/>
              </a:rPr>
              <a:t> pipeline system)</a:t>
            </a:r>
            <a:endParaRPr lang="pt-BR" sz="1600" dirty="0">
              <a:latin typeface="+mj-lt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655" y="1769365"/>
            <a:ext cx="2440621" cy="357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10214655" y="1027812"/>
            <a:ext cx="244062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/>
                <a:latin typeface="+mj-lt"/>
              </a:rPr>
              <a:t>IRON ORE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/>
                <a:latin typeface="+mj-lt"/>
              </a:rPr>
              <a:t>PRODUCTION (E)</a:t>
            </a:r>
            <a:endParaRPr lang="pt-BR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0134996" y="5346551"/>
            <a:ext cx="2592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u="sng" dirty="0" smtClean="0">
                <a:solidFill>
                  <a:schemeClr val="tx1"/>
                </a:solidFill>
                <a:effectLst/>
                <a:latin typeface="+mj-lt"/>
              </a:rPr>
              <a:t>Source</a:t>
            </a:r>
            <a:r>
              <a:rPr lang="pt-BR" sz="1400" b="1" dirty="0" smtClean="0">
                <a:solidFill>
                  <a:schemeClr val="tx1"/>
                </a:solidFill>
                <a:effectLst/>
                <a:latin typeface="+mj-lt"/>
              </a:rPr>
              <a:t>: </a:t>
            </a:r>
            <a:r>
              <a:rPr lang="pt-BR" sz="1400" dirty="0" smtClean="0">
                <a:solidFill>
                  <a:schemeClr val="tx1"/>
                </a:solidFill>
                <a:effectLst/>
                <a:latin typeface="+mj-lt"/>
              </a:rPr>
              <a:t>BI Samarco</a:t>
            </a:r>
            <a:endParaRPr lang="pt-BR" sz="140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542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9_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44"/>
            <a:ext cx="13357225" cy="7511861"/>
          </a:xfrm>
          <a:prstGeom prst="rect">
            <a:avLst/>
          </a:prstGeom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206004" y="377999"/>
            <a:ext cx="69847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2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7000"/>
              </a:lnSpc>
            </a:pPr>
            <a:r>
              <a:rPr lang="en-US" alt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ENERGY EFFICIENCY AT PELLETIZING FURNACES </a:t>
            </a:r>
          </a:p>
          <a:p>
            <a:pPr>
              <a:lnSpc>
                <a:spcPct val="97000"/>
              </a:lnSpc>
            </a:pPr>
            <a:r>
              <a:rPr lang="en-US" altLang="pt-BR" sz="2000" b="1" dirty="0" smtClean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COMPARISON TO OTHER PELLETING OPERATIONS</a:t>
            </a:r>
            <a:endParaRPr lang="en-US" altLang="pt-BR" sz="2000" b="1" dirty="0">
              <a:solidFill>
                <a:srgbClr val="00478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interna_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44"/>
            <a:ext cx="13357225" cy="7511861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608850760"/>
              </p:ext>
            </p:extLst>
          </p:nvPr>
        </p:nvGraphicFramePr>
        <p:xfrm>
          <a:off x="1061988" y="1242095"/>
          <a:ext cx="6318820" cy="432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187079869"/>
              </p:ext>
            </p:extLst>
          </p:nvPr>
        </p:nvGraphicFramePr>
        <p:xfrm>
          <a:off x="8511346" y="4428537"/>
          <a:ext cx="3816177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eta para a direita 6"/>
          <p:cNvSpPr/>
          <p:nvPr/>
        </p:nvSpPr>
        <p:spPr>
          <a:xfrm rot="2249826">
            <a:off x="10319218" y="5202535"/>
            <a:ext cx="648072" cy="21602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536443" y="4698479"/>
            <a:ext cx="1254737" cy="74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3" tIns="50384" rIns="89973" bIns="44986"/>
          <a:lstStyle/>
          <a:p>
            <a:pPr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b="1" dirty="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b="1" dirty="0" smtClean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-55%</a:t>
            </a:r>
            <a:endParaRPr lang="en-US" b="1" dirty="0">
              <a:solidFill>
                <a:srgbClr val="000000"/>
              </a:solidFill>
              <a:latin typeface="Trebuchet MS" pitchFamily="34" charset="0"/>
              <a:ea typeface="Arial Unicode MS"/>
              <a:cs typeface="Arial Unicode MS" pitchFamily="34" charset="-128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290314" y="6414672"/>
            <a:ext cx="1254737" cy="74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3" tIns="50384" rIns="89973" bIns="44986"/>
          <a:lstStyle/>
          <a:p>
            <a:pPr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/>
                <a:cs typeface="Arial Unicode MS" pitchFamily="34" charset="-128"/>
              </a:rPr>
              <a:t>SOURCE: IBRAM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958532" y="5634583"/>
            <a:ext cx="1614777" cy="74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3" tIns="50384" rIns="89973" bIns="44986"/>
          <a:lstStyle/>
          <a:p>
            <a:pPr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/>
                <a:cs typeface="Arial Unicode MS" pitchFamily="34" charset="-128"/>
              </a:rPr>
              <a:t>SOURCE: SAMARCO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50019" y="5706591"/>
            <a:ext cx="9361041" cy="208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3" tIns="50384" rIns="89973" bIns="44986"/>
          <a:lstStyle/>
          <a:p>
            <a:pPr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1400" b="1" dirty="0">
              <a:solidFill>
                <a:srgbClr val="0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1400" b="1" dirty="0" smtClean="0">
                <a:solidFill>
                  <a:srgbClr val="00478E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MAIN ACTIONS:</a:t>
            </a:r>
          </a:p>
          <a:p>
            <a:pPr marL="180000" indent="-180000"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2008: 3</a:t>
            </a:r>
            <a:r>
              <a:rPr lang="en-US" sz="1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pellet plant startup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 2014: 4</a:t>
            </a:r>
            <a:r>
              <a:rPr lang="en-US" sz="1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th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 pellet plant startup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80000" indent="-180000"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2010: Natural gas replacing heavy fuel oil;</a:t>
            </a:r>
          </a:p>
          <a:p>
            <a:pPr marL="180000" indent="-180000"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Gains from LSS projects and other developments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Unicode MS"/>
              <a:cs typeface="Arial Unicode MS" pitchFamily="34" charset="-128"/>
            </a:endParaRPr>
          </a:p>
        </p:txBody>
      </p:sp>
      <p:pic>
        <p:nvPicPr>
          <p:cNvPr id="12" name="Imagem 11" descr="bull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0020" y="6283448"/>
            <a:ext cx="218028" cy="218028"/>
          </a:xfrm>
          <a:prstGeom prst="rect">
            <a:avLst/>
          </a:prstGeom>
        </p:spPr>
      </p:pic>
      <p:pic>
        <p:nvPicPr>
          <p:cNvPr id="13" name="Imagem 12" descr="bull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0020" y="6516769"/>
            <a:ext cx="218028" cy="218028"/>
          </a:xfrm>
          <a:prstGeom prst="rect">
            <a:avLst/>
          </a:prstGeom>
        </p:spPr>
      </p:pic>
      <p:pic>
        <p:nvPicPr>
          <p:cNvPr id="14" name="Imagem 13" descr="bull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0020" y="6785500"/>
            <a:ext cx="218028" cy="218028"/>
          </a:xfrm>
          <a:prstGeom prst="rect">
            <a:avLst/>
          </a:prstGeom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206004" y="377999"/>
            <a:ext cx="698477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2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7000"/>
              </a:lnSpc>
            </a:pPr>
            <a:r>
              <a:rPr lang="en-US" alt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GHG EMISSION PERFORMANCE</a:t>
            </a:r>
          </a:p>
          <a:p>
            <a:pPr>
              <a:lnSpc>
                <a:spcPct val="97000"/>
              </a:lnSpc>
            </a:pPr>
            <a:r>
              <a:rPr lang="en-US" altLang="pt-BR" sz="2000" b="1" dirty="0" smtClean="0">
                <a:solidFill>
                  <a:srgbClr val="00478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CARBON INVENTORY</a:t>
            </a:r>
          </a:p>
        </p:txBody>
      </p:sp>
      <p:sp>
        <p:nvSpPr>
          <p:cNvPr id="17" name="Seta para a direita 16"/>
          <p:cNvSpPr/>
          <p:nvPr/>
        </p:nvSpPr>
        <p:spPr>
          <a:xfrm rot="2249826">
            <a:off x="4013115" y="3114303"/>
            <a:ext cx="648072" cy="21602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343755" y="2610247"/>
            <a:ext cx="1254737" cy="74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3" tIns="50384" rIns="89973" bIns="44986"/>
          <a:lstStyle/>
          <a:p>
            <a:pPr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b="1" dirty="0">
              <a:solidFill>
                <a:srgbClr val="0000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  <a:p>
            <a:pPr defTabSz="455613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b="1" dirty="0" smtClean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10 -15%</a:t>
            </a:r>
            <a:endParaRPr lang="en-US" b="1" dirty="0">
              <a:solidFill>
                <a:srgbClr val="000000"/>
              </a:solidFill>
              <a:latin typeface="Trebuchet MS" pitchFamily="34" charset="0"/>
              <a:ea typeface="Arial Unicode MS"/>
              <a:cs typeface="Arial Unicode MS" pitchFamily="34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2" t="15541" r="32200" b="10294"/>
          <a:stretch/>
        </p:blipFill>
        <p:spPr bwMode="auto">
          <a:xfrm>
            <a:off x="7386543" y="1250124"/>
            <a:ext cx="2676445" cy="265626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0" t="15409" r="31846" b="10894"/>
          <a:stretch/>
        </p:blipFill>
        <p:spPr bwMode="auto">
          <a:xfrm>
            <a:off x="10053155" y="1234929"/>
            <a:ext cx="2724095" cy="267146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1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8Whtemtk610UHVQWKGzA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468</Words>
  <Application>Microsoft Office PowerPoint</Application>
  <PresentationFormat>Personalizar</PresentationFormat>
  <Paragraphs>84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Leandro</dc:creator>
  <cp:lastModifiedBy>Denilson Rodrigues de Araujo</cp:lastModifiedBy>
  <cp:revision>205</cp:revision>
  <cp:lastPrinted>2015-05-21T20:44:38Z</cp:lastPrinted>
  <dcterms:created xsi:type="dcterms:W3CDTF">2015-05-19T17:31:38Z</dcterms:created>
  <dcterms:modified xsi:type="dcterms:W3CDTF">2015-08-30T17:38:25Z</dcterms:modified>
</cp:coreProperties>
</file>