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4"/>
  </p:notesMasterIdLst>
  <p:sldIdLst>
    <p:sldId id="256" r:id="rId2"/>
    <p:sldId id="258" r:id="rId3"/>
    <p:sldId id="260" r:id="rId4"/>
    <p:sldId id="276" r:id="rId5"/>
    <p:sldId id="259" r:id="rId6"/>
    <p:sldId id="261" r:id="rId7"/>
    <p:sldId id="270" r:id="rId8"/>
    <p:sldId id="265" r:id="rId9"/>
    <p:sldId id="257" r:id="rId10"/>
    <p:sldId id="271" r:id="rId11"/>
    <p:sldId id="272" r:id="rId12"/>
    <p:sldId id="262" r:id="rId13"/>
    <p:sldId id="263" r:id="rId14"/>
    <p:sldId id="275" r:id="rId15"/>
    <p:sldId id="267" r:id="rId16"/>
    <p:sldId id="266" r:id="rId17"/>
    <p:sldId id="264" r:id="rId18"/>
    <p:sldId id="273" r:id="rId19"/>
    <p:sldId id="268" r:id="rId20"/>
    <p:sldId id="269" r:id="rId21"/>
    <p:sldId id="274" r:id="rId22"/>
    <p:sldId id="277" r:id="rId23"/>
  </p:sldIdLst>
  <p:sldSz cx="9906000" cy="6858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68" autoAdjust="0"/>
    <p:restoredTop sz="94660"/>
  </p:normalViewPr>
  <p:slideViewPr>
    <p:cSldViewPr snapToGrid="0" snapToObjects="1">
      <p:cViewPr varScale="1">
        <p:scale>
          <a:sx n="72" d="100"/>
          <a:sy n="72" d="100"/>
        </p:scale>
        <p:origin x="1158" y="60"/>
      </p:cViewPr>
      <p:guideLst>
        <p:guide orient="horz" pos="2160"/>
        <p:guide pos="312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F15B9E-3B23-4F81-A29D-1B407F372B1B}" type="datetimeFigureOut">
              <a:rPr lang="pt-BR" smtClean="0"/>
              <a:t>30/10/2014</a:t>
            </a:fld>
            <a:endParaRPr lang="pt-BR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200150" y="1143000"/>
            <a:ext cx="44577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pt-BR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91F48D-E60F-4D76-970A-B744DD2BFE4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971926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91F48D-E60F-4D76-970A-B744DD2BFE46}" type="slidenum">
              <a:rPr lang="pt-BR" smtClean="0"/>
              <a:t>21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993728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2130426"/>
            <a:ext cx="8420100" cy="1470025"/>
          </a:xfrm>
          <a:prstGeom prst="rect">
            <a:avLst/>
          </a:prstGeo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x-none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95300" y="6356351"/>
            <a:ext cx="2311400" cy="365125"/>
          </a:xfrm>
          <a:prstGeom prst="rect">
            <a:avLst/>
          </a:prstGeom>
        </p:spPr>
        <p:txBody>
          <a:bodyPr/>
          <a:lstStyle/>
          <a:p>
            <a:fld id="{88CFD461-D02E-2E43-B360-DBC72FFE271E}" type="datetimeFigureOut">
              <a:rPr lang="en-US" smtClean="0"/>
              <a:t>10/30/2014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84550" y="6356351"/>
            <a:ext cx="31369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99300" y="6356351"/>
            <a:ext cx="2311400" cy="365125"/>
          </a:xfrm>
          <a:prstGeom prst="rect">
            <a:avLst/>
          </a:prstGeom>
        </p:spPr>
        <p:txBody>
          <a:bodyPr/>
          <a:lstStyle/>
          <a:p>
            <a:fld id="{5927A983-2389-5E44-80C6-9EDB30B0AB5B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1391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95300" y="1600201"/>
            <a:ext cx="89154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95300" y="6356351"/>
            <a:ext cx="2311400" cy="365125"/>
          </a:xfrm>
          <a:prstGeom prst="rect">
            <a:avLst/>
          </a:prstGeom>
        </p:spPr>
        <p:txBody>
          <a:bodyPr/>
          <a:lstStyle/>
          <a:p>
            <a:fld id="{88CFD461-D02E-2E43-B360-DBC72FFE271E}" type="datetimeFigureOut">
              <a:rPr lang="en-US" smtClean="0"/>
              <a:t>10/30/2014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84550" y="6356351"/>
            <a:ext cx="31369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99300" y="6356351"/>
            <a:ext cx="2311400" cy="365125"/>
          </a:xfrm>
          <a:prstGeom prst="rect">
            <a:avLst/>
          </a:prstGeom>
        </p:spPr>
        <p:txBody>
          <a:bodyPr/>
          <a:lstStyle/>
          <a:p>
            <a:fld id="{5927A983-2389-5E44-80C6-9EDB30B0AB5B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9213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81850" y="274639"/>
            <a:ext cx="2228850" cy="5851525"/>
          </a:xfrm>
          <a:prstGeom prst="rect">
            <a:avLst/>
          </a:prstGeom>
        </p:spPr>
        <p:txBody>
          <a:bodyPr vert="eaVert"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95300" y="274639"/>
            <a:ext cx="652145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95300" y="6356351"/>
            <a:ext cx="2311400" cy="365125"/>
          </a:xfrm>
          <a:prstGeom prst="rect">
            <a:avLst/>
          </a:prstGeom>
        </p:spPr>
        <p:txBody>
          <a:bodyPr/>
          <a:lstStyle/>
          <a:p>
            <a:fld id="{88CFD461-D02E-2E43-B360-DBC72FFE271E}" type="datetimeFigureOut">
              <a:rPr lang="en-US" smtClean="0"/>
              <a:t>10/30/2014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84550" y="6356351"/>
            <a:ext cx="31369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99300" y="6356351"/>
            <a:ext cx="2311400" cy="365125"/>
          </a:xfrm>
          <a:prstGeom prst="rect">
            <a:avLst/>
          </a:prstGeom>
        </p:spPr>
        <p:txBody>
          <a:bodyPr/>
          <a:lstStyle/>
          <a:p>
            <a:fld id="{5927A983-2389-5E44-80C6-9EDB30B0AB5B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43617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300" y="1600201"/>
            <a:ext cx="89154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95300" y="6356351"/>
            <a:ext cx="2311400" cy="365125"/>
          </a:xfrm>
          <a:prstGeom prst="rect">
            <a:avLst/>
          </a:prstGeom>
        </p:spPr>
        <p:txBody>
          <a:bodyPr/>
          <a:lstStyle/>
          <a:p>
            <a:fld id="{88CFD461-D02E-2E43-B360-DBC72FFE271E}" type="datetimeFigureOut">
              <a:rPr lang="en-US" smtClean="0"/>
              <a:t>10/30/2014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84550" y="6356351"/>
            <a:ext cx="31369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99300" y="6356351"/>
            <a:ext cx="2311400" cy="365125"/>
          </a:xfrm>
          <a:prstGeom prst="rect">
            <a:avLst/>
          </a:prstGeom>
        </p:spPr>
        <p:txBody>
          <a:bodyPr/>
          <a:lstStyle/>
          <a:p>
            <a:fld id="{5927A983-2389-5E44-80C6-9EDB30B0AB5B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68105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506" y="4406901"/>
            <a:ext cx="84201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95300" y="6356351"/>
            <a:ext cx="2311400" cy="365125"/>
          </a:xfrm>
          <a:prstGeom prst="rect">
            <a:avLst/>
          </a:prstGeom>
        </p:spPr>
        <p:txBody>
          <a:bodyPr/>
          <a:lstStyle/>
          <a:p>
            <a:fld id="{88CFD461-D02E-2E43-B360-DBC72FFE271E}" type="datetimeFigureOut">
              <a:rPr lang="en-US" smtClean="0"/>
              <a:t>10/30/2014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84550" y="6356351"/>
            <a:ext cx="31369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99300" y="6356351"/>
            <a:ext cx="2311400" cy="365125"/>
          </a:xfrm>
          <a:prstGeom prst="rect">
            <a:avLst/>
          </a:prstGeom>
        </p:spPr>
        <p:txBody>
          <a:bodyPr/>
          <a:lstStyle/>
          <a:p>
            <a:fld id="{5927A983-2389-5E44-80C6-9EDB30B0AB5B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4651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300" y="1600201"/>
            <a:ext cx="437515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35550" y="1600201"/>
            <a:ext cx="437515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95300" y="6356351"/>
            <a:ext cx="2311400" cy="365125"/>
          </a:xfrm>
          <a:prstGeom prst="rect">
            <a:avLst/>
          </a:prstGeom>
        </p:spPr>
        <p:txBody>
          <a:bodyPr/>
          <a:lstStyle/>
          <a:p>
            <a:fld id="{88CFD461-D02E-2E43-B360-DBC72FFE271E}" type="datetimeFigureOut">
              <a:rPr lang="en-US" smtClean="0"/>
              <a:t>10/30/2014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384550" y="6356351"/>
            <a:ext cx="31369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99300" y="6356351"/>
            <a:ext cx="2311400" cy="365125"/>
          </a:xfrm>
          <a:prstGeom prst="rect">
            <a:avLst/>
          </a:prstGeom>
        </p:spPr>
        <p:txBody>
          <a:bodyPr/>
          <a:lstStyle/>
          <a:p>
            <a:fld id="{5927A983-2389-5E44-80C6-9EDB30B0AB5B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37922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2111" y="1535113"/>
            <a:ext cx="4378590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2111" y="2174875"/>
            <a:ext cx="4378590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95300" y="6356351"/>
            <a:ext cx="2311400" cy="365125"/>
          </a:xfrm>
          <a:prstGeom prst="rect">
            <a:avLst/>
          </a:prstGeom>
        </p:spPr>
        <p:txBody>
          <a:bodyPr/>
          <a:lstStyle/>
          <a:p>
            <a:fld id="{88CFD461-D02E-2E43-B360-DBC72FFE271E}" type="datetimeFigureOut">
              <a:rPr lang="en-US" smtClean="0"/>
              <a:t>10/30/2014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384550" y="6356351"/>
            <a:ext cx="31369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099300" y="6356351"/>
            <a:ext cx="2311400" cy="365125"/>
          </a:xfrm>
          <a:prstGeom prst="rect">
            <a:avLst/>
          </a:prstGeom>
        </p:spPr>
        <p:txBody>
          <a:bodyPr/>
          <a:lstStyle/>
          <a:p>
            <a:fld id="{5927A983-2389-5E44-80C6-9EDB30B0AB5B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3610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95300" y="6356351"/>
            <a:ext cx="2311400" cy="365125"/>
          </a:xfrm>
          <a:prstGeom prst="rect">
            <a:avLst/>
          </a:prstGeom>
        </p:spPr>
        <p:txBody>
          <a:bodyPr/>
          <a:lstStyle/>
          <a:p>
            <a:fld id="{88CFD461-D02E-2E43-B360-DBC72FFE271E}" type="datetimeFigureOut">
              <a:rPr lang="en-US" smtClean="0"/>
              <a:t>10/30/2014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384550" y="6356351"/>
            <a:ext cx="31369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099300" y="6356351"/>
            <a:ext cx="2311400" cy="365125"/>
          </a:xfrm>
          <a:prstGeom prst="rect">
            <a:avLst/>
          </a:prstGeom>
        </p:spPr>
        <p:txBody>
          <a:bodyPr/>
          <a:lstStyle/>
          <a:p>
            <a:fld id="{5927A983-2389-5E44-80C6-9EDB30B0AB5B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1205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95300" y="6356351"/>
            <a:ext cx="2311400" cy="365125"/>
          </a:xfrm>
          <a:prstGeom prst="rect">
            <a:avLst/>
          </a:prstGeom>
        </p:spPr>
        <p:txBody>
          <a:bodyPr/>
          <a:lstStyle/>
          <a:p>
            <a:fld id="{88CFD461-D02E-2E43-B360-DBC72FFE271E}" type="datetimeFigureOut">
              <a:rPr lang="en-US" smtClean="0"/>
              <a:t>10/30/2014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384550" y="6356351"/>
            <a:ext cx="31369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99300" y="6356351"/>
            <a:ext cx="2311400" cy="365125"/>
          </a:xfrm>
          <a:prstGeom prst="rect">
            <a:avLst/>
          </a:prstGeom>
        </p:spPr>
        <p:txBody>
          <a:bodyPr/>
          <a:lstStyle/>
          <a:p>
            <a:fld id="{5927A983-2389-5E44-80C6-9EDB30B0AB5B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34908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2971" y="273051"/>
            <a:ext cx="5537729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" y="1435101"/>
            <a:ext cx="3259006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95300" y="6356351"/>
            <a:ext cx="2311400" cy="365125"/>
          </a:xfrm>
          <a:prstGeom prst="rect">
            <a:avLst/>
          </a:prstGeom>
        </p:spPr>
        <p:txBody>
          <a:bodyPr/>
          <a:lstStyle/>
          <a:p>
            <a:fld id="{88CFD461-D02E-2E43-B360-DBC72FFE271E}" type="datetimeFigureOut">
              <a:rPr lang="en-US" smtClean="0"/>
              <a:t>10/30/2014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384550" y="6356351"/>
            <a:ext cx="31369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99300" y="6356351"/>
            <a:ext cx="2311400" cy="365125"/>
          </a:xfrm>
          <a:prstGeom prst="rect">
            <a:avLst/>
          </a:prstGeom>
        </p:spPr>
        <p:txBody>
          <a:bodyPr/>
          <a:lstStyle/>
          <a:p>
            <a:fld id="{5927A983-2389-5E44-80C6-9EDB30B0AB5B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096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95300" y="6356351"/>
            <a:ext cx="2311400" cy="365125"/>
          </a:xfrm>
          <a:prstGeom prst="rect">
            <a:avLst/>
          </a:prstGeom>
        </p:spPr>
        <p:txBody>
          <a:bodyPr/>
          <a:lstStyle/>
          <a:p>
            <a:fld id="{88CFD461-D02E-2E43-B360-DBC72FFE271E}" type="datetimeFigureOut">
              <a:rPr lang="en-US" smtClean="0"/>
              <a:t>10/30/2014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384550" y="6356351"/>
            <a:ext cx="31369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99300" y="6356351"/>
            <a:ext cx="2311400" cy="365125"/>
          </a:xfrm>
          <a:prstGeom prst="rect">
            <a:avLst/>
          </a:prstGeom>
        </p:spPr>
        <p:txBody>
          <a:bodyPr/>
          <a:lstStyle/>
          <a:p>
            <a:fld id="{5927A983-2389-5E44-80C6-9EDB30B0AB5B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5443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53029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Templates%20(2).pptx" TargetMode="Externa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Templates%20(2).pptx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Templates%20(2).pptx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Templates%20(2).pptx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Templates%20(2).pptx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Templates%20(2).pptx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Templates%20(2).pptx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Templates%20(2).pptx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Templates%20(2).pptx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Templates%20(2).pptx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Templates%20(2).pptx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Templates%20(2).pptx" TargetMode="Externa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Templates%20(2).pptx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Templates%20(2).pptx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Templates%20(2).pptx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Templates%20(2).pptx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Templates%20(2).pptx" TargetMode="Externa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Templates%20(2).pptx" TargetMode="Externa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Templates%20(2).pptx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Templates%20(2).pptx" TargetMode="Externa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Templates%20(2).pptx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jorge_2\Desktop\logo.png">
            <a:hlinkClick r:id="rId3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4309385"/>
            <a:ext cx="1818111" cy="620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2921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jorge_2\Desktop\logo.png">
            <a:hlinkClick r:id="rId2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876" y="868688"/>
            <a:ext cx="1200150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1847" y="1992574"/>
            <a:ext cx="6438695" cy="4103894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2056079" y="1223133"/>
            <a:ext cx="5990230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Y" sz="4400" dirty="0" smtClean="0"/>
              <a:t>TERRENO LOCAL PROPIO.</a:t>
            </a:r>
          </a:p>
          <a:p>
            <a:endParaRPr lang="es-PY" sz="4400" dirty="0"/>
          </a:p>
        </p:txBody>
      </p:sp>
    </p:spTree>
    <p:extLst>
      <p:ext uri="{BB962C8B-B14F-4D97-AF65-F5344CB8AC3E}">
        <p14:creationId xmlns:p14="http://schemas.microsoft.com/office/powerpoint/2010/main" val="426497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jorge_2\Desktop\logo.png">
            <a:hlinkClick r:id="rId2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876" y="868688"/>
            <a:ext cx="1200150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050" y="1869744"/>
            <a:ext cx="6606619" cy="4271749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1556159" y="1223133"/>
            <a:ext cx="7122399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Y" sz="4400" dirty="0" smtClean="0"/>
              <a:t>INICIO DE INFRAESTRUCTURA.</a:t>
            </a:r>
          </a:p>
          <a:p>
            <a:endParaRPr lang="es-PY" sz="4400" dirty="0"/>
          </a:p>
        </p:txBody>
      </p:sp>
    </p:spTree>
    <p:extLst>
      <p:ext uri="{BB962C8B-B14F-4D97-AF65-F5344CB8AC3E}">
        <p14:creationId xmlns:p14="http://schemas.microsoft.com/office/powerpoint/2010/main" val="2565257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Marcador de contenido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3828" y="1278263"/>
            <a:ext cx="7138344" cy="4913194"/>
          </a:xfrm>
        </p:spPr>
      </p:pic>
      <p:pic>
        <p:nvPicPr>
          <p:cNvPr id="3" name="Picture 2" descr="C:\Users\jorge_2\Desktop\logo.png">
            <a:hlinkClick r:id="rId3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876" y="868688"/>
            <a:ext cx="1200150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495300" y="1278263"/>
            <a:ext cx="8915400" cy="1143000"/>
          </a:xfrm>
        </p:spPr>
        <p:txBody>
          <a:bodyPr/>
          <a:lstStyle/>
          <a:p>
            <a:r>
              <a:rPr lang="es-PY" dirty="0" smtClean="0"/>
              <a:t>PRIMERA OBRA CONCLUIDA.</a:t>
            </a:r>
            <a:br>
              <a:rPr lang="es-PY" dirty="0" smtClean="0"/>
            </a:br>
            <a:endParaRPr lang="es-PY" dirty="0"/>
          </a:p>
        </p:txBody>
      </p:sp>
    </p:spTree>
    <p:extLst>
      <p:ext uri="{BB962C8B-B14F-4D97-AF65-F5344CB8AC3E}">
        <p14:creationId xmlns:p14="http://schemas.microsoft.com/office/powerpoint/2010/main" val="3071853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445" y="1583140"/>
            <a:ext cx="8923112" cy="4483780"/>
          </a:xfrm>
          <a:prstGeom prst="rect">
            <a:avLst/>
          </a:prstGeom>
        </p:spPr>
      </p:pic>
      <p:pic>
        <p:nvPicPr>
          <p:cNvPr id="3" name="Picture 2" descr="C:\Users\jorge_2\Desktop\logo.png">
            <a:hlinkClick r:id="rId3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876" y="868688"/>
            <a:ext cx="1200150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749951" y="1395413"/>
            <a:ext cx="8420100" cy="1470025"/>
          </a:xfrm>
        </p:spPr>
        <p:txBody>
          <a:bodyPr/>
          <a:lstStyle/>
          <a:p>
            <a:r>
              <a:rPr lang="es-PY" dirty="0" smtClean="0"/>
              <a:t>Ampliación de la NAVE 2 XPLAST</a:t>
            </a:r>
            <a:endParaRPr lang="es-PY" dirty="0"/>
          </a:p>
        </p:txBody>
      </p:sp>
    </p:spTree>
    <p:extLst>
      <p:ext uri="{BB962C8B-B14F-4D97-AF65-F5344CB8AC3E}">
        <p14:creationId xmlns:p14="http://schemas.microsoft.com/office/powerpoint/2010/main" val="545446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jorge_2\Desktop\logo.png">
            <a:hlinkClick r:id="rId2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876" y="868688"/>
            <a:ext cx="1200150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749951" y="1395413"/>
            <a:ext cx="8420100" cy="1470025"/>
          </a:xfrm>
        </p:spPr>
        <p:txBody>
          <a:bodyPr/>
          <a:lstStyle/>
          <a:p>
            <a:r>
              <a:rPr lang="es-PY" dirty="0" smtClean="0"/>
              <a:t>OBRAS CONCLUIDAS.</a:t>
            </a:r>
            <a:endParaRPr lang="es-PY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759" y="2074460"/>
            <a:ext cx="7872484" cy="3889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660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jorge_2\Desktop\logo.png">
            <a:hlinkClick r:id="rId2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876" y="868688"/>
            <a:ext cx="1200150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826" y="1849763"/>
            <a:ext cx="6728347" cy="4258101"/>
          </a:xfrm>
          <a:prstGeom prst="rect">
            <a:avLst/>
          </a:prstGeom>
        </p:spPr>
      </p:pic>
      <p:sp>
        <p:nvSpPr>
          <p:cNvPr id="4" name="Título 4"/>
          <p:cNvSpPr txBox="1">
            <a:spLocks/>
          </p:cNvSpPr>
          <p:nvPr/>
        </p:nvSpPr>
        <p:spPr>
          <a:xfrm>
            <a:off x="495299" y="1200253"/>
            <a:ext cx="89154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PY" sz="3600" dirty="0" smtClean="0"/>
              <a:t>INSTALACIONES DE MAQUINARIAS.</a:t>
            </a:r>
          </a:p>
          <a:p>
            <a:endParaRPr lang="es-PY" sz="3600" dirty="0" smtClean="0"/>
          </a:p>
        </p:txBody>
      </p:sp>
    </p:spTree>
    <p:extLst>
      <p:ext uri="{BB962C8B-B14F-4D97-AF65-F5344CB8AC3E}">
        <p14:creationId xmlns:p14="http://schemas.microsoft.com/office/powerpoint/2010/main" val="3055130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jorge_2\Desktop\logo.png">
            <a:hlinkClick r:id="rId2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876" y="868688"/>
            <a:ext cx="1200150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289588" y="1278263"/>
            <a:ext cx="9326823" cy="1470025"/>
          </a:xfrm>
        </p:spPr>
        <p:txBody>
          <a:bodyPr/>
          <a:lstStyle/>
          <a:p>
            <a:r>
              <a:rPr lang="es-PY" sz="3600" dirty="0" smtClean="0"/>
              <a:t>MAQUINAS MODERNAS.</a:t>
            </a:r>
            <a:endParaRPr lang="es-PY" sz="3600" dirty="0"/>
          </a:p>
        </p:txBody>
      </p:sp>
      <p:sp>
        <p:nvSpPr>
          <p:cNvPr id="4" name="Subtítulo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PY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900" y="1915865"/>
            <a:ext cx="6933063" cy="4139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932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jorge_2\Desktop\logo.png">
            <a:hlinkClick r:id="rId2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876" y="868688"/>
            <a:ext cx="1200150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322570" y="1334229"/>
            <a:ext cx="8851426" cy="1470025"/>
          </a:xfrm>
        </p:spPr>
        <p:txBody>
          <a:bodyPr/>
          <a:lstStyle/>
          <a:p>
            <a:r>
              <a:rPr lang="es-PY" sz="3600" dirty="0"/>
              <a:t>TECNOLOGIA DE PRIMERA</a:t>
            </a:r>
            <a:r>
              <a:rPr lang="es-PY" sz="3600" dirty="0" smtClean="0"/>
              <a:t/>
            </a:r>
            <a:br>
              <a:rPr lang="es-PY" sz="3600" dirty="0" smtClean="0"/>
            </a:br>
            <a:endParaRPr lang="es-PY" sz="3600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606" y="2069241"/>
            <a:ext cx="7739355" cy="4017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670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jorge_2\Desktop\logo.png">
            <a:hlinkClick r:id="rId2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876" y="868688"/>
            <a:ext cx="1200150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ítulo 1"/>
          <p:cNvSpPr txBox="1">
            <a:spLocks/>
          </p:cNvSpPr>
          <p:nvPr/>
        </p:nvSpPr>
        <p:spPr>
          <a:xfrm>
            <a:off x="633768" y="1278263"/>
            <a:ext cx="8420100" cy="1470025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PY" sz="3200" dirty="0" smtClean="0"/>
              <a:t>Inauguración con la presencia del Presidente Horacio </a:t>
            </a:r>
            <a:r>
              <a:rPr lang="es-PY" sz="3200" dirty="0" err="1" smtClean="0"/>
              <a:t>Cartes</a:t>
            </a:r>
            <a:r>
              <a:rPr lang="es-PY" sz="3200" dirty="0" smtClean="0"/>
              <a:t>.</a:t>
            </a:r>
          </a:p>
          <a:p>
            <a:r>
              <a:rPr lang="es-PY" sz="4000" dirty="0" smtClean="0"/>
              <a:t/>
            </a:r>
            <a:br>
              <a:rPr lang="es-PY" sz="4000" dirty="0" smtClean="0"/>
            </a:br>
            <a:endParaRPr lang="es-PY" sz="4000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6355" y="2347415"/>
            <a:ext cx="5534925" cy="3766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844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jorge_2\Desktop\logo.png">
            <a:hlinkClick r:id="rId2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876" y="868688"/>
            <a:ext cx="1200150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ítulo 1"/>
          <p:cNvSpPr txBox="1">
            <a:spLocks/>
          </p:cNvSpPr>
          <p:nvPr/>
        </p:nvSpPr>
        <p:spPr>
          <a:xfrm>
            <a:off x="742950" y="1334229"/>
            <a:ext cx="8420100" cy="1470025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PY" sz="4000" dirty="0" smtClean="0"/>
              <a:t>Mano de obra Paraguaya</a:t>
            </a:r>
          </a:p>
          <a:p>
            <a:r>
              <a:rPr lang="es-PY" sz="4000" dirty="0" smtClean="0"/>
              <a:t/>
            </a:r>
            <a:br>
              <a:rPr lang="es-PY" sz="4000" dirty="0" smtClean="0"/>
            </a:br>
            <a:endParaRPr lang="es-PY" sz="4000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00" y="1980170"/>
            <a:ext cx="5715000" cy="3914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855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jorge_2\Desktop\logo.png">
            <a:hlinkClick r:id="rId2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876" y="868688"/>
            <a:ext cx="1200150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ángulo 1"/>
          <p:cNvSpPr/>
          <p:nvPr/>
        </p:nvSpPr>
        <p:spPr>
          <a:xfrm>
            <a:off x="1327331" y="1859026"/>
            <a:ext cx="673573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PY" sz="3600" dirty="0" smtClean="0"/>
              <a:t>EL ÉXITO A INVERTIR EN PARAGUAY</a:t>
            </a:r>
            <a:endParaRPr lang="es-PY" sz="3600" dirty="0"/>
          </a:p>
        </p:txBody>
      </p:sp>
      <p:sp>
        <p:nvSpPr>
          <p:cNvPr id="5" name="Rectángulo 4"/>
          <p:cNvSpPr/>
          <p:nvPr/>
        </p:nvSpPr>
        <p:spPr>
          <a:xfrm>
            <a:off x="542355" y="3543685"/>
            <a:ext cx="830568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PY" sz="4000" dirty="0" smtClean="0"/>
              <a:t>¿POR QUE PRODUCIR EN PARAGUAY?</a:t>
            </a:r>
          </a:p>
        </p:txBody>
      </p:sp>
    </p:spTree>
    <p:extLst>
      <p:ext uri="{BB962C8B-B14F-4D97-AF65-F5344CB8AC3E}">
        <p14:creationId xmlns:p14="http://schemas.microsoft.com/office/powerpoint/2010/main" val="2361708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jorge_2\Desktop\logo.png">
            <a:hlinkClick r:id="rId2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876" y="868688"/>
            <a:ext cx="1200150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ítulo 1"/>
          <p:cNvSpPr txBox="1">
            <a:spLocks/>
          </p:cNvSpPr>
          <p:nvPr/>
        </p:nvSpPr>
        <p:spPr>
          <a:xfrm>
            <a:off x="633768" y="1278263"/>
            <a:ext cx="8420100" cy="1470025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PY" sz="3200" dirty="0" smtClean="0"/>
              <a:t> </a:t>
            </a:r>
            <a:endParaRPr lang="es-PY" sz="3200" dirty="0" smtClean="0"/>
          </a:p>
          <a:p>
            <a:r>
              <a:rPr lang="es-PY" sz="4000" dirty="0" smtClean="0"/>
              <a:t/>
            </a:r>
            <a:br>
              <a:rPr lang="es-PY" sz="4000" dirty="0" smtClean="0"/>
            </a:br>
            <a:endParaRPr lang="es-PY" sz="4000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0026" y="1863149"/>
            <a:ext cx="7156830" cy="4059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704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jorge_2\Desktop\logo.png">
            <a:hlinkClick r:id="rId3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876" y="868688"/>
            <a:ext cx="1200150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33768" y="1395413"/>
            <a:ext cx="8420100" cy="1470025"/>
          </a:xfrm>
        </p:spPr>
        <p:txBody>
          <a:bodyPr/>
          <a:lstStyle/>
          <a:p>
            <a:r>
              <a:rPr lang="es-PY" sz="3600" dirty="0" smtClean="0"/>
              <a:t>SIENDO ASI, DAMOS LAS GRACIAS Al </a:t>
            </a:r>
            <a:r>
              <a:rPr lang="es-PY" sz="3600" dirty="0" smtClean="0"/>
              <a:t>GOBIERNO – principalmente al Sr. Ministro GUSTAVO LEITE y Sr. ERNESTO </a:t>
            </a:r>
            <a:r>
              <a:rPr lang="es-PY" sz="3600" dirty="0"/>
              <a:t>PAREDES , </a:t>
            </a:r>
            <a:r>
              <a:rPr lang="es-PY" sz="3600" dirty="0" err="1"/>
              <a:t>Secretário</a:t>
            </a:r>
            <a:r>
              <a:rPr lang="es-PY" sz="3600" dirty="0"/>
              <a:t> Executivo de </a:t>
            </a:r>
            <a:r>
              <a:rPr lang="es-PY" sz="3600" dirty="0" smtClean="0"/>
              <a:t>Maquila CON </a:t>
            </a:r>
            <a:r>
              <a:rPr lang="es-PY" sz="3600" dirty="0" smtClean="0"/>
              <a:t>SU EQUIPO - </a:t>
            </a:r>
            <a:r>
              <a:rPr lang="es-PY" sz="3600" dirty="0" smtClean="0"/>
              <a:t>POR DARNOS LOS </a:t>
            </a:r>
            <a:r>
              <a:rPr lang="es-PY" sz="3600" dirty="0" smtClean="0"/>
              <a:t>BENEFICIOS Y APOIO </a:t>
            </a:r>
            <a:r>
              <a:rPr lang="es-PY" sz="3600" dirty="0" smtClean="0"/>
              <a:t>DE PODER INVERTIR EN PARAGUAY, LA CUAL LO ESTAMOS LLEVANDO CON GRAN ÉXITO.</a:t>
            </a:r>
            <a:r>
              <a:rPr lang="es-PY" dirty="0" smtClean="0"/>
              <a:t/>
            </a:r>
            <a:br>
              <a:rPr lang="es-PY" dirty="0" smtClean="0"/>
            </a:br>
            <a:r>
              <a:rPr lang="es-PY" dirty="0"/>
              <a:t/>
            </a:r>
            <a:br>
              <a:rPr lang="es-PY" dirty="0"/>
            </a:br>
            <a:r>
              <a:rPr lang="es-PY" dirty="0" smtClean="0"/>
              <a:t> </a:t>
            </a:r>
            <a:endParaRPr lang="es-PY" dirty="0"/>
          </a:p>
        </p:txBody>
      </p:sp>
    </p:spTree>
    <p:extLst>
      <p:ext uri="{BB962C8B-B14F-4D97-AF65-F5344CB8AC3E}">
        <p14:creationId xmlns:p14="http://schemas.microsoft.com/office/powerpoint/2010/main" val="2337136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/>
              <a:t>MARCO ANTONIO CUBAS</a:t>
            </a:r>
          </a:p>
          <a:p>
            <a:r>
              <a:rPr lang="pt-BR" dirty="0" smtClean="0"/>
              <a:t>+595 973174417</a:t>
            </a:r>
          </a:p>
          <a:p>
            <a:r>
              <a:rPr lang="pt-BR" dirty="0" smtClean="0"/>
              <a:t>+595 61 570395</a:t>
            </a:r>
          </a:p>
          <a:p>
            <a:r>
              <a:rPr lang="pt-BR" dirty="0" smtClean="0"/>
              <a:t>+55 45 99009357</a:t>
            </a:r>
          </a:p>
          <a:p>
            <a:endParaRPr lang="pt-BR" dirty="0"/>
          </a:p>
          <a:p>
            <a:r>
              <a:rPr lang="pt-BR" dirty="0" smtClean="0"/>
              <a:t>MUITO OBRIGADO</a:t>
            </a:r>
            <a:endParaRPr lang="pt-BR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5696" y="5177568"/>
            <a:ext cx="3892649" cy="1343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423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jorge_2\Desktop\logo.png">
            <a:hlinkClick r:id="rId2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876" y="868688"/>
            <a:ext cx="1200150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ángulo 1"/>
          <p:cNvSpPr/>
          <p:nvPr/>
        </p:nvSpPr>
        <p:spPr>
          <a:xfrm>
            <a:off x="354166" y="1450958"/>
            <a:ext cx="6329746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Y" sz="3200" b="1" dirty="0" smtClean="0"/>
              <a:t>TRABAJO EN ENTORNO FAVORABLE.</a:t>
            </a:r>
          </a:p>
          <a:p>
            <a:endParaRPr lang="es-PY" sz="3200" dirty="0"/>
          </a:p>
        </p:txBody>
      </p:sp>
      <p:sp>
        <p:nvSpPr>
          <p:cNvPr id="4" name="Rectángulo 3"/>
          <p:cNvSpPr/>
          <p:nvPr/>
        </p:nvSpPr>
        <p:spPr>
          <a:xfrm>
            <a:off x="354166" y="2039644"/>
            <a:ext cx="5405189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PY" sz="2800" dirty="0" smtClean="0"/>
              <a:t>      La </a:t>
            </a:r>
            <a:r>
              <a:rPr lang="es-PY" sz="2800" dirty="0"/>
              <a:t>imposición de la maquila no es el único atractivo para los empresarios para invertir en Paraguay. El país cuenta con un entorno económico favorable alentado por bajos impuestos, la electricidad </a:t>
            </a:r>
            <a:r>
              <a:rPr lang="es-PY" sz="2800" dirty="0" smtClean="0"/>
              <a:t>más </a:t>
            </a:r>
            <a:r>
              <a:rPr lang="es-PY" sz="2800" dirty="0"/>
              <a:t>barato en comparación con Brasil, y una legislación laboral más flexible, las cargas </a:t>
            </a:r>
            <a:r>
              <a:rPr lang="es-PY" sz="2800" dirty="0" smtClean="0"/>
              <a:t>sociales.</a:t>
            </a:r>
            <a:endParaRPr lang="es-PY" sz="2800" dirty="0"/>
          </a:p>
        </p:txBody>
      </p:sp>
      <p:pic>
        <p:nvPicPr>
          <p:cNvPr id="5" name="Picture 2" descr="C:\Users\jorge_2\Desktop\diario-brasilero-destaca-crecimiento-la-maquila-paraguay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9355" y="2240449"/>
            <a:ext cx="3672408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1656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jorge_2\Desktop\logo.png">
            <a:hlinkClick r:id="rId2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876" y="868688"/>
            <a:ext cx="1200150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ángulo 1"/>
          <p:cNvSpPr/>
          <p:nvPr/>
        </p:nvSpPr>
        <p:spPr>
          <a:xfrm>
            <a:off x="1799686" y="1399373"/>
            <a:ext cx="6971780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Y" sz="3200" b="1" dirty="0" smtClean="0"/>
              <a:t>COMPARACION DE PRECIO DE ENERGIA </a:t>
            </a:r>
          </a:p>
          <a:p>
            <a:endParaRPr lang="es-PY" sz="3200" dirty="0"/>
          </a:p>
        </p:txBody>
      </p:sp>
      <p:pic>
        <p:nvPicPr>
          <p:cNvPr id="7" name="3 Marcador de contenido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8674" y="1937982"/>
            <a:ext cx="7213805" cy="4080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600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jorge_2\Desktop\logo.png">
            <a:hlinkClick r:id="rId2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876" y="868688"/>
            <a:ext cx="1200150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ángulo 1"/>
          <p:cNvSpPr/>
          <p:nvPr/>
        </p:nvSpPr>
        <p:spPr>
          <a:xfrm>
            <a:off x="586855" y="1518144"/>
            <a:ext cx="9157648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PY" sz="2800" dirty="0"/>
          </a:p>
          <a:p>
            <a:endParaRPr lang="es-PY" sz="2800" dirty="0"/>
          </a:p>
          <a:p>
            <a:r>
              <a:rPr lang="es-PY" sz="2800" dirty="0"/>
              <a:t>•</a:t>
            </a:r>
            <a:r>
              <a:rPr lang="es-PY" sz="2800" dirty="0" smtClean="0"/>
              <a:t> </a:t>
            </a:r>
            <a:r>
              <a:rPr lang="es-PY" sz="2800" dirty="0"/>
              <a:t>Salario Mínimo: </a:t>
            </a:r>
            <a:r>
              <a:rPr lang="es-PY" sz="2800" dirty="0" err="1"/>
              <a:t>Us$</a:t>
            </a:r>
            <a:r>
              <a:rPr lang="es-PY" sz="2800" dirty="0"/>
              <a:t> 400/mes </a:t>
            </a:r>
          </a:p>
          <a:p>
            <a:r>
              <a:rPr lang="es-PY" sz="2800" dirty="0"/>
              <a:t> 13° Salario (Aguinaldo) </a:t>
            </a:r>
          </a:p>
          <a:p>
            <a:pPr>
              <a:buFont typeface="Wingdings" pitchFamily="2" charset="2"/>
              <a:buChar char="Ø"/>
            </a:pPr>
            <a:r>
              <a:rPr lang="es-PY" sz="2800" u="sng" dirty="0"/>
              <a:t> Cargas Sociales </a:t>
            </a:r>
          </a:p>
          <a:p>
            <a:r>
              <a:rPr lang="es-PY" sz="2800" dirty="0"/>
              <a:t>16,5% s/remuneración total </a:t>
            </a:r>
          </a:p>
          <a:p>
            <a:pPr>
              <a:buFont typeface="Wingdings" pitchFamily="2" charset="2"/>
              <a:buChar char="Ø"/>
            </a:pPr>
            <a:r>
              <a:rPr lang="es-PY" sz="2800" u="sng" dirty="0" smtClean="0"/>
              <a:t>Vacaciones </a:t>
            </a:r>
            <a:endParaRPr lang="es-PY" sz="2800" u="sng" dirty="0"/>
          </a:p>
          <a:p>
            <a:r>
              <a:rPr lang="es-PY" sz="2800" dirty="0"/>
              <a:t>5 años: 12 días,  5 a 10 años 18 </a:t>
            </a:r>
            <a:r>
              <a:rPr lang="es-PY" sz="2800" dirty="0" err="1"/>
              <a:t>dias</a:t>
            </a:r>
            <a:endParaRPr lang="es-PY" sz="2800" dirty="0"/>
          </a:p>
          <a:p>
            <a:r>
              <a:rPr lang="es-PY" sz="2800" dirty="0"/>
              <a:t>–&gt;10 años: 30 días </a:t>
            </a:r>
          </a:p>
          <a:p>
            <a:r>
              <a:rPr lang="es-PY" sz="2800" dirty="0"/>
              <a:t>•Jornada Laboral: 48 </a:t>
            </a:r>
            <a:r>
              <a:rPr lang="es-PY" sz="2800" dirty="0" err="1"/>
              <a:t>hs</a:t>
            </a:r>
            <a:r>
              <a:rPr lang="es-PY" sz="2800" dirty="0"/>
              <a:t>/semana </a:t>
            </a:r>
          </a:p>
        </p:txBody>
      </p:sp>
      <p:sp>
        <p:nvSpPr>
          <p:cNvPr id="4" name="Rectángulo 3"/>
          <p:cNvSpPr/>
          <p:nvPr/>
        </p:nvSpPr>
        <p:spPr>
          <a:xfrm>
            <a:off x="2582827" y="1568902"/>
            <a:ext cx="488864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Y" sz="3600" b="1" dirty="0"/>
              <a:t>Régimen Laboral Simple </a:t>
            </a:r>
            <a:endParaRPr lang="es-PY" sz="3600" dirty="0"/>
          </a:p>
        </p:txBody>
      </p:sp>
    </p:spTree>
    <p:extLst>
      <p:ext uri="{BB962C8B-B14F-4D97-AF65-F5344CB8AC3E}">
        <p14:creationId xmlns:p14="http://schemas.microsoft.com/office/powerpoint/2010/main" val="49419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jorge_2\Desktop\logo.png">
            <a:hlinkClick r:id="rId2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876" y="868688"/>
            <a:ext cx="1200150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ángulo 4"/>
          <p:cNvSpPr/>
          <p:nvPr/>
        </p:nvSpPr>
        <p:spPr>
          <a:xfrm>
            <a:off x="749951" y="1737806"/>
            <a:ext cx="8148816" cy="2739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PY" sz="3200" dirty="0"/>
          </a:p>
          <a:p>
            <a:endParaRPr lang="es-PY" sz="2800" dirty="0"/>
          </a:p>
          <a:p>
            <a:pPr>
              <a:buFont typeface="Wingdings" pitchFamily="2" charset="2"/>
              <a:buChar char="Ø"/>
            </a:pPr>
            <a:r>
              <a:rPr lang="es-PY" sz="2800" dirty="0"/>
              <a:t> Impuesto a la Renta Empresas </a:t>
            </a:r>
          </a:p>
          <a:p>
            <a:r>
              <a:rPr lang="es-PY" sz="2800" dirty="0"/>
              <a:t>IVA 10% , Maquila 1%</a:t>
            </a:r>
            <a:endParaRPr lang="pt-BR" sz="2800" dirty="0"/>
          </a:p>
          <a:p>
            <a:r>
              <a:rPr lang="es-PY" sz="2800" dirty="0"/>
              <a:t>Adicional p/ Remesas Dividendos al Exterior: 15% </a:t>
            </a:r>
          </a:p>
          <a:p>
            <a:r>
              <a:rPr lang="es-PY" sz="2800" dirty="0"/>
              <a:t>Régimen maquila libre 0</a:t>
            </a:r>
            <a:r>
              <a:rPr lang="es-PY" sz="2800" dirty="0" smtClean="0"/>
              <a:t>%</a:t>
            </a:r>
            <a:endParaRPr lang="es-PY" sz="2800" dirty="0"/>
          </a:p>
        </p:txBody>
      </p:sp>
      <p:sp>
        <p:nvSpPr>
          <p:cNvPr id="6" name="Rectángulo 5"/>
          <p:cNvSpPr/>
          <p:nvPr/>
        </p:nvSpPr>
        <p:spPr>
          <a:xfrm>
            <a:off x="2282092" y="1592061"/>
            <a:ext cx="508453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Y" sz="3600" b="1" dirty="0"/>
              <a:t>Sistema Tributario Simple</a:t>
            </a:r>
            <a:endParaRPr lang="es-PY" sz="3600" dirty="0"/>
          </a:p>
        </p:txBody>
      </p:sp>
    </p:spTree>
    <p:extLst>
      <p:ext uri="{BB962C8B-B14F-4D97-AF65-F5344CB8AC3E}">
        <p14:creationId xmlns:p14="http://schemas.microsoft.com/office/powerpoint/2010/main" val="1619525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jorge_2\Desktop\logo.png">
            <a:hlinkClick r:id="rId2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876" y="868688"/>
            <a:ext cx="1200150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3 Marcador de contenido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197" y="1789808"/>
            <a:ext cx="7090976" cy="4187911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2147428" y="1205033"/>
            <a:ext cx="523508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Y" sz="3200" dirty="0"/>
              <a:t> </a:t>
            </a:r>
            <a:r>
              <a:rPr lang="es-PY" sz="3200" b="1" dirty="0"/>
              <a:t>Régimen de Origen Mercosur</a:t>
            </a:r>
            <a:endParaRPr lang="es-PY" sz="3200" dirty="0"/>
          </a:p>
        </p:txBody>
      </p:sp>
    </p:spTree>
    <p:extLst>
      <p:ext uri="{BB962C8B-B14F-4D97-AF65-F5344CB8AC3E}">
        <p14:creationId xmlns:p14="http://schemas.microsoft.com/office/powerpoint/2010/main" val="1528232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jorge_2\Desktop\logo.png">
            <a:hlinkClick r:id="rId2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876" y="868688"/>
            <a:ext cx="1200150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742950" y="1586481"/>
            <a:ext cx="8420100" cy="1470025"/>
          </a:xfrm>
        </p:spPr>
        <p:txBody>
          <a:bodyPr/>
          <a:lstStyle/>
          <a:p>
            <a:r>
              <a:rPr lang="es-PY" dirty="0" smtClean="0"/>
              <a:t>En el siguiente documental veremos de como fue la iniciativa de la fabrica XPLAST gracias a los Beneficios que Paraguay nos favorece y el éxito de la construcción de la fabrica.</a:t>
            </a:r>
            <a:br>
              <a:rPr lang="es-PY" dirty="0" smtClean="0"/>
            </a:br>
            <a:r>
              <a:rPr lang="es-PY" dirty="0" smtClean="0"/>
              <a:t/>
            </a:r>
            <a:br>
              <a:rPr lang="es-PY" dirty="0" smtClean="0"/>
            </a:br>
            <a:endParaRPr lang="es-PY" dirty="0"/>
          </a:p>
        </p:txBody>
      </p:sp>
    </p:spTree>
    <p:extLst>
      <p:ext uri="{BB962C8B-B14F-4D97-AF65-F5344CB8AC3E}">
        <p14:creationId xmlns:p14="http://schemas.microsoft.com/office/powerpoint/2010/main" val="3702059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jorge_2\Desktop\logo.png">
            <a:hlinkClick r:id="rId2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876" y="868688"/>
            <a:ext cx="1200150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Marcador de contenido 5"/>
          <p:cNvSpPr>
            <a:spLocks noGrp="1"/>
          </p:cNvSpPr>
          <p:nvPr>
            <p:ph idx="1"/>
          </p:nvPr>
        </p:nvSpPr>
        <p:spPr>
          <a:xfrm>
            <a:off x="495300" y="2011688"/>
            <a:ext cx="8915400" cy="4525963"/>
          </a:xfrm>
        </p:spPr>
        <p:txBody>
          <a:bodyPr/>
          <a:lstStyle/>
          <a:p>
            <a:pPr marL="0" indent="0">
              <a:buNone/>
            </a:pPr>
            <a:r>
              <a:rPr lang="es-PY" dirty="0">
                <a:solidFill>
                  <a:srgbClr val="FF0000"/>
                </a:solidFill>
              </a:rPr>
              <a:t>MISIÓ</a:t>
            </a:r>
            <a:r>
              <a:rPr lang="es-PY" dirty="0" smtClean="0">
                <a:solidFill>
                  <a:srgbClr val="FF0000"/>
                </a:solidFill>
              </a:rPr>
              <a:t>N</a:t>
            </a:r>
            <a:endParaRPr lang="es-PY" dirty="0" smtClean="0"/>
          </a:p>
          <a:p>
            <a:pPr marL="0" indent="0">
              <a:buNone/>
            </a:pPr>
            <a:r>
              <a:rPr lang="es-PY" dirty="0" smtClean="0"/>
              <a:t>	Desenvolver </a:t>
            </a:r>
            <a:r>
              <a:rPr lang="es-PY" dirty="0"/>
              <a:t>y producir productos de alta calidad, atendiendo las necesidades del mercado y garantizando el confort y seguridad a nuestros clientes</a:t>
            </a:r>
            <a:r>
              <a:rPr lang="es-PY" dirty="0" smtClean="0"/>
              <a:t>.</a:t>
            </a:r>
            <a:endParaRPr lang="es-PY" dirty="0"/>
          </a:p>
          <a:p>
            <a:pPr marL="0" indent="0">
              <a:buNone/>
            </a:pPr>
            <a:r>
              <a:rPr lang="es-PY" dirty="0" smtClean="0">
                <a:solidFill>
                  <a:srgbClr val="FF0000"/>
                </a:solidFill>
              </a:rPr>
              <a:t>VISIÓN</a:t>
            </a:r>
            <a:endParaRPr lang="es-PY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s-PY" dirty="0"/>
              <a:t>“Ser líder en calidad; contribuyendo para el desenvolvimiento económico y sustentable del país en donde actúa’’.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2815" y="1098752"/>
            <a:ext cx="2101755" cy="912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122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1725</TotalTime>
  <Words>306</Words>
  <Application>Microsoft Office PowerPoint</Application>
  <PresentationFormat>A4 (210 x 297 mm)</PresentationFormat>
  <Paragraphs>51</Paragraphs>
  <Slides>22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22</vt:i4>
      </vt:variant>
    </vt:vector>
  </HeadingPairs>
  <TitlesOfParts>
    <vt:vector size="26" baseType="lpstr">
      <vt:lpstr>Arial</vt:lpstr>
      <vt:lpstr>Calibri</vt:lpstr>
      <vt:lpstr>Wingdings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En el siguiente documental veremos de como fue la iniciativa de la fabrica XPLAST gracias a los Beneficios que Paraguay nos favorece y el éxito de la construcción de la fabrica.  </vt:lpstr>
      <vt:lpstr>Presentación de PowerPoint</vt:lpstr>
      <vt:lpstr>Presentación de PowerPoint</vt:lpstr>
      <vt:lpstr>Presentación de PowerPoint</vt:lpstr>
      <vt:lpstr>PRIMERA OBRA CONCLUIDA. </vt:lpstr>
      <vt:lpstr>Ampliación de la NAVE 2 XPLAST</vt:lpstr>
      <vt:lpstr>OBRAS CONCLUIDAS.</vt:lpstr>
      <vt:lpstr>Presentación de PowerPoint</vt:lpstr>
      <vt:lpstr>MAQUINAS MODERNAS.</vt:lpstr>
      <vt:lpstr>TECNOLOGIA DE PRIMERA </vt:lpstr>
      <vt:lpstr>Presentación de PowerPoint</vt:lpstr>
      <vt:lpstr>Presentación de PowerPoint</vt:lpstr>
      <vt:lpstr>Presentación de PowerPoint</vt:lpstr>
      <vt:lpstr>SIENDO ASI, DAMOS LAS GRACIAS Al GOBIERNO – principalmente al Sr. Ministro GUSTAVO LEITE y Sr. ERNESTO PAREDES , Secretário Executivo de Maquila CON SU EQUIPO - POR DARNOS LOS BENEFICIOS Y APOIO DE PODER INVERTIR EN PARAGUAY, LA CUAL LO ESTAMOS LLEVANDO CON GRAN ÉXITO.   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Irineu Afonso de Oliveira</dc:creator>
  <cp:lastModifiedBy>administrador</cp:lastModifiedBy>
  <cp:revision>27</cp:revision>
  <dcterms:created xsi:type="dcterms:W3CDTF">2014-10-09T15:58:36Z</dcterms:created>
  <dcterms:modified xsi:type="dcterms:W3CDTF">2014-10-30T15:08:33Z</dcterms:modified>
</cp:coreProperties>
</file>