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theme/themeOverride2.xml" ContentType="application/vnd.openxmlformats-officedocument.themeOverride+xml"/>
  <Override PartName="/ppt/notesSlides/notesSlide1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4.xml" ContentType="application/vnd.openxmlformats-officedocument.presentationml.notesSl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92" r:id="rId1"/>
  </p:sldMasterIdLst>
  <p:notesMasterIdLst>
    <p:notesMasterId r:id="rId25"/>
  </p:notesMasterIdLst>
  <p:sldIdLst>
    <p:sldId id="329" r:id="rId2"/>
    <p:sldId id="310" r:id="rId3"/>
    <p:sldId id="307" r:id="rId4"/>
    <p:sldId id="302" r:id="rId5"/>
    <p:sldId id="304" r:id="rId6"/>
    <p:sldId id="258" r:id="rId7"/>
    <p:sldId id="259" r:id="rId8"/>
    <p:sldId id="319" r:id="rId9"/>
    <p:sldId id="322" r:id="rId10"/>
    <p:sldId id="311" r:id="rId11"/>
    <p:sldId id="323" r:id="rId12"/>
    <p:sldId id="309" r:id="rId13"/>
    <p:sldId id="313" r:id="rId14"/>
    <p:sldId id="324" r:id="rId15"/>
    <p:sldId id="325" r:id="rId16"/>
    <p:sldId id="332" r:id="rId17"/>
    <p:sldId id="314" r:id="rId18"/>
    <p:sldId id="333" r:id="rId19"/>
    <p:sldId id="334" r:id="rId20"/>
    <p:sldId id="335" r:id="rId21"/>
    <p:sldId id="328" r:id="rId22"/>
    <p:sldId id="330" r:id="rId23"/>
    <p:sldId id="291" r:id="rId24"/>
  </p:sldIdLst>
  <p:sldSz cx="9144000" cy="6858000" type="screen4x3"/>
  <p:notesSz cx="6858000" cy="9144000"/>
  <p:defaultTextStyle>
    <a:defPPr>
      <a:defRPr lang="es-MX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8000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mrolon\Desktop\ART.DIARIO.xls" TargetMode="External"/><Relationship Id="rId1" Type="http://schemas.openxmlformats.org/officeDocument/2006/relationships/themeOverride" Target="../theme/themeOverride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paredes\Downloads\crvCtaCteExportacion%20(28)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paredes\Documents\MAQUILA\ASISTENCIA%20TECNICA\ESTADISTICAS\MENSUALES\2014\Exportaciones%20Junio%202014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e.paredes\Documents\MAQUILA\ASISTENCIA%20TECNICA\ESTADISTICAS\MENSUALES\2014\Exportaciones%20Junio%202014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rgbClr val="002060"/>
                </a:solidFill>
              </a:defRPr>
            </a:pPr>
            <a:r>
              <a:rPr lang="en-US" sz="1400">
                <a:solidFill>
                  <a:srgbClr val="002060"/>
                </a:solidFill>
              </a:rPr>
              <a:t>Diferencia promedio </a:t>
            </a:r>
            <a:r>
              <a:rPr lang="en-US" sz="1400" baseline="0">
                <a:solidFill>
                  <a:srgbClr val="002060"/>
                </a:solidFill>
              </a:rPr>
              <a:t> Costos Productivos </a:t>
            </a:r>
          </a:p>
          <a:p>
            <a:pPr>
              <a:defRPr>
                <a:solidFill>
                  <a:srgbClr val="002060"/>
                </a:solidFill>
              </a:defRPr>
            </a:pPr>
            <a:r>
              <a:rPr lang="en-US" sz="1400" baseline="0">
                <a:solidFill>
                  <a:srgbClr val="002060"/>
                </a:solidFill>
              </a:rPr>
              <a:t> Brasil/Paraguay</a:t>
            </a:r>
            <a:endParaRPr lang="en-US" sz="1400">
              <a:solidFill>
                <a:srgbClr val="002060"/>
              </a:solidFill>
            </a:endParaRPr>
          </a:p>
        </c:rich>
      </c:tx>
      <c:layout>
        <c:manualLayout>
          <c:xMode val="edge"/>
          <c:yMode val="edge"/>
          <c:x val="0.17188188976377952"/>
          <c:y val="0"/>
        </c:manualLayout>
      </c:layout>
      <c:overlay val="1"/>
    </c:title>
    <c:autoTitleDeleted val="0"/>
    <c:view3D>
      <c:rotX val="15"/>
      <c:rotY val="20"/>
      <c:depthPercent val="100"/>
      <c:rAngAx val="1"/>
    </c:view3D>
    <c:floor>
      <c:thickness val="0"/>
      <c:spPr>
        <a:gradFill>
          <a:gsLst>
            <a:gs pos="0">
              <a:schemeClr val="bg2">
                <a:lumMod val="90000"/>
              </a:schemeClr>
            </a:gs>
            <a:gs pos="50000">
              <a:srgbClr val="4F81BD">
                <a:tint val="44500"/>
                <a:satMod val="160000"/>
              </a:srgbClr>
            </a:gs>
            <a:gs pos="100000">
              <a:srgbClr val="4F81BD">
                <a:tint val="23500"/>
                <a:satMod val="160000"/>
              </a:srgbClr>
            </a:gs>
          </a:gsLst>
          <a:lin ang="5400000" scaled="0"/>
        </a:gradFill>
      </c:spPr>
    </c:floor>
    <c:side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</c:spPr>
    </c:sideWall>
    <c:backWall>
      <c:thickness val="0"/>
      <c:sp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ln>
          <a:noFill/>
        </a:ln>
      </c:spPr>
    </c:backWall>
    <c:plotArea>
      <c:layout>
        <c:manualLayout>
          <c:layoutTarget val="inner"/>
          <c:xMode val="edge"/>
          <c:yMode val="edge"/>
          <c:x val="0.12694663167104137"/>
          <c:y val="7.9178331875182362E-2"/>
          <c:w val="0.83972003499562564"/>
          <c:h val="0.80484179060950889"/>
        </c:manualLayout>
      </c:layout>
      <c:bar3DChart>
        <c:barDir val="col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Hoja2!$A$2:$A$4</c:f>
              <c:strCache>
                <c:ptCount val="3"/>
                <c:pt idx="0">
                  <c:v>Mano de Obra</c:v>
                </c:pt>
                <c:pt idx="1">
                  <c:v>Capital de giro</c:v>
                </c:pt>
                <c:pt idx="2">
                  <c:v>Electricidad</c:v>
                </c:pt>
              </c:strCache>
            </c:strRef>
          </c:cat>
          <c:val>
            <c:numRef>
              <c:f>Hoja2!$B$2:$B$4</c:f>
              <c:numCache>
                <c:formatCode>0.00%</c:formatCode>
                <c:ptCount val="3"/>
                <c:pt idx="0">
                  <c:v>0.35300000000000026</c:v>
                </c:pt>
                <c:pt idx="1">
                  <c:v>0.40400000000000008</c:v>
                </c:pt>
                <c:pt idx="2">
                  <c:v>0.63600000000000056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71452800"/>
        <c:axId val="371453192"/>
        <c:axId val="0"/>
      </c:bar3DChart>
      <c:catAx>
        <c:axId val="3714528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es-ES"/>
          </a:p>
        </c:txPr>
        <c:crossAx val="371453192"/>
        <c:crosses val="autoZero"/>
        <c:auto val="1"/>
        <c:lblAlgn val="ctr"/>
        <c:lblOffset val="100"/>
        <c:noMultiLvlLbl val="0"/>
      </c:catAx>
      <c:valAx>
        <c:axId val="371453192"/>
        <c:scaling>
          <c:orientation val="minMax"/>
        </c:scaling>
        <c:delete val="0"/>
        <c:axPos val="l"/>
        <c:majorGridlines/>
        <c:numFmt formatCode="0.00%" sourceLinked="1"/>
        <c:majorTickMark val="out"/>
        <c:minorTickMark val="none"/>
        <c:tickLblPos val="nextTo"/>
        <c:spPr>
          <a:effectLst>
            <a:innerShdw blurRad="63500" dist="50800">
              <a:prstClr val="black">
                <a:alpha val="50000"/>
              </a:prstClr>
            </a:innerShdw>
          </a:effectLst>
        </c:spPr>
        <c:crossAx val="37145280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err="1" smtClean="0"/>
              <a:t>Exportaciones</a:t>
            </a:r>
            <a:r>
              <a:rPr lang="en-US" b="1" baseline="0" dirty="0" smtClean="0"/>
              <a:t> </a:t>
            </a:r>
            <a:r>
              <a:rPr lang="en-US" b="1" baseline="0" dirty="0" err="1" smtClean="0"/>
              <a:t>mensuales</a:t>
            </a:r>
            <a:endParaRPr lang="en-US" b="1" baseline="0" dirty="0" smtClean="0"/>
          </a:p>
          <a:p>
            <a:pPr>
              <a:defRPr b="1"/>
            </a:pPr>
            <a:r>
              <a:rPr lang="en-US" b="1" baseline="0" dirty="0" smtClean="0"/>
              <a:t>(</a:t>
            </a:r>
            <a:r>
              <a:rPr lang="en-US" b="1" baseline="0" dirty="0" err="1" smtClean="0"/>
              <a:t>En</a:t>
            </a:r>
            <a:r>
              <a:rPr lang="en-US" b="1" baseline="0" dirty="0" smtClean="0"/>
              <a:t> USD)</a:t>
            </a:r>
            <a:endParaRPr lang="en-US" b="1" dirty="0"/>
          </a:p>
        </c:rich>
      </c:tx>
      <c:layout>
        <c:manualLayout>
          <c:xMode val="edge"/>
          <c:yMode val="edge"/>
          <c:x val="0.37946555593594278"/>
          <c:y val="1.75118549742630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Exportaciones 2013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Octubre*</c:v>
                </c:pt>
              </c:strCache>
            </c:strRef>
          </c:cat>
          <c:val>
            <c:numRef>
              <c:f>Hoja1!$B$2:$B$11</c:f>
              <c:numCache>
                <c:formatCode>#,##0</c:formatCode>
                <c:ptCount val="10"/>
                <c:pt idx="0">
                  <c:v>10141710.720000001</c:v>
                </c:pt>
                <c:pt idx="1">
                  <c:v>10441634.460000001</c:v>
                </c:pt>
                <c:pt idx="2">
                  <c:v>10789544.91</c:v>
                </c:pt>
                <c:pt idx="3">
                  <c:v>15686128.08</c:v>
                </c:pt>
                <c:pt idx="4">
                  <c:v>14410078.68</c:v>
                </c:pt>
                <c:pt idx="5">
                  <c:v>11630895.18</c:v>
                </c:pt>
                <c:pt idx="6">
                  <c:v>15298638.630000001</c:v>
                </c:pt>
                <c:pt idx="7">
                  <c:v>15184139</c:v>
                </c:pt>
                <c:pt idx="8">
                  <c:v>15298304.130000001</c:v>
                </c:pt>
                <c:pt idx="9">
                  <c:v>15638620.279999999</c:v>
                </c:pt>
              </c:numCache>
            </c:numRef>
          </c:val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Exportaciones 2014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Hoja1!$A$2:$A$11</c:f>
              <c:strCache>
                <c:ptCount val="10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Octubre*</c:v>
                </c:pt>
              </c:strCache>
            </c:strRef>
          </c:cat>
          <c:val>
            <c:numRef>
              <c:f>Hoja1!$C$2:$C$11</c:f>
              <c:numCache>
                <c:formatCode>#,##0</c:formatCode>
                <c:ptCount val="10"/>
                <c:pt idx="0">
                  <c:v>19289819.899999999</c:v>
                </c:pt>
                <c:pt idx="1">
                  <c:v>15439780.039999999</c:v>
                </c:pt>
                <c:pt idx="2">
                  <c:v>21898867.460000001</c:v>
                </c:pt>
                <c:pt idx="3">
                  <c:v>17398333.75</c:v>
                </c:pt>
                <c:pt idx="4">
                  <c:v>19710902.975625001</c:v>
                </c:pt>
                <c:pt idx="5">
                  <c:v>18007174.960000001</c:v>
                </c:pt>
                <c:pt idx="6">
                  <c:v>22863858.879999999</c:v>
                </c:pt>
                <c:pt idx="7">
                  <c:v>24889472.25</c:v>
                </c:pt>
                <c:pt idx="8">
                  <c:v>22962074</c:v>
                </c:pt>
                <c:pt idx="9">
                  <c:v>22059473.829999998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702104"/>
        <c:axId val="10697400"/>
      </c:barChart>
      <c:catAx>
        <c:axId val="10702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697400"/>
        <c:crosses val="autoZero"/>
        <c:auto val="1"/>
        <c:lblAlgn val="ctr"/>
        <c:lblOffset val="100"/>
        <c:noMultiLvlLbl val="0"/>
      </c:catAx>
      <c:valAx>
        <c:axId val="10697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702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 err="1"/>
              <a:t>Exportaciones</a:t>
            </a:r>
            <a:r>
              <a:rPr lang="en-US" sz="2000" b="1" dirty="0"/>
              <a:t> </a:t>
            </a:r>
            <a:r>
              <a:rPr lang="en-US" sz="2000" b="1" dirty="0" err="1" smtClean="0"/>
              <a:t>anuales</a:t>
            </a:r>
            <a:endParaRPr lang="en-US" sz="2000" b="1" dirty="0" smtClean="0"/>
          </a:p>
          <a:p>
            <a:pPr>
              <a:defRPr sz="2000" b="1"/>
            </a:pPr>
            <a:r>
              <a:rPr lang="en-US" sz="2000" b="1" dirty="0" smtClean="0"/>
              <a:t>(</a:t>
            </a:r>
            <a:r>
              <a:rPr lang="en-US" sz="2000" b="1" dirty="0" err="1" smtClean="0"/>
              <a:t>En</a:t>
            </a:r>
            <a:r>
              <a:rPr lang="en-US" sz="2000" b="1" dirty="0" smtClean="0"/>
              <a:t> USD)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Anual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dLbl>
              <c:idx val="1"/>
              <c:layout>
                <c:manualLayout>
                  <c:x val="0"/>
                  <c:y val="-1.138696251967854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9.109570015742699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2740453487914828E-3"/>
                  <c:y val="-3.188349505509961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9.3428912945933784E-17"/>
                  <c:y val="-6.83217751180710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1.274045348791576E-3"/>
                  <c:y val="-1.366435502361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"/>
                  <c:y val="1.36643550236140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Hoja1!$A$2:$A$15</c:f>
              <c:numCache>
                <c:formatCode>General</c:formatCode>
                <c:ptCount val="14"/>
                <c:pt idx="0">
                  <c:v>2001</c:v>
                </c:pt>
                <c:pt idx="1">
                  <c:v>2002</c:v>
                </c:pt>
                <c:pt idx="2">
                  <c:v>2003</c:v>
                </c:pt>
                <c:pt idx="3">
                  <c:v>2004</c:v>
                </c:pt>
                <c:pt idx="4">
                  <c:v>2005</c:v>
                </c:pt>
                <c:pt idx="5">
                  <c:v>2006</c:v>
                </c:pt>
                <c:pt idx="6">
                  <c:v>2007</c:v>
                </c:pt>
                <c:pt idx="7">
                  <c:v>2008</c:v>
                </c:pt>
                <c:pt idx="8">
                  <c:v>2009</c:v>
                </c:pt>
                <c:pt idx="9">
                  <c:v>2010</c:v>
                </c:pt>
                <c:pt idx="10">
                  <c:v>2011</c:v>
                </c:pt>
                <c:pt idx="11">
                  <c:v>2012</c:v>
                </c:pt>
                <c:pt idx="12">
                  <c:v>2013</c:v>
                </c:pt>
                <c:pt idx="13">
                  <c:v>2014</c:v>
                </c:pt>
              </c:numCache>
            </c:numRef>
          </c:cat>
          <c:val>
            <c:numRef>
              <c:f>Hoja1!$B$2:$B$15</c:f>
              <c:numCache>
                <c:formatCode>#,##0</c:formatCode>
                <c:ptCount val="14"/>
                <c:pt idx="0">
                  <c:v>1184351.48</c:v>
                </c:pt>
                <c:pt idx="1">
                  <c:v>2001062.15</c:v>
                </c:pt>
                <c:pt idx="2">
                  <c:v>7930838.4700000007</c:v>
                </c:pt>
                <c:pt idx="3">
                  <c:v>8407640.959999999</c:v>
                </c:pt>
                <c:pt idx="4">
                  <c:v>27546308.999999996</c:v>
                </c:pt>
                <c:pt idx="5">
                  <c:v>54688663</c:v>
                </c:pt>
                <c:pt idx="6">
                  <c:v>74763559</c:v>
                </c:pt>
                <c:pt idx="7">
                  <c:v>79496976</c:v>
                </c:pt>
                <c:pt idx="8">
                  <c:v>62587352</c:v>
                </c:pt>
                <c:pt idx="9">
                  <c:v>102089020</c:v>
                </c:pt>
                <c:pt idx="10">
                  <c:v>142011964.38999999</c:v>
                </c:pt>
                <c:pt idx="11">
                  <c:v>140914576.88</c:v>
                </c:pt>
                <c:pt idx="12">
                  <c:v>159441559.59999999</c:v>
                </c:pt>
                <c:pt idx="13">
                  <c:v>204519578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699752"/>
        <c:axId val="10697792"/>
      </c:barChart>
      <c:catAx>
        <c:axId val="10699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697792"/>
        <c:crosses val="autoZero"/>
        <c:auto val="1"/>
        <c:lblAlgn val="ctr"/>
        <c:lblOffset val="100"/>
        <c:noMultiLvlLbl val="0"/>
      </c:catAx>
      <c:valAx>
        <c:axId val="10697792"/>
        <c:scaling>
          <c:orientation val="minMax"/>
          <c:max val="2250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699752"/>
        <c:crosses val="autoZero"/>
        <c:crossBetween val="between"/>
        <c:majorUnit val="250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s-E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 err="1" smtClean="0"/>
              <a:t>Exportaciones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Acumuladas</a:t>
            </a:r>
            <a:r>
              <a:rPr lang="en-US" sz="1600" b="1" dirty="0" smtClean="0"/>
              <a:t> </a:t>
            </a:r>
            <a:r>
              <a:rPr lang="en-US" sz="1600" b="1" dirty="0" err="1"/>
              <a:t>por</a:t>
            </a:r>
            <a:r>
              <a:rPr lang="en-US" sz="1600" b="1" dirty="0"/>
              <a:t> </a:t>
            </a:r>
            <a:r>
              <a:rPr lang="en-US" sz="1600" b="1" dirty="0" err="1" smtClean="0"/>
              <a:t>Rubros</a:t>
            </a:r>
            <a:endParaRPr lang="en-US" sz="1600" b="1" dirty="0" smtClean="0"/>
          </a:p>
          <a:p>
            <a:pPr>
              <a:defRPr sz="1600" b="1"/>
            </a:pPr>
            <a:r>
              <a:rPr lang="en-US" sz="1600" b="1" dirty="0" smtClean="0"/>
              <a:t>(</a:t>
            </a:r>
            <a:r>
              <a:rPr lang="en-US" sz="1600" b="1" dirty="0" err="1" smtClean="0"/>
              <a:t>En</a:t>
            </a:r>
            <a:r>
              <a:rPr lang="en-US" sz="1600" b="1" dirty="0" smtClean="0"/>
              <a:t> %)</a:t>
            </a:r>
            <a:endParaRPr lang="en-US" sz="16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Hoja3!$M$1</c:f>
              <c:strCache>
                <c:ptCount val="1"/>
                <c:pt idx="0">
                  <c:v>Porcentaje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Hoja3!$K$2:$K$14</c:f>
              <c:strCache>
                <c:ptCount val="13"/>
                <c:pt idx="0">
                  <c:v>Caucho y sus manufacturas</c:v>
                </c:pt>
                <c:pt idx="1">
                  <c:v>Manufacturas diversas</c:v>
                </c:pt>
                <c:pt idx="2">
                  <c:v>Productos alimenticios</c:v>
                </c:pt>
                <c:pt idx="3">
                  <c:v>Pigmento, pintura y colorantes</c:v>
                </c:pt>
                <c:pt idx="4">
                  <c:v>Alimentos para mascotas</c:v>
                </c:pt>
                <c:pt idx="5">
                  <c:v>Madera y sus manufacturas</c:v>
                </c:pt>
                <c:pt idx="6">
                  <c:v>Servicios intangibles</c:v>
                </c:pt>
                <c:pt idx="7">
                  <c:v>Productos farmacéuticos</c:v>
                </c:pt>
                <c:pt idx="8">
                  <c:v>Calzados y sus partes</c:v>
                </c:pt>
                <c:pt idx="9">
                  <c:v>Plásticos y sus manufacturas</c:v>
                </c:pt>
                <c:pt idx="10">
                  <c:v>Cueros y sus manufacturas</c:v>
                </c:pt>
                <c:pt idx="11">
                  <c:v>Confecciones y Textiles</c:v>
                </c:pt>
                <c:pt idx="12">
                  <c:v>Autopartes</c:v>
                </c:pt>
              </c:strCache>
            </c:strRef>
          </c:cat>
          <c:val>
            <c:numRef>
              <c:f>Hoja3!$M$2:$M$14</c:f>
              <c:numCache>
                <c:formatCode>#,##0.00</c:formatCode>
                <c:ptCount val="13"/>
                <c:pt idx="0">
                  <c:v>0.10966514042060717</c:v>
                </c:pt>
                <c:pt idx="1">
                  <c:v>0.13239900276762917</c:v>
                </c:pt>
                <c:pt idx="2">
                  <c:v>0.81753365475725315</c:v>
                </c:pt>
                <c:pt idx="3">
                  <c:v>0.89245534826972339</c:v>
                </c:pt>
                <c:pt idx="4">
                  <c:v>1.0992803330175756</c:v>
                </c:pt>
                <c:pt idx="5">
                  <c:v>1.2213940068863809</c:v>
                </c:pt>
                <c:pt idx="6">
                  <c:v>4.7218364957707815</c:v>
                </c:pt>
                <c:pt idx="7">
                  <c:v>7.0345974050515583</c:v>
                </c:pt>
                <c:pt idx="8">
                  <c:v>11.430282366315661</c:v>
                </c:pt>
                <c:pt idx="9">
                  <c:v>11.575034641999771</c:v>
                </c:pt>
                <c:pt idx="10">
                  <c:v>19.984537251020637</c:v>
                </c:pt>
                <c:pt idx="11">
                  <c:v>20.252043874448965</c:v>
                </c:pt>
                <c:pt idx="12">
                  <c:v>20.728940479273444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0693088"/>
        <c:axId val="10692696"/>
      </c:barChart>
      <c:catAx>
        <c:axId val="106930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692696"/>
        <c:crosses val="autoZero"/>
        <c:auto val="1"/>
        <c:lblAlgn val="ctr"/>
        <c:lblOffset val="100"/>
        <c:noMultiLvlLbl val="0"/>
      </c:catAx>
      <c:valAx>
        <c:axId val="1069269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106930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Principales Destinos</a:t>
            </a:r>
            <a:r>
              <a:rPr lang="en-US" sz="1800" b="1" baseline="0"/>
              <a:t> de las Exportaciones Maquiladoras</a:t>
            </a:r>
          </a:p>
          <a:p>
            <a:pPr algn="ctr">
              <a:defRPr sz="1800" b="1"/>
            </a:pPr>
            <a:r>
              <a:rPr lang="en-US" sz="1800" b="1" baseline="0"/>
              <a:t>(En %)</a:t>
            </a:r>
            <a:endParaRPr lang="en-US" sz="18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'[Exportaciones Junio 2014.xls]Hoja1'!$I$4</c:f>
              <c:strCache>
                <c:ptCount val="1"/>
                <c:pt idx="0">
                  <c:v>Importe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'[Exportaciones Junio 2014.xls]Hoja1'!$H$5:$H$11</c:f>
              <c:strCache>
                <c:ptCount val="7"/>
                <c:pt idx="0">
                  <c:v>BRASIL</c:v>
                </c:pt>
                <c:pt idx="1">
                  <c:v>TAILANDIA</c:v>
                </c:pt>
                <c:pt idx="2">
                  <c:v>ARGENTINA</c:v>
                </c:pt>
                <c:pt idx="3">
                  <c:v>URUGUAY</c:v>
                </c:pt>
                <c:pt idx="4">
                  <c:v>OTROS PAISES</c:v>
                </c:pt>
                <c:pt idx="5">
                  <c:v>ESTADOS UNIDOS</c:v>
                </c:pt>
                <c:pt idx="6">
                  <c:v>CHINA</c:v>
                </c:pt>
              </c:strCache>
            </c:strRef>
          </c:cat>
          <c:val>
            <c:numRef>
              <c:f>'[Exportaciones Junio 2014.xls]Hoja1'!$I$5:$I$11</c:f>
              <c:numCache>
                <c:formatCode>0.00%</c:formatCode>
                <c:ptCount val="7"/>
                <c:pt idx="0">
                  <c:v>0.60792302022789035</c:v>
                </c:pt>
                <c:pt idx="1">
                  <c:v>0.14051339971176027</c:v>
                </c:pt>
                <c:pt idx="2">
                  <c:v>0.10127410378007157</c:v>
                </c:pt>
                <c:pt idx="3">
                  <c:v>5.6647362801050254E-2</c:v>
                </c:pt>
                <c:pt idx="4">
                  <c:v>5.0799999999999998E-2</c:v>
                </c:pt>
                <c:pt idx="5">
                  <c:v>2.3338363643233558E-2</c:v>
                </c:pt>
                <c:pt idx="6">
                  <c:v>1.9459571277707428E-2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6024400"/>
        <c:axId val="286023616"/>
      </c:barChart>
      <c:catAx>
        <c:axId val="28602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6023616"/>
        <c:crosses val="autoZero"/>
        <c:auto val="1"/>
        <c:lblAlgn val="ctr"/>
        <c:lblOffset val="100"/>
        <c:noMultiLvlLbl val="0"/>
      </c:catAx>
      <c:valAx>
        <c:axId val="286023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286024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/>
              <a:t>Rubros de Exportación</a:t>
            </a:r>
            <a:r>
              <a:rPr lang="en-US" sz="1600" b="1" baseline="0"/>
              <a:t> - Brasil</a:t>
            </a:r>
          </a:p>
          <a:p>
            <a:pPr>
              <a:defRPr sz="1600" b="1"/>
            </a:pPr>
            <a:r>
              <a:rPr lang="en-US" sz="1600" b="1" baseline="0"/>
              <a:t>(En %)</a:t>
            </a:r>
            <a:endParaRPr lang="en-US" sz="1600" b="1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'[Exportaciones Junio 2014.xls]Hoja3'!$G$4</c:f>
              <c:strCache>
                <c:ptCount val="1"/>
                <c:pt idx="0">
                  <c:v>Importe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'[Exportaciones Junio 2014.xls]Hoja3'!$F$5:$F$11</c:f>
              <c:strCache>
                <c:ptCount val="7"/>
                <c:pt idx="0">
                  <c:v>Manufacturas diversas</c:v>
                </c:pt>
                <c:pt idx="1">
                  <c:v>Pigmento, pintura y colorantes</c:v>
                </c:pt>
                <c:pt idx="2">
                  <c:v>Productos farmacéuticos</c:v>
                </c:pt>
                <c:pt idx="3">
                  <c:v>Plásticos y sus manufacturas</c:v>
                </c:pt>
                <c:pt idx="4">
                  <c:v>Calzados y sus partes</c:v>
                </c:pt>
                <c:pt idx="5">
                  <c:v>Autopartes</c:v>
                </c:pt>
                <c:pt idx="6">
                  <c:v>Confecciones y Textiles</c:v>
                </c:pt>
              </c:strCache>
            </c:strRef>
          </c:cat>
          <c:val>
            <c:numRef>
              <c:f>'[Exportaciones Junio 2014.xls]Hoja3'!$G$5:$G$11</c:f>
              <c:numCache>
                <c:formatCode>0.00%</c:formatCode>
                <c:ptCount val="7"/>
                <c:pt idx="0">
                  <c:v>1.503038106796325E-3</c:v>
                </c:pt>
                <c:pt idx="1">
                  <c:v>8.6406255620205385E-3</c:v>
                </c:pt>
                <c:pt idx="2">
                  <c:v>5.7123263450025719E-2</c:v>
                </c:pt>
                <c:pt idx="3">
                  <c:v>8.8254465699634868E-2</c:v>
                </c:pt>
                <c:pt idx="4">
                  <c:v>0.11213019410651066</c:v>
                </c:pt>
                <c:pt idx="5">
                  <c:v>0.16833559705359111</c:v>
                </c:pt>
                <c:pt idx="6">
                  <c:v>0.17193583624931097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45393200"/>
        <c:axId val="345393592"/>
      </c:barChart>
      <c:catAx>
        <c:axId val="3453932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5393592"/>
        <c:crosses val="autoZero"/>
        <c:auto val="1"/>
        <c:lblAlgn val="ctr"/>
        <c:lblOffset val="100"/>
        <c:noMultiLvlLbl val="0"/>
      </c:catAx>
      <c:valAx>
        <c:axId val="34539359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ES"/>
          </a:p>
        </c:txPr>
        <c:crossAx val="345393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BBE96F-1DF2-4E2E-B0E4-EFD3005F6D7B}" type="datetimeFigureOut">
              <a:rPr lang="es-MX"/>
              <a:pPr>
                <a:defRPr/>
              </a:pPr>
              <a:t>29/10/2014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02EE971-5343-4421-AD73-BA0D75C6C2A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155436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8A2DF99-9719-489F-BA48-44B4F1A8D371}" type="slidenum">
              <a:rPr lang="es-MX" smtClean="0"/>
              <a:pPr>
                <a:defRPr/>
              </a:pPr>
              <a:t>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09905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C6453B7-C48A-4758-9B8E-FCD4B15B0C3F}" type="slidenum">
              <a:rPr lang="es-MX" smtClean="0"/>
              <a:pPr>
                <a:defRPr/>
              </a:pPr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07148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Finally, to review the benefits of the maquila regime.</a:t>
            </a:r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71E6805-7917-467B-8502-3E12A66368C9}" type="slidenum">
              <a:rPr lang="es-PY" smtClean="0"/>
              <a:pPr>
                <a:defRPr/>
              </a:pPr>
              <a:t>13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28971547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7D2917-E924-4F91-AFFF-94264C10430F}" type="slidenum">
              <a:rPr lang="es-MX" smtClean="0"/>
              <a:pPr>
                <a:defRPr/>
              </a:pPr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4691637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Finally, to review the benefits of the maquila regime.</a:t>
            </a:r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6C880-01AE-4648-8DB0-25B7FFDC0FF2}" type="slidenum">
              <a:rPr lang="es-PY" smtClean="0"/>
              <a:pPr>
                <a:defRPr/>
              </a:pPr>
              <a:t>17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1715109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Finally, to review the benefits of the maquila regime.</a:t>
            </a:r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6C880-01AE-4648-8DB0-25B7FFDC0FF2}" type="slidenum">
              <a:rPr lang="es-PY" smtClean="0"/>
              <a:pPr>
                <a:defRPr/>
              </a:pPr>
              <a:t>21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4144515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s-ES" smtClean="0"/>
              <a:t>Finally, to review the benefits of the maquila regime.</a:t>
            </a:r>
            <a:endParaRPr lang="es-MX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26C880-01AE-4648-8DB0-25B7FFDC0FF2}" type="slidenum">
              <a:rPr lang="es-PY" smtClean="0"/>
              <a:pPr>
                <a:defRPr/>
              </a:pPr>
              <a:t>22</a:t>
            </a:fld>
            <a:endParaRPr lang="es-PY"/>
          </a:p>
        </p:txBody>
      </p:sp>
    </p:spTree>
    <p:extLst>
      <p:ext uri="{BB962C8B-B14F-4D97-AF65-F5344CB8AC3E}">
        <p14:creationId xmlns:p14="http://schemas.microsoft.com/office/powerpoint/2010/main" val="35795969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A2FB504-A19D-4E1A-909D-52A77C691F73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23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1464201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1F69FE2-52A7-4127-ACB6-DD6C504F9FF6}" type="slidenum">
              <a:rPr lang="es-MX" smtClean="0"/>
              <a:pPr>
                <a:defRPr/>
              </a:pPr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199041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4EE50FA-43D6-4CFE-A0BE-517247A852D8}" type="slidenum">
              <a:rPr lang="es-MX" smtClean="0"/>
              <a:pPr>
                <a:defRPr/>
              </a:pPr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089872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576CF5-ECC1-4132-9DFB-2EC3805F5ADE}" type="slidenum">
              <a:rPr lang="es-MX" smtClean="0"/>
              <a:pPr>
                <a:defRPr/>
              </a:pPr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280509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F5CDAAF-BF2F-4549-97F5-E797855E91DE}" type="slidenum">
              <a:rPr lang="es-MX" smtClean="0"/>
              <a:pPr>
                <a:defRPr/>
              </a:pPr>
              <a:t>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84308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712D9FB-3578-46E2-8A7B-458C7758FC42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2887137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Y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AFD14C-59BF-414A-BFE5-B8D4B1B0A058}" type="slidenum">
              <a:rPr lang="es-MX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s-MX" smtClean="0"/>
          </a:p>
        </p:txBody>
      </p:sp>
    </p:spTree>
    <p:extLst>
      <p:ext uri="{BB962C8B-B14F-4D97-AF65-F5344CB8AC3E}">
        <p14:creationId xmlns:p14="http://schemas.microsoft.com/office/powerpoint/2010/main" val="32913379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220C789-0319-407B-86F3-63B6DC26670F}" type="slidenum">
              <a:rPr lang="es-MX" smtClean="0"/>
              <a:pPr>
                <a:defRPr/>
              </a:pPr>
              <a:t>9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99374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2D20C27-659F-4A3F-B9A7-94F8A1048830}" type="slidenum">
              <a:rPr lang="es-MX" smtClean="0"/>
              <a:pPr>
                <a:defRPr/>
              </a:pPr>
              <a:t>11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00176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7" name="27 Marcador de fecha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C1540F2B-7CF4-4768-AEEF-0F3CADACC0BB}" type="datetimeFigureOut">
              <a:rPr lang="es-MX"/>
              <a:pPr>
                <a:defRPr/>
              </a:pPr>
              <a:t>29/10/2014</a:t>
            </a:fld>
            <a:endParaRPr lang="es-MX"/>
          </a:p>
        </p:txBody>
      </p:sp>
      <p:sp>
        <p:nvSpPr>
          <p:cNvPr id="10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1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17CC84CF-F7AD-456C-8DCC-7A31CA0CFAD0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83F0FF-3D37-439A-A97B-6578E929E26F}" type="datetimeFigureOut">
              <a:rPr lang="es-MX"/>
              <a:pPr>
                <a:defRPr/>
              </a:pPr>
              <a:t>29/10/2014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B077A-64E3-4AF3-9CFD-0E502114E98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E7C789-B2D2-403A-9BC7-AE3A885FF845}" type="datetimeFigureOut">
              <a:rPr lang="es-MX"/>
              <a:pPr>
                <a:defRPr/>
              </a:pPr>
              <a:t>29/10/2014</a:t>
            </a:fld>
            <a:endParaRPr lang="es-MX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B8A7AB-EA12-4929-AB97-71C4026D7FF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91B455-9ED5-492B-890F-26C24E45F6E3}" type="datetimeFigureOut">
              <a:rPr lang="es-MX"/>
              <a:pPr>
                <a:defRPr/>
              </a:pPr>
              <a:t>29/10/2014</a:t>
            </a:fld>
            <a:endParaRPr lang="es-MX"/>
          </a:p>
        </p:txBody>
      </p:sp>
      <p:sp>
        <p:nvSpPr>
          <p:cNvPr id="5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C37C0-5E4E-4E7D-B838-135A5B9CB832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4 Rectángulo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7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9E54B6-15BD-4CD8-87DA-6AF329762ACA}" type="datetimeFigureOut">
              <a:rPr lang="es-MX"/>
              <a:pPr>
                <a:defRPr/>
              </a:pPr>
              <a:t>29/10/2014</a:t>
            </a:fld>
            <a:endParaRPr lang="es-MX"/>
          </a:p>
        </p:txBody>
      </p:sp>
      <p:sp>
        <p:nvSpPr>
          <p:cNvPr id="8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6877B1-B324-4EFE-8E04-415404ED9945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7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F2D09C5-F2F6-42B0-8CE4-84AD1F341806}" type="datetimeFigureOut">
              <a:rPr lang="es-MX"/>
              <a:pPr>
                <a:defRPr/>
              </a:pPr>
              <a:t>29/10/2014</a:t>
            </a:fld>
            <a:endParaRPr lang="es-MX"/>
          </a:p>
        </p:txBody>
      </p:sp>
      <p:sp>
        <p:nvSpPr>
          <p:cNvPr id="6" name="9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1C89612-A338-41F0-9382-9E83252975FF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7" name="11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6" name="15 Marcador de texto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5" name="14 Marcador de texto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9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84EC7E7-92A9-42A6-A39A-DC99657BAB42}" type="datetimeFigureOut">
              <a:rPr lang="es-MX"/>
              <a:pPr>
                <a:defRPr/>
              </a:pPr>
              <a:t>29/10/2014</a:t>
            </a:fld>
            <a:endParaRPr lang="es-MX"/>
          </a:p>
        </p:txBody>
      </p:sp>
      <p:sp>
        <p:nvSpPr>
          <p:cNvPr id="8" name="11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2F2A23C-2DF8-4BFB-B987-AD10A6DFE7C4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9" name="13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2DD8A4-4249-4656-A707-3BAF4830F6A8}" type="datetimeFigureOut">
              <a:rPr lang="es-MX"/>
              <a:pPr>
                <a:defRPr/>
              </a:pPr>
              <a:t>29/10/2014</a:t>
            </a:fld>
            <a:endParaRPr lang="es-MX"/>
          </a:p>
        </p:txBody>
      </p:sp>
      <p:sp>
        <p:nvSpPr>
          <p:cNvPr id="4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FD125-3E8A-46FA-B18C-C80DDB3A219B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1DA39-FF83-4B9C-A47E-5C7C5E701574}" type="datetimeFigureOut">
              <a:rPr lang="es-MX"/>
              <a:pPr>
                <a:defRPr/>
              </a:pPr>
              <a:t>29/10/2014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8DA34D7-0956-4FFA-9B87-84B62842D95D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1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0913D0-48CF-49F4-872E-EB837C07ACF3}" type="datetimeFigureOut">
              <a:rPr lang="es-MX"/>
              <a:pPr>
                <a:defRPr/>
              </a:pPr>
              <a:t>29/10/2014</a:t>
            </a:fld>
            <a:endParaRPr lang="es-MX"/>
          </a:p>
        </p:txBody>
      </p:sp>
      <p:sp>
        <p:nvSpPr>
          <p:cNvPr id="6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22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20FDA-079D-4A66-9648-8A86BBF950B6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Rectángulo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5 Rectángulo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6 Rectángulo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s-ES" noProof="0" smtClean="0"/>
              <a:t>Haga clic en el icono para agregar una imagen</a:t>
            </a:r>
            <a:endParaRPr lang="en-US" noProof="0" dirty="0"/>
          </a:p>
        </p:txBody>
      </p:sp>
      <p:sp>
        <p:nvSpPr>
          <p:cNvPr id="9" name="11 Marcador de fecha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86BD4FD-715D-4017-95B9-D4695FD1F3BA}" type="datetimeFigureOut">
              <a:rPr lang="es-MX"/>
              <a:pPr>
                <a:defRPr/>
              </a:pPr>
              <a:t>29/10/2014</a:t>
            </a:fld>
            <a:endParaRPr lang="es-MX"/>
          </a:p>
        </p:txBody>
      </p:sp>
      <p:sp>
        <p:nvSpPr>
          <p:cNvPr id="10" name="12 Marcador de número de diapositiva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804D5178-7C05-46F5-BE9C-2417241F27C8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  <p:sp>
        <p:nvSpPr>
          <p:cNvPr id="11" name="13 Marcador de pie de página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21 Marcador de título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  <a:endParaRPr lang="en-US" smtClean="0"/>
          </a:p>
        </p:txBody>
      </p:sp>
      <p:sp>
        <p:nvSpPr>
          <p:cNvPr id="1027" name="12 Marcador de texto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smtClean="0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54FE8CD7-7C28-4A2F-824F-96CF2D2FE4E5}" type="datetimeFigureOut">
              <a:rPr lang="es-MX"/>
              <a:pPr>
                <a:defRPr/>
              </a:pPr>
              <a:t>29/10/2014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Rectángulo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7 Rectángulo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8 Rectángulo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AF8A8C9-56E6-44E3-AB70-3B0B68F975DC}" type="slidenum">
              <a:rPr lang="es-MX"/>
              <a:pPr>
                <a:defRPr/>
              </a:pPr>
              <a:t>‹Nº›</a:t>
            </a:fld>
            <a:endParaRPr lang="es-MX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23" r:id="rId1"/>
    <p:sldLayoutId id="2147484519" r:id="rId2"/>
    <p:sldLayoutId id="2147484524" r:id="rId3"/>
    <p:sldLayoutId id="2147484525" r:id="rId4"/>
    <p:sldLayoutId id="2147484526" r:id="rId5"/>
    <p:sldLayoutId id="2147484520" r:id="rId6"/>
    <p:sldLayoutId id="2147484527" r:id="rId7"/>
    <p:sldLayoutId id="2147484521" r:id="rId8"/>
    <p:sldLayoutId id="2147484528" r:id="rId9"/>
    <p:sldLayoutId id="2147484522" r:id="rId10"/>
    <p:sldLayoutId id="2147484529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mailto:secretaria.ejecutiva@maquila.gov.py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12 Grupo"/>
          <p:cNvGrpSpPr/>
          <p:nvPr/>
        </p:nvGrpSpPr>
        <p:grpSpPr>
          <a:xfrm>
            <a:off x="0" y="0"/>
            <a:ext cx="9144000" cy="6857976"/>
            <a:chOff x="0" y="0"/>
            <a:chExt cx="9144000" cy="6857976"/>
          </a:xfrm>
        </p:grpSpPr>
        <p:pic>
          <p:nvPicPr>
            <p:cNvPr id="2" name="Picture 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0"/>
              <a:ext cx="9144000" cy="6857976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12" name="11 Rectángulo"/>
            <p:cNvSpPr/>
            <p:nvPr/>
          </p:nvSpPr>
          <p:spPr>
            <a:xfrm>
              <a:off x="0" y="5500702"/>
              <a:ext cx="9144000" cy="10001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PY"/>
            </a:p>
          </p:txBody>
        </p:sp>
        <p:grpSp>
          <p:nvGrpSpPr>
            <p:cNvPr id="13" name="2 Grupo"/>
            <p:cNvGrpSpPr/>
            <p:nvPr/>
          </p:nvGrpSpPr>
          <p:grpSpPr>
            <a:xfrm>
              <a:off x="142845" y="5610974"/>
              <a:ext cx="8786873" cy="818422"/>
              <a:chOff x="71407" y="5826510"/>
              <a:chExt cx="8786873" cy="818422"/>
            </a:xfrm>
          </p:grpSpPr>
          <p:pic>
            <p:nvPicPr>
              <p:cNvPr id="4" name="Picture 5" descr="C:\Users\mrolon\Desktop\MEMORIA\2012\Marseg\F-27.JPG"/>
              <p:cNvPicPr preferRelativeResize="0">
                <a:picLocks noChangeArrowheads="1"/>
              </p:cNvPicPr>
              <p:nvPr/>
            </p:nvPicPr>
            <p:blipFill>
              <a:blip r:embed="rId3" cstate="print"/>
              <a:srcRect l="5940" t="15845" r="4938" b="6918"/>
              <a:stretch>
                <a:fillRect/>
              </a:stretch>
            </p:blipFill>
            <p:spPr bwMode="auto">
              <a:xfrm>
                <a:off x="3071864" y="5827661"/>
                <a:ext cx="928632" cy="816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" name="Picture 6" descr="C:\Users\mrolon\Desktop\MEMORIA\2012\CORTINERIAS\F-2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 t="20135" b="16818"/>
              <a:stretch>
                <a:fillRect/>
              </a:stretch>
            </p:blipFill>
            <p:spPr bwMode="auto">
              <a:xfrm>
                <a:off x="1071538" y="5827661"/>
                <a:ext cx="957622" cy="816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" name="Picture 7" descr="C:\Users\mrolon\Desktop\MEMORIA\FF\f8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18033" t="45628" r="18033"/>
              <a:stretch>
                <a:fillRect/>
              </a:stretch>
            </p:blipFill>
            <p:spPr bwMode="auto">
              <a:xfrm>
                <a:off x="71407" y="5829025"/>
                <a:ext cx="928693" cy="8146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" name="Picture 4" descr="C:\Users\mrolon\Desktop\MEMORIA\2012\DASS\F-7.JPG"/>
              <p:cNvPicPr preferRelativeResize="0">
                <a:picLocks noChangeArrowheads="1"/>
              </p:cNvPicPr>
              <p:nvPr/>
            </p:nvPicPr>
            <p:blipFill>
              <a:blip r:embed="rId6" cstate="print"/>
              <a:srcRect t="14496" r="24181" b="9496"/>
              <a:stretch>
                <a:fillRect/>
              </a:stretch>
            </p:blipFill>
            <p:spPr bwMode="auto">
              <a:xfrm>
                <a:off x="2071670" y="5828591"/>
                <a:ext cx="928632" cy="816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" name="Picture 10" descr="C:\Users\mrolon\Desktop\MEMORIA\Thank God\08.JPG"/>
              <p:cNvPicPr preferRelativeResize="0">
                <a:picLocks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071996" y="5827661"/>
                <a:ext cx="928632" cy="816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8 Imagen"/>
              <p:cNvPicPr preferRelativeResize="0"/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7058280" y="5827369"/>
                <a:ext cx="1800000" cy="8163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8" descr="C:\Users\mrolon\Desktop\MEMORIA\FF\F6-b.jpg"/>
              <p:cNvPicPr preferRelativeResize="0">
                <a:picLocks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072066" y="5826510"/>
                <a:ext cx="928800" cy="81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9" descr="C:\Users\mrolon\Desktop\MEMORIA\Selección de fotos\2011\P1020694.JPG"/>
              <p:cNvPicPr preferRelativeResize="0">
                <a:picLocks noChangeArrowheads="1"/>
              </p:cNvPicPr>
              <p:nvPr/>
            </p:nvPicPr>
            <p:blipFill>
              <a:blip r:embed="rId10" cstate="print"/>
              <a:srcRect r="3510"/>
              <a:stretch>
                <a:fillRect/>
              </a:stretch>
            </p:blipFill>
            <p:spPr bwMode="auto">
              <a:xfrm>
                <a:off x="6072092" y="5826510"/>
                <a:ext cx="928800" cy="81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grpSp>
        <p:nvGrpSpPr>
          <p:cNvPr id="14" name="13 Grupo"/>
          <p:cNvGrpSpPr/>
          <p:nvPr/>
        </p:nvGrpSpPr>
        <p:grpSpPr>
          <a:xfrm>
            <a:off x="1527194" y="2214554"/>
            <a:ext cx="5759450" cy="1368425"/>
            <a:chOff x="1692275" y="2924175"/>
            <a:chExt cx="5759450" cy="1368425"/>
          </a:xfrm>
        </p:grpSpPr>
        <p:grpSp>
          <p:nvGrpSpPr>
            <p:cNvPr id="15" name="Group 4"/>
            <p:cNvGrpSpPr>
              <a:grpSpLocks/>
            </p:cNvGrpSpPr>
            <p:nvPr/>
          </p:nvGrpSpPr>
          <p:grpSpPr bwMode="auto">
            <a:xfrm>
              <a:off x="1692275" y="2924182"/>
              <a:ext cx="5759450" cy="833440"/>
              <a:chOff x="1066" y="1842"/>
              <a:chExt cx="3628" cy="525"/>
            </a:xfrm>
          </p:grpSpPr>
          <p:sp>
            <p:nvSpPr>
              <p:cNvPr id="19" name="Rectangle 5"/>
              <p:cNvSpPr>
                <a:spLocks noChangeArrowheads="1"/>
              </p:cNvSpPr>
              <p:nvPr/>
            </p:nvSpPr>
            <p:spPr bwMode="auto">
              <a:xfrm>
                <a:off x="1066" y="1933"/>
                <a:ext cx="3628" cy="409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0"/>
                    </a:srgbClr>
                  </a:gs>
                  <a:gs pos="50000">
                    <a:srgbClr val="FFFFFF">
                      <a:alpha val="75000"/>
                    </a:srgbClr>
                  </a:gs>
                  <a:gs pos="100000">
                    <a:srgbClr val="FFFFFF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s-MX">
                  <a:latin typeface="Arial" charset="0"/>
                </a:endParaRPr>
              </a:p>
            </p:txBody>
          </p:sp>
          <p:grpSp>
            <p:nvGrpSpPr>
              <p:cNvPr id="16" name="Group 6"/>
              <p:cNvGrpSpPr>
                <a:grpSpLocks/>
              </p:cNvGrpSpPr>
              <p:nvPr/>
            </p:nvGrpSpPr>
            <p:grpSpPr bwMode="auto">
              <a:xfrm>
                <a:off x="1111" y="1842"/>
                <a:ext cx="3492" cy="525"/>
                <a:chOff x="1927" y="1616"/>
                <a:chExt cx="3492" cy="525"/>
              </a:xfrm>
            </p:grpSpPr>
            <p:sp>
              <p:nvSpPr>
                <p:cNvPr id="21" name="Freeform 7"/>
                <p:cNvSpPr>
                  <a:spLocks/>
                </p:cNvSpPr>
                <p:nvPr/>
              </p:nvSpPr>
              <p:spPr bwMode="auto">
                <a:xfrm>
                  <a:off x="2315" y="1933"/>
                  <a:ext cx="149" cy="137"/>
                </a:xfrm>
                <a:custGeom>
                  <a:avLst/>
                  <a:gdLst/>
                  <a:ahLst/>
                  <a:cxnLst>
                    <a:cxn ang="0">
                      <a:pos x="20" y="32"/>
                    </a:cxn>
                    <a:cxn ang="0">
                      <a:pos x="8" y="30"/>
                    </a:cxn>
                    <a:cxn ang="0">
                      <a:pos x="1" y="21"/>
                    </a:cxn>
                    <a:cxn ang="0">
                      <a:pos x="3" y="9"/>
                    </a:cxn>
                    <a:cxn ang="0">
                      <a:pos x="12" y="2"/>
                    </a:cxn>
                    <a:cxn ang="0">
                      <a:pos x="24" y="4"/>
                    </a:cxn>
                    <a:cxn ang="0">
                      <a:pos x="30" y="13"/>
                    </a:cxn>
                    <a:cxn ang="0">
                      <a:pos x="29" y="25"/>
                    </a:cxn>
                    <a:cxn ang="0">
                      <a:pos x="20" y="32"/>
                    </a:cxn>
                  </a:cxnLst>
                  <a:rect l="0" t="0" r="r" b="b"/>
                  <a:pathLst>
                    <a:path w="31" h="33">
                      <a:moveTo>
                        <a:pt x="20" y="32"/>
                      </a:moveTo>
                      <a:cubicBezTo>
                        <a:pt x="15" y="33"/>
                        <a:pt x="12" y="33"/>
                        <a:pt x="8" y="30"/>
                      </a:cubicBezTo>
                      <a:cubicBezTo>
                        <a:pt x="5" y="28"/>
                        <a:pt x="2" y="25"/>
                        <a:pt x="1" y="21"/>
                      </a:cubicBezTo>
                      <a:cubicBezTo>
                        <a:pt x="0" y="17"/>
                        <a:pt x="1" y="13"/>
                        <a:pt x="3" y="9"/>
                      </a:cubicBezTo>
                      <a:cubicBezTo>
                        <a:pt x="5" y="5"/>
                        <a:pt x="8" y="3"/>
                        <a:pt x="12" y="2"/>
                      </a:cubicBezTo>
                      <a:cubicBezTo>
                        <a:pt x="16" y="0"/>
                        <a:pt x="20" y="1"/>
                        <a:pt x="24" y="4"/>
                      </a:cubicBezTo>
                      <a:cubicBezTo>
                        <a:pt x="27" y="6"/>
                        <a:pt x="29" y="9"/>
                        <a:pt x="30" y="13"/>
                      </a:cubicBezTo>
                      <a:cubicBezTo>
                        <a:pt x="31" y="17"/>
                        <a:pt x="31" y="21"/>
                        <a:pt x="29" y="25"/>
                      </a:cubicBezTo>
                      <a:cubicBezTo>
                        <a:pt x="27" y="29"/>
                        <a:pt x="23" y="31"/>
                        <a:pt x="20" y="32"/>
                      </a:cubicBezTo>
                    </a:path>
                  </a:pathLst>
                </a:custGeom>
                <a:solidFill>
                  <a:srgbClr val="EB3D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latin typeface="Arial" charset="0"/>
                  </a:endParaRPr>
                </a:p>
              </p:txBody>
            </p:sp>
            <p:sp>
              <p:nvSpPr>
                <p:cNvPr id="22" name="Freeform 8"/>
                <p:cNvSpPr>
                  <a:spLocks/>
                </p:cNvSpPr>
                <p:nvPr/>
              </p:nvSpPr>
              <p:spPr bwMode="auto">
                <a:xfrm>
                  <a:off x="2167" y="2008"/>
                  <a:ext cx="148" cy="133"/>
                </a:xfrm>
                <a:custGeom>
                  <a:avLst/>
                  <a:gdLst/>
                  <a:ahLst/>
                  <a:cxnLst>
                    <a:cxn ang="0">
                      <a:pos x="8" y="30"/>
                    </a:cxn>
                    <a:cxn ang="0">
                      <a:pos x="1" y="20"/>
                    </a:cxn>
                    <a:cxn ang="0">
                      <a:pos x="3" y="8"/>
                    </a:cxn>
                    <a:cxn ang="0">
                      <a:pos x="12" y="1"/>
                    </a:cxn>
                    <a:cxn ang="0">
                      <a:pos x="23" y="2"/>
                    </a:cxn>
                    <a:cxn ang="0">
                      <a:pos x="30" y="12"/>
                    </a:cxn>
                    <a:cxn ang="0">
                      <a:pos x="31" y="20"/>
                    </a:cxn>
                    <a:cxn ang="0">
                      <a:pos x="27" y="27"/>
                    </a:cxn>
                    <a:cxn ang="0">
                      <a:pos x="20" y="31"/>
                    </a:cxn>
                    <a:cxn ang="0">
                      <a:pos x="8" y="30"/>
                    </a:cxn>
                  </a:cxnLst>
                  <a:rect l="0" t="0" r="r" b="b"/>
                  <a:pathLst>
                    <a:path w="31" h="32">
                      <a:moveTo>
                        <a:pt x="8" y="30"/>
                      </a:moveTo>
                      <a:cubicBezTo>
                        <a:pt x="4" y="27"/>
                        <a:pt x="2" y="24"/>
                        <a:pt x="1" y="20"/>
                      </a:cubicBezTo>
                      <a:cubicBezTo>
                        <a:pt x="0" y="16"/>
                        <a:pt x="1" y="12"/>
                        <a:pt x="3" y="8"/>
                      </a:cubicBezTo>
                      <a:cubicBezTo>
                        <a:pt x="5" y="4"/>
                        <a:pt x="8" y="2"/>
                        <a:pt x="12" y="1"/>
                      </a:cubicBezTo>
                      <a:cubicBezTo>
                        <a:pt x="16" y="0"/>
                        <a:pt x="20" y="0"/>
                        <a:pt x="23" y="2"/>
                      </a:cubicBezTo>
                      <a:cubicBezTo>
                        <a:pt x="27" y="4"/>
                        <a:pt x="29" y="7"/>
                        <a:pt x="30" y="12"/>
                      </a:cubicBezTo>
                      <a:cubicBezTo>
                        <a:pt x="31" y="15"/>
                        <a:pt x="31" y="17"/>
                        <a:pt x="31" y="20"/>
                      </a:cubicBezTo>
                      <a:cubicBezTo>
                        <a:pt x="30" y="22"/>
                        <a:pt x="29" y="25"/>
                        <a:pt x="27" y="27"/>
                      </a:cubicBezTo>
                      <a:cubicBezTo>
                        <a:pt x="25" y="29"/>
                        <a:pt x="22" y="31"/>
                        <a:pt x="20" y="31"/>
                      </a:cubicBezTo>
                      <a:cubicBezTo>
                        <a:pt x="16" y="32"/>
                        <a:pt x="11" y="32"/>
                        <a:pt x="8" y="30"/>
                      </a:cubicBezTo>
                    </a:path>
                  </a:pathLst>
                </a:custGeom>
                <a:solidFill>
                  <a:srgbClr val="EB3D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latin typeface="Arial" charset="0"/>
                  </a:endParaRPr>
                </a:p>
              </p:txBody>
            </p:sp>
            <p:sp>
              <p:nvSpPr>
                <p:cNvPr id="23" name="Freeform 9"/>
                <p:cNvSpPr>
                  <a:spLocks/>
                </p:cNvSpPr>
                <p:nvPr/>
              </p:nvSpPr>
              <p:spPr bwMode="auto">
                <a:xfrm>
                  <a:off x="2009" y="1958"/>
                  <a:ext cx="148" cy="142"/>
                </a:xfrm>
                <a:custGeom>
                  <a:avLst/>
                  <a:gdLst/>
                  <a:ahLst/>
                  <a:cxnLst>
                    <a:cxn ang="0">
                      <a:pos x="1" y="21"/>
                    </a:cxn>
                    <a:cxn ang="0">
                      <a:pos x="2" y="9"/>
                    </a:cxn>
                    <a:cxn ang="0">
                      <a:pos x="12" y="1"/>
                    </a:cxn>
                    <a:cxn ang="0">
                      <a:pos x="23" y="3"/>
                    </a:cxn>
                    <a:cxn ang="0">
                      <a:pos x="30" y="13"/>
                    </a:cxn>
                    <a:cxn ang="0">
                      <a:pos x="29" y="26"/>
                    </a:cxn>
                    <a:cxn ang="0">
                      <a:pos x="20" y="33"/>
                    </a:cxn>
                    <a:cxn ang="0">
                      <a:pos x="8" y="31"/>
                    </a:cxn>
                    <a:cxn ang="0">
                      <a:pos x="1" y="21"/>
                    </a:cxn>
                  </a:cxnLst>
                  <a:rect l="0" t="0" r="r" b="b"/>
                  <a:pathLst>
                    <a:path w="31" h="34">
                      <a:moveTo>
                        <a:pt x="1" y="21"/>
                      </a:moveTo>
                      <a:cubicBezTo>
                        <a:pt x="0" y="17"/>
                        <a:pt x="0" y="13"/>
                        <a:pt x="2" y="9"/>
                      </a:cubicBezTo>
                      <a:cubicBezTo>
                        <a:pt x="4" y="5"/>
                        <a:pt x="8" y="2"/>
                        <a:pt x="12" y="1"/>
                      </a:cubicBezTo>
                      <a:cubicBezTo>
                        <a:pt x="16" y="0"/>
                        <a:pt x="19" y="1"/>
                        <a:pt x="23" y="3"/>
                      </a:cubicBezTo>
                      <a:cubicBezTo>
                        <a:pt x="27" y="6"/>
                        <a:pt x="29" y="9"/>
                        <a:pt x="30" y="13"/>
                      </a:cubicBezTo>
                      <a:cubicBezTo>
                        <a:pt x="31" y="17"/>
                        <a:pt x="31" y="22"/>
                        <a:pt x="29" y="26"/>
                      </a:cubicBezTo>
                      <a:cubicBezTo>
                        <a:pt x="27" y="30"/>
                        <a:pt x="23" y="32"/>
                        <a:pt x="20" y="33"/>
                      </a:cubicBezTo>
                      <a:cubicBezTo>
                        <a:pt x="15" y="34"/>
                        <a:pt x="12" y="34"/>
                        <a:pt x="8" y="31"/>
                      </a:cubicBezTo>
                      <a:cubicBezTo>
                        <a:pt x="5" y="29"/>
                        <a:pt x="2" y="25"/>
                        <a:pt x="1" y="21"/>
                      </a:cubicBezTo>
                    </a:path>
                  </a:pathLst>
                </a:custGeom>
                <a:solidFill>
                  <a:srgbClr val="EB3D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latin typeface="Arial" charset="0"/>
                  </a:endParaRPr>
                </a:p>
              </p:txBody>
            </p:sp>
            <p:sp>
              <p:nvSpPr>
                <p:cNvPr id="24" name="Freeform 10"/>
                <p:cNvSpPr>
                  <a:spLocks/>
                </p:cNvSpPr>
                <p:nvPr/>
              </p:nvSpPr>
              <p:spPr bwMode="auto">
                <a:xfrm>
                  <a:off x="1927" y="1829"/>
                  <a:ext cx="153" cy="133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13" y="1"/>
                    </a:cxn>
                    <a:cxn ang="0">
                      <a:pos x="24" y="3"/>
                    </a:cxn>
                    <a:cxn ang="0">
                      <a:pos x="31" y="11"/>
                    </a:cxn>
                    <a:cxn ang="0">
                      <a:pos x="29" y="24"/>
                    </a:cxn>
                    <a:cxn ang="0">
                      <a:pos x="20" y="31"/>
                    </a:cxn>
                    <a:cxn ang="0">
                      <a:pos x="9" y="29"/>
                    </a:cxn>
                    <a:cxn ang="0">
                      <a:pos x="1" y="2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32" h="32">
                      <a:moveTo>
                        <a:pt x="3" y="9"/>
                      </a:moveTo>
                      <a:cubicBezTo>
                        <a:pt x="5" y="5"/>
                        <a:pt x="8" y="2"/>
                        <a:pt x="13" y="1"/>
                      </a:cubicBezTo>
                      <a:cubicBezTo>
                        <a:pt x="17" y="0"/>
                        <a:pt x="21" y="1"/>
                        <a:pt x="24" y="3"/>
                      </a:cubicBezTo>
                      <a:cubicBezTo>
                        <a:pt x="27" y="5"/>
                        <a:pt x="30" y="8"/>
                        <a:pt x="31" y="11"/>
                      </a:cubicBezTo>
                      <a:cubicBezTo>
                        <a:pt x="32" y="15"/>
                        <a:pt x="31" y="20"/>
                        <a:pt x="29" y="24"/>
                      </a:cubicBezTo>
                      <a:cubicBezTo>
                        <a:pt x="27" y="28"/>
                        <a:pt x="24" y="30"/>
                        <a:pt x="20" y="31"/>
                      </a:cubicBezTo>
                      <a:cubicBezTo>
                        <a:pt x="17" y="32"/>
                        <a:pt x="13" y="32"/>
                        <a:pt x="9" y="29"/>
                      </a:cubicBezTo>
                      <a:cubicBezTo>
                        <a:pt x="5" y="27"/>
                        <a:pt x="2" y="24"/>
                        <a:pt x="1" y="20"/>
                      </a:cubicBezTo>
                      <a:cubicBezTo>
                        <a:pt x="0" y="16"/>
                        <a:pt x="1" y="12"/>
                        <a:pt x="3" y="9"/>
                      </a:cubicBezTo>
                    </a:path>
                  </a:pathLst>
                </a:custGeom>
                <a:solidFill>
                  <a:srgbClr val="EB3D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latin typeface="Arial" charset="0"/>
                  </a:endParaRPr>
                </a:p>
              </p:txBody>
            </p:sp>
            <p:sp>
              <p:nvSpPr>
                <p:cNvPr id="25" name="Freeform 11"/>
                <p:cNvSpPr>
                  <a:spLocks/>
                </p:cNvSpPr>
                <p:nvPr/>
              </p:nvSpPr>
              <p:spPr bwMode="auto">
                <a:xfrm>
                  <a:off x="1980" y="1683"/>
                  <a:ext cx="148" cy="137"/>
                </a:xfrm>
                <a:custGeom>
                  <a:avLst/>
                  <a:gdLst/>
                  <a:ahLst/>
                  <a:cxnLst>
                    <a:cxn ang="0">
                      <a:pos x="11" y="1"/>
                    </a:cxn>
                    <a:cxn ang="0">
                      <a:pos x="23" y="3"/>
                    </a:cxn>
                    <a:cxn ang="0">
                      <a:pos x="30" y="13"/>
                    </a:cxn>
                    <a:cxn ang="0">
                      <a:pos x="28" y="25"/>
                    </a:cxn>
                    <a:cxn ang="0">
                      <a:pos x="19" y="32"/>
                    </a:cxn>
                    <a:cxn ang="0">
                      <a:pos x="8" y="30"/>
                    </a:cxn>
                    <a:cxn ang="0">
                      <a:pos x="1" y="20"/>
                    </a:cxn>
                    <a:cxn ang="0">
                      <a:pos x="2" y="8"/>
                    </a:cxn>
                    <a:cxn ang="0">
                      <a:pos x="11" y="1"/>
                    </a:cxn>
                  </a:cxnLst>
                  <a:rect l="0" t="0" r="r" b="b"/>
                  <a:pathLst>
                    <a:path w="31" h="33">
                      <a:moveTo>
                        <a:pt x="11" y="1"/>
                      </a:moveTo>
                      <a:cubicBezTo>
                        <a:pt x="16" y="0"/>
                        <a:pt x="19" y="0"/>
                        <a:pt x="23" y="3"/>
                      </a:cubicBezTo>
                      <a:cubicBezTo>
                        <a:pt x="26" y="5"/>
                        <a:pt x="29" y="9"/>
                        <a:pt x="30" y="13"/>
                      </a:cubicBezTo>
                      <a:cubicBezTo>
                        <a:pt x="31" y="17"/>
                        <a:pt x="30" y="21"/>
                        <a:pt x="28" y="25"/>
                      </a:cubicBezTo>
                      <a:cubicBezTo>
                        <a:pt x="27" y="29"/>
                        <a:pt x="23" y="31"/>
                        <a:pt x="19" y="32"/>
                      </a:cubicBezTo>
                      <a:cubicBezTo>
                        <a:pt x="15" y="33"/>
                        <a:pt x="12" y="33"/>
                        <a:pt x="8" y="30"/>
                      </a:cubicBezTo>
                      <a:cubicBezTo>
                        <a:pt x="4" y="28"/>
                        <a:pt x="2" y="24"/>
                        <a:pt x="1" y="20"/>
                      </a:cubicBezTo>
                      <a:cubicBezTo>
                        <a:pt x="0" y="16"/>
                        <a:pt x="0" y="12"/>
                        <a:pt x="2" y="8"/>
                      </a:cubicBezTo>
                      <a:cubicBezTo>
                        <a:pt x="4" y="4"/>
                        <a:pt x="7" y="2"/>
                        <a:pt x="11" y="1"/>
                      </a:cubicBezTo>
                    </a:path>
                  </a:pathLst>
                </a:custGeom>
                <a:solidFill>
                  <a:srgbClr val="EB3D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latin typeface="Arial" charset="0"/>
                  </a:endParaRPr>
                </a:p>
              </p:txBody>
            </p:sp>
            <p:sp>
              <p:nvSpPr>
                <p:cNvPr id="26" name="Freeform 12"/>
                <p:cNvSpPr>
                  <a:spLocks/>
                </p:cNvSpPr>
                <p:nvPr/>
              </p:nvSpPr>
              <p:spPr bwMode="auto">
                <a:xfrm>
                  <a:off x="2128" y="1616"/>
                  <a:ext cx="149" cy="133"/>
                </a:xfrm>
                <a:custGeom>
                  <a:avLst/>
                  <a:gdLst/>
                  <a:ahLst/>
                  <a:cxnLst>
                    <a:cxn ang="0">
                      <a:pos x="23" y="2"/>
                    </a:cxn>
                    <a:cxn ang="0">
                      <a:pos x="30" y="11"/>
                    </a:cxn>
                    <a:cxn ang="0">
                      <a:pos x="28" y="24"/>
                    </a:cxn>
                    <a:cxn ang="0">
                      <a:pos x="19" y="31"/>
                    </a:cxn>
                    <a:cxn ang="0">
                      <a:pos x="8" y="29"/>
                    </a:cxn>
                    <a:cxn ang="0">
                      <a:pos x="1" y="20"/>
                    </a:cxn>
                    <a:cxn ang="0">
                      <a:pos x="2" y="8"/>
                    </a:cxn>
                    <a:cxn ang="0">
                      <a:pos x="12" y="1"/>
                    </a:cxn>
                    <a:cxn ang="0">
                      <a:pos x="23" y="2"/>
                    </a:cxn>
                  </a:cxnLst>
                  <a:rect l="0" t="0" r="r" b="b"/>
                  <a:pathLst>
                    <a:path w="31" h="32">
                      <a:moveTo>
                        <a:pt x="23" y="2"/>
                      </a:moveTo>
                      <a:cubicBezTo>
                        <a:pt x="26" y="4"/>
                        <a:pt x="29" y="7"/>
                        <a:pt x="30" y="11"/>
                      </a:cubicBezTo>
                      <a:cubicBezTo>
                        <a:pt x="31" y="16"/>
                        <a:pt x="30" y="20"/>
                        <a:pt x="28" y="24"/>
                      </a:cubicBezTo>
                      <a:cubicBezTo>
                        <a:pt x="26" y="27"/>
                        <a:pt x="23" y="30"/>
                        <a:pt x="19" y="31"/>
                      </a:cubicBezTo>
                      <a:cubicBezTo>
                        <a:pt x="15" y="32"/>
                        <a:pt x="11" y="32"/>
                        <a:pt x="8" y="29"/>
                      </a:cubicBezTo>
                      <a:cubicBezTo>
                        <a:pt x="4" y="27"/>
                        <a:pt x="2" y="24"/>
                        <a:pt x="1" y="20"/>
                      </a:cubicBezTo>
                      <a:cubicBezTo>
                        <a:pt x="0" y="16"/>
                        <a:pt x="0" y="12"/>
                        <a:pt x="2" y="8"/>
                      </a:cubicBezTo>
                      <a:cubicBezTo>
                        <a:pt x="5" y="4"/>
                        <a:pt x="8" y="2"/>
                        <a:pt x="12" y="1"/>
                      </a:cubicBezTo>
                      <a:cubicBezTo>
                        <a:pt x="16" y="0"/>
                        <a:pt x="20" y="0"/>
                        <a:pt x="23" y="2"/>
                      </a:cubicBezTo>
                    </a:path>
                  </a:pathLst>
                </a:custGeom>
                <a:solidFill>
                  <a:srgbClr val="EB3D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latin typeface="Arial" charset="0"/>
                  </a:endParaRPr>
                </a:p>
              </p:txBody>
            </p:sp>
            <p:sp>
              <p:nvSpPr>
                <p:cNvPr id="27" name="Freeform 13"/>
                <p:cNvSpPr>
                  <a:spLocks/>
                </p:cNvSpPr>
                <p:nvPr/>
              </p:nvSpPr>
              <p:spPr bwMode="auto">
                <a:xfrm>
                  <a:off x="2287" y="1662"/>
                  <a:ext cx="148" cy="129"/>
                </a:xfrm>
                <a:custGeom>
                  <a:avLst/>
                  <a:gdLst/>
                  <a:ahLst/>
                  <a:cxnLst>
                    <a:cxn ang="0">
                      <a:pos x="30" y="11"/>
                    </a:cxn>
                    <a:cxn ang="0">
                      <a:pos x="29" y="23"/>
                    </a:cxn>
                    <a:cxn ang="0">
                      <a:pos x="19" y="30"/>
                    </a:cxn>
                    <a:cxn ang="0">
                      <a:pos x="8" y="28"/>
                    </a:cxn>
                    <a:cxn ang="0">
                      <a:pos x="1" y="19"/>
                    </a:cxn>
                    <a:cxn ang="0">
                      <a:pos x="3" y="7"/>
                    </a:cxn>
                    <a:cxn ang="0">
                      <a:pos x="12" y="1"/>
                    </a:cxn>
                    <a:cxn ang="0">
                      <a:pos x="23" y="2"/>
                    </a:cxn>
                    <a:cxn ang="0">
                      <a:pos x="30" y="11"/>
                    </a:cxn>
                  </a:cxnLst>
                  <a:rect l="0" t="0" r="r" b="b"/>
                  <a:pathLst>
                    <a:path w="31" h="31">
                      <a:moveTo>
                        <a:pt x="30" y="11"/>
                      </a:moveTo>
                      <a:cubicBezTo>
                        <a:pt x="31" y="15"/>
                        <a:pt x="31" y="19"/>
                        <a:pt x="29" y="23"/>
                      </a:cubicBezTo>
                      <a:cubicBezTo>
                        <a:pt x="26" y="27"/>
                        <a:pt x="23" y="29"/>
                        <a:pt x="19" y="30"/>
                      </a:cubicBezTo>
                      <a:cubicBezTo>
                        <a:pt x="15" y="31"/>
                        <a:pt x="12" y="31"/>
                        <a:pt x="8" y="28"/>
                      </a:cubicBezTo>
                      <a:cubicBezTo>
                        <a:pt x="4" y="26"/>
                        <a:pt x="2" y="23"/>
                        <a:pt x="1" y="19"/>
                      </a:cubicBezTo>
                      <a:cubicBezTo>
                        <a:pt x="0" y="15"/>
                        <a:pt x="0" y="11"/>
                        <a:pt x="3" y="7"/>
                      </a:cubicBezTo>
                      <a:cubicBezTo>
                        <a:pt x="5" y="4"/>
                        <a:pt x="8" y="2"/>
                        <a:pt x="12" y="1"/>
                      </a:cubicBezTo>
                      <a:cubicBezTo>
                        <a:pt x="16" y="0"/>
                        <a:pt x="20" y="0"/>
                        <a:pt x="23" y="2"/>
                      </a:cubicBezTo>
                      <a:cubicBezTo>
                        <a:pt x="27" y="4"/>
                        <a:pt x="29" y="7"/>
                        <a:pt x="30" y="11"/>
                      </a:cubicBezTo>
                    </a:path>
                  </a:pathLst>
                </a:custGeom>
                <a:solidFill>
                  <a:srgbClr val="EB3D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latin typeface="Arial" charset="0"/>
                  </a:endParaRPr>
                </a:p>
              </p:txBody>
            </p:sp>
            <p:sp>
              <p:nvSpPr>
                <p:cNvPr id="28" name="Freeform 14"/>
                <p:cNvSpPr>
                  <a:spLocks/>
                </p:cNvSpPr>
                <p:nvPr/>
              </p:nvSpPr>
              <p:spPr bwMode="auto">
                <a:xfrm>
                  <a:off x="2364" y="1791"/>
                  <a:ext cx="153" cy="133"/>
                </a:xfrm>
                <a:custGeom>
                  <a:avLst/>
                  <a:gdLst/>
                  <a:ahLst/>
                  <a:cxnLst>
                    <a:cxn ang="0">
                      <a:pos x="29" y="24"/>
                    </a:cxn>
                    <a:cxn ang="0">
                      <a:pos x="20" y="32"/>
                    </a:cxn>
                    <a:cxn ang="0">
                      <a:pos x="9" y="30"/>
                    </a:cxn>
                    <a:cxn ang="0">
                      <a:pos x="1" y="20"/>
                    </a:cxn>
                    <a:cxn ang="0">
                      <a:pos x="3" y="8"/>
                    </a:cxn>
                    <a:cxn ang="0">
                      <a:pos x="12" y="1"/>
                    </a:cxn>
                    <a:cxn ang="0">
                      <a:pos x="24" y="3"/>
                    </a:cxn>
                    <a:cxn ang="0">
                      <a:pos x="31" y="12"/>
                    </a:cxn>
                    <a:cxn ang="0">
                      <a:pos x="29" y="24"/>
                    </a:cxn>
                  </a:cxnLst>
                  <a:rect l="0" t="0" r="r" b="b"/>
                  <a:pathLst>
                    <a:path w="32" h="32">
                      <a:moveTo>
                        <a:pt x="29" y="24"/>
                      </a:moveTo>
                      <a:cubicBezTo>
                        <a:pt x="27" y="28"/>
                        <a:pt x="24" y="30"/>
                        <a:pt x="20" y="32"/>
                      </a:cubicBezTo>
                      <a:cubicBezTo>
                        <a:pt x="16" y="32"/>
                        <a:pt x="13" y="32"/>
                        <a:pt x="9" y="30"/>
                      </a:cubicBezTo>
                      <a:cubicBezTo>
                        <a:pt x="5" y="27"/>
                        <a:pt x="2" y="24"/>
                        <a:pt x="1" y="20"/>
                      </a:cubicBezTo>
                      <a:cubicBezTo>
                        <a:pt x="0" y="16"/>
                        <a:pt x="1" y="12"/>
                        <a:pt x="3" y="8"/>
                      </a:cubicBezTo>
                      <a:cubicBezTo>
                        <a:pt x="5" y="4"/>
                        <a:pt x="8" y="2"/>
                        <a:pt x="12" y="1"/>
                      </a:cubicBezTo>
                      <a:cubicBezTo>
                        <a:pt x="16" y="0"/>
                        <a:pt x="20" y="0"/>
                        <a:pt x="24" y="3"/>
                      </a:cubicBezTo>
                      <a:cubicBezTo>
                        <a:pt x="28" y="5"/>
                        <a:pt x="30" y="8"/>
                        <a:pt x="31" y="12"/>
                      </a:cubicBezTo>
                      <a:cubicBezTo>
                        <a:pt x="32" y="17"/>
                        <a:pt x="31" y="21"/>
                        <a:pt x="29" y="24"/>
                      </a:cubicBezTo>
                    </a:path>
                  </a:pathLst>
                </a:custGeom>
                <a:solidFill>
                  <a:srgbClr val="EB3D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latin typeface="Arial" charset="0"/>
                  </a:endParaRPr>
                </a:p>
              </p:txBody>
            </p:sp>
            <p:sp>
              <p:nvSpPr>
                <p:cNvPr id="29" name="Freeform 15"/>
                <p:cNvSpPr>
                  <a:spLocks/>
                </p:cNvSpPr>
                <p:nvPr/>
              </p:nvSpPr>
              <p:spPr bwMode="auto">
                <a:xfrm>
                  <a:off x="2608" y="1670"/>
                  <a:ext cx="566" cy="44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0" y="0"/>
                    </a:cxn>
                    <a:cxn ang="0">
                      <a:pos x="21" y="0"/>
                    </a:cxn>
                    <a:cxn ang="0">
                      <a:pos x="59" y="93"/>
                    </a:cxn>
                    <a:cxn ang="0">
                      <a:pos x="97" y="0"/>
                    </a:cxn>
                    <a:cxn ang="0">
                      <a:pos x="118" y="0"/>
                    </a:cxn>
                    <a:cxn ang="0">
                      <a:pos x="118" y="107"/>
                    </a:cxn>
                    <a:cxn ang="0">
                      <a:pos x="106" y="107"/>
                    </a:cxn>
                    <a:cxn ang="0">
                      <a:pos x="106" y="9"/>
                    </a:cxn>
                    <a:cxn ang="0">
                      <a:pos x="66" y="107"/>
                    </a:cxn>
                    <a:cxn ang="0">
                      <a:pos x="52" y="107"/>
                    </a:cxn>
                    <a:cxn ang="0">
                      <a:pos x="12" y="9"/>
                    </a:cxn>
                    <a:cxn ang="0">
                      <a:pos x="12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118" h="107">
                      <a:moveTo>
                        <a:pt x="0" y="107"/>
                      </a:moveTo>
                      <a:lnTo>
                        <a:pt x="0" y="0"/>
                      </a:lnTo>
                      <a:lnTo>
                        <a:pt x="21" y="0"/>
                      </a:lnTo>
                      <a:lnTo>
                        <a:pt x="59" y="93"/>
                      </a:lnTo>
                      <a:lnTo>
                        <a:pt x="97" y="0"/>
                      </a:lnTo>
                      <a:lnTo>
                        <a:pt x="118" y="0"/>
                      </a:lnTo>
                      <a:lnTo>
                        <a:pt x="118" y="107"/>
                      </a:lnTo>
                      <a:lnTo>
                        <a:pt x="106" y="107"/>
                      </a:lnTo>
                      <a:lnTo>
                        <a:pt x="106" y="9"/>
                      </a:lnTo>
                      <a:lnTo>
                        <a:pt x="66" y="107"/>
                      </a:lnTo>
                      <a:lnTo>
                        <a:pt x="52" y="107"/>
                      </a:lnTo>
                      <a:lnTo>
                        <a:pt x="12" y="9"/>
                      </a:lnTo>
                      <a:lnTo>
                        <a:pt x="12" y="107"/>
                      </a:lnTo>
                      <a:lnTo>
                        <a:pt x="0" y="107"/>
                      </a:lnTo>
                    </a:path>
                  </a:pathLst>
                </a:custGeom>
                <a:solidFill>
                  <a:srgbClr val="003366"/>
                </a:soli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latin typeface="Arial" charset="0"/>
                  </a:endParaRPr>
                </a:p>
              </p:txBody>
            </p:sp>
            <p:sp>
              <p:nvSpPr>
                <p:cNvPr id="30" name="Freeform 16"/>
                <p:cNvSpPr>
                  <a:spLocks noEditPoints="1"/>
                </p:cNvSpPr>
                <p:nvPr/>
              </p:nvSpPr>
              <p:spPr bwMode="auto">
                <a:xfrm>
                  <a:off x="3165" y="1670"/>
                  <a:ext cx="508" cy="44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46" y="0"/>
                    </a:cxn>
                    <a:cxn ang="0">
                      <a:pos x="61" y="0"/>
                    </a:cxn>
                    <a:cxn ang="0">
                      <a:pos x="106" y="107"/>
                    </a:cxn>
                    <a:cxn ang="0">
                      <a:pos x="92" y="107"/>
                    </a:cxn>
                    <a:cxn ang="0">
                      <a:pos x="80" y="79"/>
                    </a:cxn>
                    <a:cxn ang="0">
                      <a:pos x="25" y="79"/>
                    </a:cxn>
                    <a:cxn ang="0">
                      <a:pos x="13" y="107"/>
                    </a:cxn>
                    <a:cxn ang="0">
                      <a:pos x="0" y="107"/>
                    </a:cxn>
                    <a:cxn ang="0">
                      <a:pos x="30" y="66"/>
                    </a:cxn>
                    <a:cxn ang="0">
                      <a:pos x="75" y="66"/>
                    </a:cxn>
                    <a:cxn ang="0">
                      <a:pos x="53" y="12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106" h="107">
                      <a:moveTo>
                        <a:pt x="0" y="107"/>
                      </a:moveTo>
                      <a:lnTo>
                        <a:pt x="46" y="0"/>
                      </a:lnTo>
                      <a:lnTo>
                        <a:pt x="61" y="0"/>
                      </a:lnTo>
                      <a:lnTo>
                        <a:pt x="106" y="107"/>
                      </a:lnTo>
                      <a:lnTo>
                        <a:pt x="92" y="107"/>
                      </a:lnTo>
                      <a:lnTo>
                        <a:pt x="80" y="79"/>
                      </a:lnTo>
                      <a:lnTo>
                        <a:pt x="25" y="79"/>
                      </a:lnTo>
                      <a:lnTo>
                        <a:pt x="13" y="107"/>
                      </a:lnTo>
                      <a:lnTo>
                        <a:pt x="0" y="107"/>
                      </a:lnTo>
                      <a:moveTo>
                        <a:pt x="30" y="66"/>
                      </a:moveTo>
                      <a:lnTo>
                        <a:pt x="75" y="66"/>
                      </a:lnTo>
                      <a:lnTo>
                        <a:pt x="53" y="12"/>
                      </a:lnTo>
                      <a:lnTo>
                        <a:pt x="30" y="66"/>
                      </a:lnTo>
                    </a:path>
                  </a:pathLst>
                </a:custGeom>
                <a:solidFill>
                  <a:srgbClr val="003366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latin typeface="Arial" charset="0"/>
                  </a:endParaRPr>
                </a:p>
              </p:txBody>
            </p:sp>
            <p:sp>
              <p:nvSpPr>
                <p:cNvPr id="31" name="Freeform 17"/>
                <p:cNvSpPr>
                  <a:spLocks noEditPoints="1"/>
                </p:cNvSpPr>
                <p:nvPr/>
              </p:nvSpPr>
              <p:spPr bwMode="auto">
                <a:xfrm>
                  <a:off x="3616" y="1662"/>
                  <a:ext cx="513" cy="463"/>
                </a:xfrm>
                <a:custGeom>
                  <a:avLst/>
                  <a:gdLst/>
                  <a:ahLst/>
                  <a:cxnLst>
                    <a:cxn ang="0">
                      <a:pos x="70" y="109"/>
                    </a:cxn>
                    <a:cxn ang="0">
                      <a:pos x="60" y="110"/>
                    </a:cxn>
                    <a:cxn ang="0">
                      <a:pos x="49" y="111"/>
                    </a:cxn>
                    <a:cxn ang="0">
                      <a:pos x="33" y="109"/>
                    </a:cxn>
                    <a:cxn ang="0">
                      <a:pos x="20" y="102"/>
                    </a:cxn>
                    <a:cxn ang="0">
                      <a:pos x="5" y="83"/>
                    </a:cxn>
                    <a:cxn ang="0">
                      <a:pos x="0" y="56"/>
                    </a:cxn>
                    <a:cxn ang="0">
                      <a:pos x="2" y="39"/>
                    </a:cxn>
                    <a:cxn ang="0">
                      <a:pos x="8" y="24"/>
                    </a:cxn>
                    <a:cxn ang="0">
                      <a:pos x="25" y="6"/>
                    </a:cxn>
                    <a:cxn ang="0">
                      <a:pos x="49" y="0"/>
                    </a:cxn>
                    <a:cxn ang="0">
                      <a:pos x="84" y="15"/>
                    </a:cxn>
                    <a:cxn ang="0">
                      <a:pos x="97" y="53"/>
                    </a:cxn>
                    <a:cxn ang="0">
                      <a:pos x="93" y="77"/>
                    </a:cxn>
                    <a:cxn ang="0">
                      <a:pos x="82" y="96"/>
                    </a:cxn>
                    <a:cxn ang="0">
                      <a:pos x="107" y="96"/>
                    </a:cxn>
                    <a:cxn ang="0">
                      <a:pos x="107" y="109"/>
                    </a:cxn>
                    <a:cxn ang="0">
                      <a:pos x="70" y="109"/>
                    </a:cxn>
                    <a:cxn ang="0">
                      <a:pos x="84" y="56"/>
                    </a:cxn>
                    <a:cxn ang="0">
                      <a:pos x="74" y="25"/>
                    </a:cxn>
                    <a:cxn ang="0">
                      <a:pos x="49" y="13"/>
                    </a:cxn>
                    <a:cxn ang="0">
                      <a:pos x="23" y="25"/>
                    </a:cxn>
                    <a:cxn ang="0">
                      <a:pos x="13" y="56"/>
                    </a:cxn>
                    <a:cxn ang="0">
                      <a:pos x="23" y="86"/>
                    </a:cxn>
                    <a:cxn ang="0">
                      <a:pos x="49" y="98"/>
                    </a:cxn>
                    <a:cxn ang="0">
                      <a:pos x="74" y="86"/>
                    </a:cxn>
                    <a:cxn ang="0">
                      <a:pos x="84" y="56"/>
                    </a:cxn>
                  </a:cxnLst>
                  <a:rect l="0" t="0" r="r" b="b"/>
                  <a:pathLst>
                    <a:path w="107" h="111">
                      <a:moveTo>
                        <a:pt x="70" y="109"/>
                      </a:moveTo>
                      <a:cubicBezTo>
                        <a:pt x="68" y="109"/>
                        <a:pt x="65" y="109"/>
                        <a:pt x="60" y="110"/>
                      </a:cubicBezTo>
                      <a:cubicBezTo>
                        <a:pt x="55" y="111"/>
                        <a:pt x="52" y="111"/>
                        <a:pt x="49" y="111"/>
                      </a:cubicBezTo>
                      <a:cubicBezTo>
                        <a:pt x="43" y="111"/>
                        <a:pt x="38" y="110"/>
                        <a:pt x="33" y="109"/>
                      </a:cubicBezTo>
                      <a:cubicBezTo>
                        <a:pt x="28" y="107"/>
                        <a:pt x="24" y="105"/>
                        <a:pt x="20" y="102"/>
                      </a:cubicBezTo>
                      <a:cubicBezTo>
                        <a:pt x="14" y="97"/>
                        <a:pt x="9" y="91"/>
                        <a:pt x="5" y="83"/>
                      </a:cubicBezTo>
                      <a:cubicBezTo>
                        <a:pt x="2" y="75"/>
                        <a:pt x="0" y="66"/>
                        <a:pt x="0" y="56"/>
                      </a:cubicBezTo>
                      <a:cubicBezTo>
                        <a:pt x="0" y="50"/>
                        <a:pt x="1" y="44"/>
                        <a:pt x="2" y="39"/>
                      </a:cubicBezTo>
                      <a:cubicBezTo>
                        <a:pt x="3" y="33"/>
                        <a:pt x="5" y="28"/>
                        <a:pt x="8" y="24"/>
                      </a:cubicBezTo>
                      <a:cubicBezTo>
                        <a:pt x="12" y="16"/>
                        <a:pt x="18" y="10"/>
                        <a:pt x="25" y="6"/>
                      </a:cubicBezTo>
                      <a:cubicBezTo>
                        <a:pt x="32" y="2"/>
                        <a:pt x="40" y="0"/>
                        <a:pt x="49" y="0"/>
                      </a:cubicBezTo>
                      <a:cubicBezTo>
                        <a:pt x="63" y="0"/>
                        <a:pt x="75" y="5"/>
                        <a:pt x="84" y="15"/>
                      </a:cubicBezTo>
                      <a:cubicBezTo>
                        <a:pt x="93" y="24"/>
                        <a:pt x="97" y="37"/>
                        <a:pt x="97" y="53"/>
                      </a:cubicBezTo>
                      <a:cubicBezTo>
                        <a:pt x="97" y="62"/>
                        <a:pt x="96" y="70"/>
                        <a:pt x="93" y="77"/>
                      </a:cubicBezTo>
                      <a:cubicBezTo>
                        <a:pt x="91" y="85"/>
                        <a:pt x="87" y="91"/>
                        <a:pt x="82" y="96"/>
                      </a:cubicBezTo>
                      <a:lnTo>
                        <a:pt x="107" y="96"/>
                      </a:lnTo>
                      <a:lnTo>
                        <a:pt x="107" y="109"/>
                      </a:lnTo>
                      <a:lnTo>
                        <a:pt x="70" y="109"/>
                      </a:lnTo>
                      <a:moveTo>
                        <a:pt x="84" y="56"/>
                      </a:moveTo>
                      <a:cubicBezTo>
                        <a:pt x="84" y="43"/>
                        <a:pt x="81" y="33"/>
                        <a:pt x="74" y="25"/>
                      </a:cubicBezTo>
                      <a:cubicBezTo>
                        <a:pt x="68" y="17"/>
                        <a:pt x="59" y="13"/>
                        <a:pt x="49" y="13"/>
                      </a:cubicBezTo>
                      <a:cubicBezTo>
                        <a:pt x="38" y="13"/>
                        <a:pt x="30" y="17"/>
                        <a:pt x="23" y="25"/>
                      </a:cubicBezTo>
                      <a:cubicBezTo>
                        <a:pt x="17" y="33"/>
                        <a:pt x="13" y="43"/>
                        <a:pt x="13" y="56"/>
                      </a:cubicBezTo>
                      <a:cubicBezTo>
                        <a:pt x="13" y="69"/>
                        <a:pt x="17" y="79"/>
                        <a:pt x="23" y="86"/>
                      </a:cubicBezTo>
                      <a:cubicBezTo>
                        <a:pt x="29" y="94"/>
                        <a:pt x="38" y="98"/>
                        <a:pt x="49" y="98"/>
                      </a:cubicBezTo>
                      <a:cubicBezTo>
                        <a:pt x="59" y="98"/>
                        <a:pt x="68" y="94"/>
                        <a:pt x="74" y="86"/>
                      </a:cubicBezTo>
                      <a:cubicBezTo>
                        <a:pt x="81" y="78"/>
                        <a:pt x="84" y="68"/>
                        <a:pt x="84" y="56"/>
                      </a:cubicBezTo>
                    </a:path>
                  </a:pathLst>
                </a:custGeom>
                <a:solidFill>
                  <a:srgbClr val="EB3D00"/>
                </a:soli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latin typeface="Arial" charset="0"/>
                  </a:endParaRPr>
                </a:p>
              </p:txBody>
            </p:sp>
            <p:sp>
              <p:nvSpPr>
                <p:cNvPr id="32" name="Freeform 18"/>
                <p:cNvSpPr>
                  <a:spLocks/>
                </p:cNvSpPr>
                <p:nvPr/>
              </p:nvSpPr>
              <p:spPr bwMode="auto">
                <a:xfrm>
                  <a:off x="4109" y="1670"/>
                  <a:ext cx="389" cy="45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13" y="56"/>
                    </a:cxn>
                    <a:cxn ang="0">
                      <a:pos x="14" y="75"/>
                    </a:cxn>
                    <a:cxn ang="0">
                      <a:pos x="18" y="85"/>
                    </a:cxn>
                    <a:cxn ang="0">
                      <a:pos x="27" y="94"/>
                    </a:cxn>
                    <a:cxn ang="0">
                      <a:pos x="41" y="97"/>
                    </a:cxn>
                    <a:cxn ang="0">
                      <a:pos x="54" y="94"/>
                    </a:cxn>
                    <a:cxn ang="0">
                      <a:pos x="63" y="85"/>
                    </a:cxn>
                    <a:cxn ang="0">
                      <a:pos x="67" y="75"/>
                    </a:cxn>
                    <a:cxn ang="0">
                      <a:pos x="68" y="56"/>
                    </a:cxn>
                    <a:cxn ang="0">
                      <a:pos x="68" y="0"/>
                    </a:cxn>
                    <a:cxn ang="0">
                      <a:pos x="81" y="0"/>
                    </a:cxn>
                    <a:cxn ang="0">
                      <a:pos x="81" y="63"/>
                    </a:cxn>
                    <a:cxn ang="0">
                      <a:pos x="79" y="80"/>
                    </a:cxn>
                    <a:cxn ang="0">
                      <a:pos x="75" y="92"/>
                    </a:cxn>
                    <a:cxn ang="0">
                      <a:pos x="61" y="105"/>
                    </a:cxn>
                    <a:cxn ang="0">
                      <a:pos x="40" y="109"/>
                    </a:cxn>
                    <a:cxn ang="0">
                      <a:pos x="20" y="105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3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81" h="109">
                      <a:moveTo>
                        <a:pt x="0" y="0"/>
                      </a:moveTo>
                      <a:lnTo>
                        <a:pt x="13" y="0"/>
                      </a:lnTo>
                      <a:lnTo>
                        <a:pt x="13" y="56"/>
                      </a:lnTo>
                      <a:cubicBezTo>
                        <a:pt x="13" y="64"/>
                        <a:pt x="13" y="70"/>
                        <a:pt x="14" y="75"/>
                      </a:cubicBezTo>
                      <a:cubicBezTo>
                        <a:pt x="15" y="79"/>
                        <a:pt x="16" y="83"/>
                        <a:pt x="18" y="85"/>
                      </a:cubicBezTo>
                      <a:cubicBezTo>
                        <a:pt x="20" y="89"/>
                        <a:pt x="23" y="92"/>
                        <a:pt x="27" y="94"/>
                      </a:cubicBezTo>
                      <a:cubicBezTo>
                        <a:pt x="31" y="96"/>
                        <a:pt x="36" y="97"/>
                        <a:pt x="41" y="97"/>
                      </a:cubicBezTo>
                      <a:cubicBezTo>
                        <a:pt x="45" y="97"/>
                        <a:pt x="50" y="96"/>
                        <a:pt x="54" y="94"/>
                      </a:cubicBezTo>
                      <a:cubicBezTo>
                        <a:pt x="58" y="92"/>
                        <a:pt x="61" y="89"/>
                        <a:pt x="63" y="85"/>
                      </a:cubicBezTo>
                      <a:cubicBezTo>
                        <a:pt x="65" y="83"/>
                        <a:pt x="66" y="79"/>
                        <a:pt x="67" y="75"/>
                      </a:cubicBezTo>
                      <a:cubicBezTo>
                        <a:pt x="68" y="70"/>
                        <a:pt x="68" y="64"/>
                        <a:pt x="68" y="56"/>
                      </a:cubicBezTo>
                      <a:lnTo>
                        <a:pt x="68" y="0"/>
                      </a:lnTo>
                      <a:lnTo>
                        <a:pt x="81" y="0"/>
                      </a:lnTo>
                      <a:lnTo>
                        <a:pt x="81" y="63"/>
                      </a:lnTo>
                      <a:cubicBezTo>
                        <a:pt x="81" y="70"/>
                        <a:pt x="80" y="76"/>
                        <a:pt x="79" y="80"/>
                      </a:cubicBezTo>
                      <a:cubicBezTo>
                        <a:pt x="79" y="85"/>
                        <a:pt x="77" y="89"/>
                        <a:pt x="75" y="92"/>
                      </a:cubicBezTo>
                      <a:cubicBezTo>
                        <a:pt x="72" y="97"/>
                        <a:pt x="67" y="102"/>
                        <a:pt x="61" y="105"/>
                      </a:cubicBezTo>
                      <a:cubicBezTo>
                        <a:pt x="55" y="108"/>
                        <a:pt x="48" y="109"/>
                        <a:pt x="40" y="109"/>
                      </a:cubicBezTo>
                      <a:cubicBezTo>
                        <a:pt x="33" y="109"/>
                        <a:pt x="26" y="108"/>
                        <a:pt x="20" y="105"/>
                      </a:cubicBezTo>
                      <a:cubicBezTo>
                        <a:pt x="14" y="102"/>
                        <a:pt x="9" y="97"/>
                        <a:pt x="6" y="92"/>
                      </a:cubicBezTo>
                      <a:cubicBezTo>
                        <a:pt x="4" y="88"/>
                        <a:pt x="3" y="85"/>
                        <a:pt x="2" y="80"/>
                      </a:cubicBezTo>
                      <a:cubicBezTo>
                        <a:pt x="1" y="76"/>
                        <a:pt x="0" y="70"/>
                        <a:pt x="0" y="63"/>
                      </a:cubicBezTo>
                      <a:lnTo>
                        <a:pt x="0" y="0"/>
                      </a:lnTo>
                    </a:path>
                  </a:pathLst>
                </a:custGeom>
                <a:solidFill>
                  <a:srgbClr val="003366"/>
                </a:solidFill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latin typeface="Arial" charset="0"/>
                  </a:endParaRPr>
                </a:p>
              </p:txBody>
            </p:sp>
            <p:sp>
              <p:nvSpPr>
                <p:cNvPr id="33" name="Rectangle 19"/>
                <p:cNvSpPr>
                  <a:spLocks noChangeArrowheads="1"/>
                </p:cNvSpPr>
                <p:nvPr/>
              </p:nvSpPr>
              <p:spPr bwMode="auto">
                <a:xfrm>
                  <a:off x="4551" y="1670"/>
                  <a:ext cx="62" cy="447"/>
                </a:xfrm>
                <a:prstGeom prst="rect">
                  <a:avLst/>
                </a:prstGeom>
                <a:solidFill>
                  <a:srgbClr val="003366"/>
                </a:solidFill>
                <a:ln w="9525" algn="ctr">
                  <a:noFill/>
                  <a:miter lim="800000"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latin typeface="Arial" charset="0"/>
                  </a:endParaRPr>
                </a:p>
              </p:txBody>
            </p:sp>
            <p:sp>
              <p:nvSpPr>
                <p:cNvPr id="34" name="Freeform 20"/>
                <p:cNvSpPr>
                  <a:spLocks/>
                </p:cNvSpPr>
                <p:nvPr/>
              </p:nvSpPr>
              <p:spPr bwMode="auto">
                <a:xfrm>
                  <a:off x="4671" y="1670"/>
                  <a:ext cx="307" cy="44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0" y="0"/>
                    </a:cxn>
                    <a:cxn ang="0">
                      <a:pos x="13" y="0"/>
                    </a:cxn>
                    <a:cxn ang="0">
                      <a:pos x="13" y="94"/>
                    </a:cxn>
                    <a:cxn ang="0">
                      <a:pos x="64" y="94"/>
                    </a:cxn>
                    <a:cxn ang="0">
                      <a:pos x="64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64" h="107">
                      <a:moveTo>
                        <a:pt x="0" y="107"/>
                      </a:moveTo>
                      <a:lnTo>
                        <a:pt x="0" y="0"/>
                      </a:lnTo>
                      <a:lnTo>
                        <a:pt x="13" y="0"/>
                      </a:lnTo>
                      <a:lnTo>
                        <a:pt x="13" y="94"/>
                      </a:lnTo>
                      <a:lnTo>
                        <a:pt x="64" y="94"/>
                      </a:lnTo>
                      <a:lnTo>
                        <a:pt x="64" y="107"/>
                      </a:lnTo>
                      <a:lnTo>
                        <a:pt x="0" y="107"/>
                      </a:lnTo>
                    </a:path>
                  </a:pathLst>
                </a:custGeom>
                <a:solidFill>
                  <a:srgbClr val="003366"/>
                </a:solidFill>
                <a:ln w="9525" cap="flat" cmpd="sng">
                  <a:noFill/>
                  <a:prstDash val="solid"/>
                  <a:round/>
                  <a:headEnd/>
                  <a:tailEnd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latin typeface="Arial" charset="0"/>
                  </a:endParaRPr>
                </a:p>
              </p:txBody>
            </p:sp>
            <p:sp>
              <p:nvSpPr>
                <p:cNvPr id="35" name="Freeform 21"/>
                <p:cNvSpPr>
                  <a:spLocks noEditPoints="1"/>
                </p:cNvSpPr>
                <p:nvPr/>
              </p:nvSpPr>
              <p:spPr bwMode="auto">
                <a:xfrm>
                  <a:off x="4911" y="1670"/>
                  <a:ext cx="508" cy="44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46" y="0"/>
                    </a:cxn>
                    <a:cxn ang="0">
                      <a:pos x="61" y="0"/>
                    </a:cxn>
                    <a:cxn ang="0">
                      <a:pos x="106" y="107"/>
                    </a:cxn>
                    <a:cxn ang="0">
                      <a:pos x="92" y="107"/>
                    </a:cxn>
                    <a:cxn ang="0">
                      <a:pos x="80" y="79"/>
                    </a:cxn>
                    <a:cxn ang="0">
                      <a:pos x="25" y="79"/>
                    </a:cxn>
                    <a:cxn ang="0">
                      <a:pos x="13" y="107"/>
                    </a:cxn>
                    <a:cxn ang="0">
                      <a:pos x="0" y="107"/>
                    </a:cxn>
                    <a:cxn ang="0">
                      <a:pos x="30" y="66"/>
                    </a:cxn>
                    <a:cxn ang="0">
                      <a:pos x="75" y="66"/>
                    </a:cxn>
                    <a:cxn ang="0">
                      <a:pos x="53" y="12"/>
                    </a:cxn>
                    <a:cxn ang="0">
                      <a:pos x="30" y="66"/>
                    </a:cxn>
                  </a:cxnLst>
                  <a:rect l="0" t="0" r="r" b="b"/>
                  <a:pathLst>
                    <a:path w="106" h="107">
                      <a:moveTo>
                        <a:pt x="0" y="107"/>
                      </a:moveTo>
                      <a:lnTo>
                        <a:pt x="46" y="0"/>
                      </a:lnTo>
                      <a:lnTo>
                        <a:pt x="61" y="0"/>
                      </a:lnTo>
                      <a:lnTo>
                        <a:pt x="106" y="107"/>
                      </a:lnTo>
                      <a:lnTo>
                        <a:pt x="92" y="107"/>
                      </a:lnTo>
                      <a:lnTo>
                        <a:pt x="80" y="79"/>
                      </a:lnTo>
                      <a:lnTo>
                        <a:pt x="25" y="79"/>
                      </a:lnTo>
                      <a:lnTo>
                        <a:pt x="13" y="107"/>
                      </a:lnTo>
                      <a:lnTo>
                        <a:pt x="0" y="107"/>
                      </a:lnTo>
                      <a:moveTo>
                        <a:pt x="30" y="66"/>
                      </a:moveTo>
                      <a:lnTo>
                        <a:pt x="75" y="66"/>
                      </a:lnTo>
                      <a:lnTo>
                        <a:pt x="53" y="12"/>
                      </a:lnTo>
                      <a:lnTo>
                        <a:pt x="30" y="66"/>
                      </a:lnTo>
                    </a:path>
                  </a:pathLst>
                </a:custGeom>
                <a:solidFill>
                  <a:srgbClr val="003366"/>
                </a:solidFill>
                <a:ln w="9525" cap="flat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dist="35921" dir="2700000" algn="ctr" rotWithShape="0">
                    <a:schemeClr val="bg2"/>
                  </a:outer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s-MX">
                    <a:latin typeface="Arial" charset="0"/>
                  </a:endParaRPr>
                </a:p>
              </p:txBody>
            </p:sp>
          </p:grpSp>
        </p:grpSp>
        <p:grpSp>
          <p:nvGrpSpPr>
            <p:cNvPr id="20" name="Group 22"/>
            <p:cNvGrpSpPr>
              <a:grpSpLocks/>
            </p:cNvGrpSpPr>
            <p:nvPr/>
          </p:nvGrpSpPr>
          <p:grpSpPr bwMode="auto">
            <a:xfrm>
              <a:off x="5148263" y="3860788"/>
              <a:ext cx="2303462" cy="431799"/>
              <a:chOff x="3198" y="2840"/>
              <a:chExt cx="1320" cy="227"/>
            </a:xfrm>
          </p:grpSpPr>
          <p:sp>
            <p:nvSpPr>
              <p:cNvPr id="17" name="WordArt 23"/>
              <p:cNvSpPr>
                <a:spLocks noChangeArrowheads="1" noChangeShapeType="1" noTextEdit="1"/>
              </p:cNvSpPr>
              <p:nvPr/>
            </p:nvSpPr>
            <p:spPr bwMode="auto">
              <a:xfrm>
                <a:off x="3198" y="2967"/>
                <a:ext cx="1314" cy="10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es-PY" sz="3600" kern="10">
                    <a:ln w="9525">
                      <a:noFill/>
                      <a:round/>
                      <a:headEnd/>
                      <a:tailEnd/>
                    </a:ln>
                    <a:solidFill>
                      <a:srgbClr val="003366"/>
                    </a:solidFill>
                    <a:latin typeface="Arial"/>
                    <a:cs typeface="Arial"/>
                  </a:rPr>
                  <a:t>PARA EL MUNDO</a:t>
                </a:r>
              </a:p>
            </p:txBody>
          </p:sp>
          <p:sp>
            <p:nvSpPr>
              <p:cNvPr id="18" name="WordArt 24"/>
              <p:cNvSpPr>
                <a:spLocks noChangeArrowheads="1" noChangeShapeType="1" noTextEdit="1"/>
              </p:cNvSpPr>
              <p:nvPr/>
            </p:nvSpPr>
            <p:spPr bwMode="auto">
              <a:xfrm>
                <a:off x="3203" y="2840"/>
                <a:ext cx="1315" cy="100"/>
              </a:xfrm>
              <a:prstGeom prst="rect">
                <a:avLst/>
              </a:prstGeom>
            </p:spPr>
            <p:txBody>
              <a:bodyPr wrap="none" fromWordArt="1">
                <a:prstTxWarp prst="textSlantUp">
                  <a:avLst>
                    <a:gd name="adj" fmla="val 0"/>
                  </a:avLst>
                </a:prstTxWarp>
              </a:bodyPr>
              <a:lstStyle/>
              <a:p>
                <a:pPr algn="ctr"/>
                <a:r>
                  <a:rPr lang="es-PY" sz="3600" kern="10" dirty="0">
                    <a:ln w="9525">
                      <a:noFill/>
                      <a:round/>
                      <a:headEnd/>
                      <a:tailEnd/>
                    </a:ln>
                    <a:solidFill>
                      <a:srgbClr val="FF0000"/>
                    </a:solidFill>
                    <a:latin typeface="Arial"/>
                    <a:cs typeface="Arial"/>
                  </a:rPr>
                  <a:t>HECHO EN  PARAGUAY</a:t>
                </a:r>
              </a:p>
            </p:txBody>
          </p:sp>
        </p:grpSp>
      </p:grpSp>
      <p:pic>
        <p:nvPicPr>
          <p:cNvPr id="36" name="2 Imagen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42844" y="235355"/>
            <a:ext cx="2214578" cy="764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36 Imagen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910418" y="142852"/>
            <a:ext cx="20193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1 Título"/>
          <p:cNvSpPr txBox="1">
            <a:spLocks/>
          </p:cNvSpPr>
          <p:nvPr/>
        </p:nvSpPr>
        <p:spPr bwMode="auto">
          <a:xfrm>
            <a:off x="530225" y="274638"/>
            <a:ext cx="7497763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s-MX" sz="4300" b="1" dirty="0">
                <a:solidFill>
                  <a:schemeClr val="accent4">
                    <a:lumMod val="75000"/>
                  </a:schemeClr>
                </a:solidFill>
                <a:latin typeface="Lucida Bright" pitchFamily="18" charset="0"/>
                <a:ea typeface="+mj-ea"/>
                <a:cs typeface="+mj-cs"/>
              </a:rPr>
              <a:t>Generalidades</a:t>
            </a:r>
          </a:p>
        </p:txBody>
      </p:sp>
      <p:sp>
        <p:nvSpPr>
          <p:cNvPr id="6" name="5 CuadroTexto"/>
          <p:cNvSpPr txBox="1">
            <a:spLocks noChangeArrowheads="1"/>
          </p:cNvSpPr>
          <p:nvPr/>
        </p:nvSpPr>
        <p:spPr bwMode="auto">
          <a:xfrm>
            <a:off x="827088" y="1557338"/>
            <a:ext cx="73453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PY" sz="2000" dirty="0">
                <a:solidFill>
                  <a:srgbClr val="002060"/>
                </a:solidFill>
              </a:rPr>
              <a:t> </a:t>
            </a:r>
            <a:r>
              <a:rPr lang="es-PY" sz="2000" b="1" dirty="0">
                <a:solidFill>
                  <a:srgbClr val="002060"/>
                </a:solidFill>
              </a:rPr>
              <a:t>Modalidades:</a:t>
            </a:r>
            <a:r>
              <a:rPr lang="es-PY" sz="2000" dirty="0">
                <a:solidFill>
                  <a:srgbClr val="002060"/>
                </a:solidFill>
              </a:rPr>
              <a:t> Instalación directa, </a:t>
            </a:r>
            <a:r>
              <a:rPr lang="es-PY" sz="2000" dirty="0" err="1">
                <a:solidFill>
                  <a:srgbClr val="002060"/>
                </a:solidFill>
              </a:rPr>
              <a:t>joinventure</a:t>
            </a:r>
            <a:r>
              <a:rPr lang="es-PY" sz="2000" dirty="0">
                <a:solidFill>
                  <a:srgbClr val="002060"/>
                </a:solidFill>
              </a:rPr>
              <a:t> ò contratación</a:t>
            </a:r>
            <a:br>
              <a:rPr lang="es-PY" sz="2000" dirty="0">
                <a:solidFill>
                  <a:srgbClr val="002060"/>
                </a:solidFill>
              </a:rPr>
            </a:br>
            <a:r>
              <a:rPr lang="es-PY" sz="2000" dirty="0">
                <a:solidFill>
                  <a:srgbClr val="002060"/>
                </a:solidFill>
              </a:rPr>
              <a:t>   directa.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900113" y="2420938"/>
            <a:ext cx="6913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PY" sz="2000" dirty="0">
                <a:solidFill>
                  <a:srgbClr val="002060"/>
                </a:solidFill>
              </a:rPr>
              <a:t> </a:t>
            </a:r>
            <a:r>
              <a:rPr lang="es-PY" sz="2000" b="1" dirty="0">
                <a:solidFill>
                  <a:srgbClr val="002060"/>
                </a:solidFill>
              </a:rPr>
              <a:t>Tipo de Sociedades:</a:t>
            </a:r>
            <a:r>
              <a:rPr lang="es-PY" sz="2000" dirty="0">
                <a:solidFill>
                  <a:srgbClr val="002060"/>
                </a:solidFill>
              </a:rPr>
              <a:t> todas; unipersonal, SA, SRL, etc.-</a:t>
            </a: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827088" y="2997200"/>
            <a:ext cx="6913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PY" sz="2000" dirty="0">
                <a:solidFill>
                  <a:srgbClr val="002060"/>
                </a:solidFill>
              </a:rPr>
              <a:t> </a:t>
            </a:r>
            <a:r>
              <a:rPr lang="es-PY" sz="2000" b="1" dirty="0">
                <a:solidFill>
                  <a:srgbClr val="002060"/>
                </a:solidFill>
              </a:rPr>
              <a:t>Ubicación:</a:t>
            </a:r>
            <a:r>
              <a:rPr lang="es-PY" sz="2000" dirty="0">
                <a:solidFill>
                  <a:srgbClr val="002060"/>
                </a:solidFill>
              </a:rPr>
              <a:t> cualquier parte del territorio nacional.</a:t>
            </a: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827088" y="3573463"/>
            <a:ext cx="74898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PY" sz="2000" dirty="0">
                <a:solidFill>
                  <a:srgbClr val="002060"/>
                </a:solidFill>
              </a:rPr>
              <a:t> </a:t>
            </a:r>
            <a:r>
              <a:rPr lang="es-PY" sz="2000" b="1" dirty="0">
                <a:solidFill>
                  <a:srgbClr val="002060"/>
                </a:solidFill>
              </a:rPr>
              <a:t>Capital:</a:t>
            </a:r>
            <a:r>
              <a:rPr lang="es-PY" sz="2000" dirty="0">
                <a:solidFill>
                  <a:srgbClr val="002060"/>
                </a:solidFill>
              </a:rPr>
              <a:t> no hay exigencia de montos mínimos de inversión.</a:t>
            </a: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827088" y="4221163"/>
            <a:ext cx="76327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PY" sz="2000" dirty="0">
                <a:solidFill>
                  <a:srgbClr val="002060"/>
                </a:solidFill>
              </a:rPr>
              <a:t> </a:t>
            </a:r>
            <a:r>
              <a:rPr lang="es-PY" sz="2000" b="1" dirty="0">
                <a:solidFill>
                  <a:srgbClr val="002060"/>
                </a:solidFill>
              </a:rPr>
              <a:t>Sectores:</a:t>
            </a:r>
            <a:r>
              <a:rPr lang="es-PY" sz="2000" dirty="0">
                <a:solidFill>
                  <a:srgbClr val="002060"/>
                </a:solidFill>
              </a:rPr>
              <a:t> no hay restricciones, salvos los que tengan relación</a:t>
            </a:r>
            <a:br>
              <a:rPr lang="es-PY" sz="2000" dirty="0">
                <a:solidFill>
                  <a:srgbClr val="002060"/>
                </a:solidFill>
              </a:rPr>
            </a:br>
            <a:r>
              <a:rPr lang="es-PY" sz="2000" dirty="0">
                <a:solidFill>
                  <a:srgbClr val="002060"/>
                </a:solidFill>
              </a:rPr>
              <a:t>    a explotación de bienes naturales, producción altamente </a:t>
            </a:r>
            <a:br>
              <a:rPr lang="es-PY" sz="2000" dirty="0">
                <a:solidFill>
                  <a:srgbClr val="002060"/>
                </a:solidFill>
              </a:rPr>
            </a:br>
            <a:r>
              <a:rPr lang="es-PY" sz="2000" dirty="0">
                <a:solidFill>
                  <a:srgbClr val="002060"/>
                </a:solidFill>
              </a:rPr>
              <a:t>    contaminante, armas bélicas.</a:t>
            </a: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827088" y="5300663"/>
            <a:ext cx="73453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PY" sz="2000" dirty="0">
                <a:solidFill>
                  <a:srgbClr val="002060"/>
                </a:solidFill>
              </a:rPr>
              <a:t> </a:t>
            </a:r>
            <a:r>
              <a:rPr lang="es-PY" sz="2000" b="1" dirty="0">
                <a:solidFill>
                  <a:srgbClr val="002060"/>
                </a:solidFill>
              </a:rPr>
              <a:t>Representación legal:</a:t>
            </a:r>
            <a:r>
              <a:rPr lang="es-PY" sz="2000" dirty="0">
                <a:solidFill>
                  <a:srgbClr val="002060"/>
                </a:solidFill>
              </a:rPr>
              <a:t> puede ser 100% capital extranjero</a:t>
            </a: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827088" y="6021388"/>
            <a:ext cx="6913562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PY" sz="2000" dirty="0">
                <a:solidFill>
                  <a:srgbClr val="002060"/>
                </a:solidFill>
              </a:rPr>
              <a:t> </a:t>
            </a:r>
            <a:r>
              <a:rPr lang="es-PY" sz="2000" b="1" dirty="0">
                <a:solidFill>
                  <a:srgbClr val="002060"/>
                </a:solidFill>
              </a:rPr>
              <a:t>Aprobación de programa:</a:t>
            </a:r>
            <a:r>
              <a:rPr lang="es-PY" sz="2000" dirty="0">
                <a:solidFill>
                  <a:srgbClr val="002060"/>
                </a:solidFill>
              </a:rPr>
              <a:t> aprox. 20 – 25 días RB</a:t>
            </a:r>
          </a:p>
        </p:txBody>
      </p:sp>
      <p:pic>
        <p:nvPicPr>
          <p:cNvPr id="17" name="20 Marcador de contenido" descr="maquila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  <a:latin typeface="Lucida Bright" pitchFamily="18" charset="0"/>
              </a:rPr>
              <a:t>Recomendaciones</a:t>
            </a:r>
            <a:endParaRPr lang="es-MX" sz="3600" b="1" dirty="0" smtClean="0">
              <a:solidFill>
                <a:schemeClr val="accent4">
                  <a:lumMod val="75000"/>
                </a:schemeClr>
              </a:solidFill>
              <a:latin typeface="Lucida Bright" pitchFamily="18" charset="0"/>
            </a:endParaRPr>
          </a:p>
        </p:txBody>
      </p:sp>
      <p:pic>
        <p:nvPicPr>
          <p:cNvPr id="29" name="20 Marcador de contenido" descr="maquila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  <p:sp>
        <p:nvSpPr>
          <p:cNvPr id="4" name="3 CuadroTexto"/>
          <p:cNvSpPr txBox="1"/>
          <p:nvPr/>
        </p:nvSpPr>
        <p:spPr>
          <a:xfrm>
            <a:off x="900113" y="1557338"/>
            <a:ext cx="7099300" cy="1446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285750" indent="-285750">
              <a:defRPr/>
            </a:pPr>
            <a:r>
              <a:rPr lang="es-PY" sz="2200" b="1" u="sng" dirty="0">
                <a:solidFill>
                  <a:srgbClr val="002060"/>
                </a:solidFill>
                <a:ea typeface="Gulim" pitchFamily="34" charset="-127"/>
              </a:rPr>
              <a:t>Contrato de maquila:</a:t>
            </a:r>
          </a:p>
          <a:p>
            <a:pPr marL="742950" lvl="1" indent="-285750"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PY" altLang="ko-KR" sz="2200" dirty="0">
                <a:solidFill>
                  <a:srgbClr val="002060"/>
                </a:solidFill>
                <a:ea typeface="Batang" pitchFamily="18" charset="-127"/>
              </a:rPr>
              <a:t>Temporalidad</a:t>
            </a:r>
          </a:p>
          <a:p>
            <a:pPr marL="742950" lvl="1" indent="-285750"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PY" altLang="ko-KR" sz="2200" dirty="0">
                <a:solidFill>
                  <a:srgbClr val="002060"/>
                </a:solidFill>
                <a:ea typeface="Batang" pitchFamily="18" charset="-127"/>
              </a:rPr>
              <a:t>Rubro</a:t>
            </a:r>
          </a:p>
          <a:p>
            <a:pPr marL="742950" lvl="1" indent="-285750"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PY" altLang="ko-KR" sz="2200" dirty="0">
                <a:solidFill>
                  <a:srgbClr val="002060"/>
                </a:solidFill>
                <a:ea typeface="Batang" pitchFamily="18" charset="-127"/>
              </a:rPr>
              <a:t>Localidad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900113" y="3319463"/>
            <a:ext cx="7099300" cy="24622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accent4">
                  <a:lumMod val="75000"/>
                </a:schemeClr>
              </a:buClr>
              <a:defRPr/>
            </a:pPr>
            <a:r>
              <a:rPr lang="es-PY" altLang="ko-KR" sz="2200" b="1" u="sng" dirty="0">
                <a:solidFill>
                  <a:srgbClr val="002060"/>
                </a:solidFill>
                <a:ea typeface="Batang" pitchFamily="18" charset="-127"/>
              </a:rPr>
              <a:t>Bienes de capital:   </a:t>
            </a:r>
            <a:r>
              <a:rPr lang="es-PY" altLang="ko-KR" sz="2200" dirty="0">
                <a:solidFill>
                  <a:srgbClr val="002060"/>
                </a:solidFill>
                <a:ea typeface="Batang" pitchFamily="18" charset="-127"/>
              </a:rPr>
              <a:t>Ahorro de garantía</a:t>
            </a:r>
          </a:p>
          <a:p>
            <a:pPr marL="742950" lvl="1" indent="-285750"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PY" altLang="ko-KR" sz="2200" dirty="0">
                <a:solidFill>
                  <a:srgbClr val="002060"/>
                </a:solidFill>
                <a:ea typeface="Batang" pitchFamily="18" charset="-127"/>
              </a:rPr>
              <a:t>Régimen de Incentivo 60/90.</a:t>
            </a:r>
          </a:p>
          <a:p>
            <a:pPr marL="742950" lvl="1" indent="-285750"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PY" altLang="ko-KR" sz="2200" dirty="0">
                <a:solidFill>
                  <a:srgbClr val="002060"/>
                </a:solidFill>
                <a:ea typeface="Batang" pitchFamily="18" charset="-127"/>
              </a:rPr>
              <a:t>Solo para bienes de capital (Nuevos o Usados).</a:t>
            </a:r>
          </a:p>
          <a:p>
            <a:pPr marL="742950" lvl="1" indent="-285750"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PY" altLang="ko-KR" sz="2200" dirty="0">
                <a:solidFill>
                  <a:srgbClr val="002060"/>
                </a:solidFill>
                <a:ea typeface="Batang" pitchFamily="18" charset="-127"/>
              </a:rPr>
              <a:t>Impuestos y aranceles de Importación: 0%</a:t>
            </a:r>
          </a:p>
          <a:p>
            <a:pPr marL="742950" lvl="1" indent="-285750"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PY" altLang="ko-KR" sz="2200" dirty="0">
                <a:solidFill>
                  <a:srgbClr val="002060"/>
                </a:solidFill>
                <a:ea typeface="Batang" pitchFamily="18" charset="-127"/>
              </a:rPr>
              <a:t>Para inversiones superiores a USD 5 millones: presentación de programa por consultor y remesas al exterior libres de impuestos.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1 Título"/>
          <p:cNvSpPr>
            <a:spLocks noGrp="1"/>
          </p:cNvSpPr>
          <p:nvPr>
            <p:ph type="title"/>
          </p:nvPr>
        </p:nvSpPr>
        <p:spPr>
          <a:xfrm>
            <a:off x="179388" y="115888"/>
            <a:ext cx="749776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Lucida Bright" pitchFamily="18" charset="0"/>
              </a:rPr>
              <a:t>Por que Maquila?</a:t>
            </a: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681038" y="3933825"/>
            <a:ext cx="77771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sz="2200" dirty="0">
                <a:solidFill>
                  <a:srgbClr val="002060"/>
                </a:solidFill>
              </a:rPr>
              <a:t> Generación de empleos</a:t>
            </a: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681038" y="2709863"/>
            <a:ext cx="69850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sz="2200" dirty="0">
                <a:solidFill>
                  <a:srgbClr val="002060"/>
                </a:solidFill>
              </a:rPr>
              <a:t> Acceso a nuevos mercados</a:t>
            </a: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681038" y="2133600"/>
            <a:ext cx="6985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sz="2200" dirty="0">
                <a:solidFill>
                  <a:srgbClr val="002060"/>
                </a:solidFill>
              </a:rPr>
              <a:t> Competitividad / reducción de costos</a:t>
            </a:r>
          </a:p>
        </p:txBody>
      </p:sp>
      <p:sp>
        <p:nvSpPr>
          <p:cNvPr id="21510" name="8 CuadroTexto"/>
          <p:cNvSpPr txBox="1">
            <a:spLocks noChangeArrowheads="1"/>
          </p:cNvSpPr>
          <p:nvPr/>
        </p:nvSpPr>
        <p:spPr bwMode="auto">
          <a:xfrm>
            <a:off x="1042988" y="3357563"/>
            <a:ext cx="15509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2060"/>
                </a:solidFill>
              </a:rPr>
              <a:t>Estado</a:t>
            </a:r>
          </a:p>
        </p:txBody>
      </p:sp>
      <p:sp>
        <p:nvSpPr>
          <p:cNvPr id="21511" name="14 CuadroTexto"/>
          <p:cNvSpPr txBox="1">
            <a:spLocks noChangeArrowheads="1"/>
          </p:cNvSpPr>
          <p:nvPr/>
        </p:nvSpPr>
        <p:spPr bwMode="auto">
          <a:xfrm>
            <a:off x="971550" y="1557338"/>
            <a:ext cx="19177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s-ES" sz="3200" b="1">
                <a:solidFill>
                  <a:srgbClr val="002060"/>
                </a:solidFill>
              </a:rPr>
              <a:t>Empresa</a:t>
            </a: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681038" y="4437063"/>
            <a:ext cx="77787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sz="2200" dirty="0">
                <a:solidFill>
                  <a:srgbClr val="002060"/>
                </a:solidFill>
              </a:rPr>
              <a:t> Desarrollo de sectores Industriales no tradicionales /</a:t>
            </a:r>
            <a:br>
              <a:rPr lang="es-ES" sz="2200" dirty="0">
                <a:solidFill>
                  <a:srgbClr val="002060"/>
                </a:solidFill>
              </a:rPr>
            </a:br>
            <a:r>
              <a:rPr lang="es-ES" sz="2200" dirty="0">
                <a:solidFill>
                  <a:srgbClr val="002060"/>
                </a:solidFill>
              </a:rPr>
              <a:t>    cadenas de producción</a:t>
            </a: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681038" y="5775325"/>
            <a:ext cx="777875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sz="2200" dirty="0">
                <a:solidFill>
                  <a:srgbClr val="002060"/>
                </a:solidFill>
              </a:rPr>
              <a:t> Incremento de las exportaciones / divisas</a:t>
            </a: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681038" y="5272088"/>
            <a:ext cx="777875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sz="2200" dirty="0">
                <a:solidFill>
                  <a:srgbClr val="002060"/>
                </a:solidFill>
              </a:rPr>
              <a:t> Transferencia de tecnologías y conocimientos</a:t>
            </a:r>
          </a:p>
        </p:txBody>
      </p:sp>
      <p:pic>
        <p:nvPicPr>
          <p:cNvPr id="12" name="20 Marcador de contenido" descr="maquila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455613" y="260350"/>
            <a:ext cx="63896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ko-KR" sz="2800" b="1" dirty="0" err="1">
                <a:solidFill>
                  <a:schemeClr val="accent4">
                    <a:lumMod val="75000"/>
                  </a:schemeClr>
                </a:solidFill>
                <a:latin typeface="Lucida Bright" pitchFamily="18" charset="0"/>
                <a:ea typeface="Batang"/>
                <a:cs typeface="Tahoma" pitchFamily="34" charset="0"/>
              </a:rPr>
              <a:t>Ventajas</a:t>
            </a:r>
            <a:r>
              <a:rPr lang="en-US" altLang="ko-KR" sz="2800" b="1" dirty="0">
                <a:solidFill>
                  <a:schemeClr val="accent4">
                    <a:lumMod val="75000"/>
                  </a:schemeClr>
                </a:solidFill>
                <a:latin typeface="Lucida Bright" pitchFamily="18" charset="0"/>
                <a:ea typeface="Batang"/>
                <a:cs typeface="Tahoma" pitchFamily="34" charset="0"/>
              </a:rPr>
              <a:t> </a:t>
            </a:r>
            <a:r>
              <a:rPr lang="en-US" altLang="ko-KR" sz="2800" b="1" dirty="0" err="1">
                <a:solidFill>
                  <a:schemeClr val="accent4">
                    <a:lumMod val="75000"/>
                  </a:schemeClr>
                </a:solidFill>
                <a:latin typeface="Lucida Bright" pitchFamily="18" charset="0"/>
                <a:ea typeface="Batang"/>
                <a:cs typeface="Tahoma" pitchFamily="34" charset="0"/>
              </a:rPr>
              <a:t>Adicionales</a:t>
            </a:r>
            <a:r>
              <a:rPr lang="en-US" altLang="ko-KR" sz="2800" b="1" dirty="0">
                <a:solidFill>
                  <a:schemeClr val="accent4">
                    <a:lumMod val="75000"/>
                  </a:schemeClr>
                </a:solidFill>
                <a:latin typeface="Lucida Bright" pitchFamily="18" charset="0"/>
                <a:ea typeface="Batang"/>
                <a:cs typeface="Tahoma" pitchFamily="34" charset="0"/>
              </a:rPr>
              <a:t> de </a:t>
            </a:r>
            <a:r>
              <a:rPr lang="en-US" altLang="ko-KR" sz="2800" b="1" dirty="0" err="1">
                <a:solidFill>
                  <a:schemeClr val="accent4">
                    <a:lumMod val="75000"/>
                  </a:schemeClr>
                </a:solidFill>
                <a:latin typeface="Lucida Bright" pitchFamily="18" charset="0"/>
                <a:ea typeface="Batang"/>
                <a:cs typeface="Tahoma" pitchFamily="34" charset="0"/>
              </a:rPr>
              <a:t>Instalarse</a:t>
            </a:r>
            <a:endParaRPr lang="en-US" altLang="ko-KR" sz="2800" b="1" dirty="0">
              <a:solidFill>
                <a:schemeClr val="accent4">
                  <a:lumMod val="75000"/>
                </a:schemeClr>
              </a:solidFill>
              <a:latin typeface="Lucida Bright" pitchFamily="18" charset="0"/>
              <a:ea typeface="Batang"/>
              <a:cs typeface="Tahoma" pitchFamily="34" charset="0"/>
            </a:endParaRPr>
          </a:p>
          <a:p>
            <a:pPr>
              <a:defRPr/>
            </a:pPr>
            <a:r>
              <a:rPr lang="en-US" altLang="ko-KR" sz="2800" b="1" dirty="0">
                <a:solidFill>
                  <a:schemeClr val="accent4">
                    <a:lumMod val="75000"/>
                  </a:schemeClr>
                </a:solidFill>
                <a:latin typeface="Lucida Bright" pitchFamily="18" charset="0"/>
                <a:ea typeface="Batang"/>
                <a:cs typeface="Tahoma" pitchFamily="34" charset="0"/>
              </a:rPr>
              <a:t> en  Paraguay</a:t>
            </a:r>
            <a:endParaRPr lang="es-ES" sz="2800" dirty="0">
              <a:solidFill>
                <a:schemeClr val="accent4">
                  <a:lumMod val="75000"/>
                </a:schemeClr>
              </a:solidFill>
              <a:latin typeface="Lucida Bright" pitchFamily="18" charset="0"/>
              <a:ea typeface="Batang"/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468313" y="4437063"/>
            <a:ext cx="82804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MX" altLang="ko-KR" sz="2200" b="1" dirty="0">
                <a:solidFill>
                  <a:srgbClr val="002060"/>
                </a:solidFill>
                <a:ea typeface="Batang" pitchFamily="18" charset="-127"/>
              </a:rPr>
              <a:t>Mano de obra: </a:t>
            </a:r>
            <a:r>
              <a:rPr lang="es-MX" altLang="ko-KR" sz="2200" dirty="0">
                <a:solidFill>
                  <a:srgbClr val="002060"/>
                </a:solidFill>
                <a:ea typeface="Batang" pitchFamily="18" charset="-127"/>
              </a:rPr>
              <a:t>joven, abundante, fácilmente </a:t>
            </a:r>
            <a:r>
              <a:rPr lang="es-MX" altLang="ko-KR" sz="2200" dirty="0" err="1">
                <a:solidFill>
                  <a:srgbClr val="002060"/>
                </a:solidFill>
                <a:ea typeface="Batang" pitchFamily="18" charset="-127"/>
              </a:rPr>
              <a:t>entrenable</a:t>
            </a:r>
            <a:r>
              <a:rPr lang="es-MX" altLang="ko-KR" sz="2200" dirty="0">
                <a:solidFill>
                  <a:srgbClr val="002060"/>
                </a:solidFill>
                <a:ea typeface="Batang" pitchFamily="18" charset="-127"/>
              </a:rPr>
              <a:t>,</a:t>
            </a:r>
            <a:br>
              <a:rPr lang="es-MX" altLang="ko-KR" sz="2200" dirty="0">
                <a:solidFill>
                  <a:srgbClr val="002060"/>
                </a:solidFill>
                <a:ea typeface="Batang" pitchFamily="18" charset="-127"/>
              </a:rPr>
            </a:br>
            <a:r>
              <a:rPr lang="es-MX" altLang="ko-KR" sz="2200" dirty="0">
                <a:solidFill>
                  <a:srgbClr val="002060"/>
                </a:solidFill>
                <a:ea typeface="Batang" pitchFamily="18" charset="-127"/>
              </a:rPr>
              <a:t>   menores encargos sociales. No sindicalización ni conflictos </a:t>
            </a:r>
            <a:br>
              <a:rPr lang="es-MX" altLang="ko-KR" sz="2200" dirty="0">
                <a:solidFill>
                  <a:srgbClr val="002060"/>
                </a:solidFill>
                <a:ea typeface="Batang" pitchFamily="18" charset="-127"/>
              </a:rPr>
            </a:br>
            <a:r>
              <a:rPr lang="es-MX" altLang="ko-KR" sz="2200" dirty="0">
                <a:solidFill>
                  <a:srgbClr val="002060"/>
                </a:solidFill>
                <a:ea typeface="Batang" pitchFamily="18" charset="-127"/>
              </a:rPr>
              <a:t>   laborales.</a:t>
            </a:r>
            <a:endParaRPr lang="es-ES" altLang="ko-KR" sz="2200" b="1" dirty="0">
              <a:solidFill>
                <a:srgbClr val="002060"/>
              </a:solidFill>
              <a:ea typeface="Batang" pitchFamily="18" charset="-127"/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395288" y="2852738"/>
            <a:ext cx="828040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MX" altLang="ko-KR" sz="2200" b="1" dirty="0">
                <a:solidFill>
                  <a:srgbClr val="002060"/>
                </a:solidFill>
                <a:ea typeface="Batang" pitchFamily="18" charset="-127"/>
              </a:rPr>
              <a:t>Mercados de destino: </a:t>
            </a:r>
            <a:r>
              <a:rPr lang="es-MX" altLang="ko-KR" sz="2200" dirty="0">
                <a:solidFill>
                  <a:srgbClr val="002060"/>
                </a:solidFill>
                <a:ea typeface="Batang" pitchFamily="18" charset="-127"/>
              </a:rPr>
              <a:t>preferencias arancelarias ALADI, SGP</a:t>
            </a:r>
            <a:br>
              <a:rPr lang="es-MX" altLang="ko-KR" sz="2200" dirty="0">
                <a:solidFill>
                  <a:srgbClr val="002060"/>
                </a:solidFill>
                <a:ea typeface="Batang" pitchFamily="18" charset="-127"/>
              </a:rPr>
            </a:br>
            <a:r>
              <a:rPr lang="es-MX" altLang="ko-KR" sz="2200" dirty="0">
                <a:solidFill>
                  <a:srgbClr val="002060"/>
                </a:solidFill>
                <a:ea typeface="Batang" pitchFamily="18" charset="-127"/>
              </a:rPr>
              <a:t>    + CE. </a:t>
            </a:r>
            <a:endParaRPr lang="es-ES" altLang="ko-KR" sz="2200" b="1" dirty="0">
              <a:solidFill>
                <a:srgbClr val="002060"/>
              </a:solidFill>
              <a:ea typeface="Batang" pitchFamily="18" charset="-127"/>
            </a:endParaRP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468313" y="3789363"/>
            <a:ext cx="8280400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MX" altLang="ko-KR" sz="2200" b="1" dirty="0">
                <a:solidFill>
                  <a:srgbClr val="002060"/>
                </a:solidFill>
                <a:ea typeface="Batang" pitchFamily="18" charset="-127"/>
              </a:rPr>
              <a:t>Energía Eléctrica: </a:t>
            </a:r>
            <a:r>
              <a:rPr lang="es-MX" altLang="ko-KR" sz="2200" dirty="0">
                <a:solidFill>
                  <a:srgbClr val="002060"/>
                </a:solidFill>
                <a:ea typeface="Batang" pitchFamily="18" charset="-127"/>
              </a:rPr>
              <a:t>con excedente y precios competitivos. </a:t>
            </a:r>
            <a:endParaRPr lang="es-ES" altLang="ko-KR" sz="2200" b="1" dirty="0">
              <a:solidFill>
                <a:srgbClr val="002060"/>
              </a:solidFill>
              <a:ea typeface="Batang" pitchFamily="18" charset="-127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323850" y="1916113"/>
            <a:ext cx="8820150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MX" altLang="ko-KR" sz="2200" b="1" dirty="0">
                <a:solidFill>
                  <a:srgbClr val="002060"/>
                </a:solidFill>
                <a:ea typeface="Batang" pitchFamily="18" charset="-127"/>
              </a:rPr>
              <a:t>Ubicación geográfica: </a:t>
            </a:r>
            <a:r>
              <a:rPr lang="es-MX" altLang="ko-KR" sz="2200" dirty="0">
                <a:solidFill>
                  <a:srgbClr val="002060"/>
                </a:solidFill>
                <a:ea typeface="Batang" pitchFamily="18" charset="-127"/>
              </a:rPr>
              <a:t>1h 40` de las principales ciudades del </a:t>
            </a:r>
            <a:br>
              <a:rPr lang="es-MX" altLang="ko-KR" sz="2200" dirty="0">
                <a:solidFill>
                  <a:srgbClr val="002060"/>
                </a:solidFill>
                <a:ea typeface="Batang" pitchFamily="18" charset="-127"/>
              </a:rPr>
            </a:br>
            <a:r>
              <a:rPr lang="es-MX" altLang="ko-KR" sz="2200" dirty="0">
                <a:solidFill>
                  <a:srgbClr val="002060"/>
                </a:solidFill>
                <a:ea typeface="Batang" pitchFamily="18" charset="-127"/>
              </a:rPr>
              <a:t>    Mercosur, mercado de 300 millones. 30% del PIB de Sudamérica.</a:t>
            </a:r>
            <a:endParaRPr lang="es-ES" altLang="ko-KR" sz="2200" b="1" dirty="0">
              <a:solidFill>
                <a:srgbClr val="002060"/>
              </a:solidFill>
              <a:ea typeface="Batang" pitchFamily="18" charset="-127"/>
            </a:endParaRPr>
          </a:p>
        </p:txBody>
      </p:sp>
      <p:pic>
        <p:nvPicPr>
          <p:cNvPr id="11" name="20 Marcador de contenido" descr="maquila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11 Título"/>
          <p:cNvSpPr>
            <a:spLocks noGrp="1"/>
          </p:cNvSpPr>
          <p:nvPr>
            <p:ph type="title"/>
          </p:nvPr>
        </p:nvSpPr>
        <p:spPr>
          <a:xfrm>
            <a:off x="179388" y="115888"/>
            <a:ext cx="749776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b="1" dirty="0" smtClean="0">
                <a:solidFill>
                  <a:schemeClr val="accent4">
                    <a:lumMod val="75000"/>
                  </a:schemeClr>
                </a:solidFill>
                <a:latin typeface="Lucida Bright" pitchFamily="18" charset="0"/>
              </a:rPr>
              <a:t>Comparativo Costo MO</a:t>
            </a:r>
          </a:p>
        </p:txBody>
      </p:sp>
      <p:pic>
        <p:nvPicPr>
          <p:cNvPr id="12" name="20 Marcador de contenido" descr="maquila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1258888" y="1700213"/>
          <a:ext cx="6696075" cy="4908549"/>
        </p:xfrm>
        <a:graphic>
          <a:graphicData uri="http://schemas.openxmlformats.org/drawingml/2006/table">
            <a:tbl>
              <a:tblPr/>
              <a:tblGrid>
                <a:gridCol w="2108845"/>
                <a:gridCol w="2395596"/>
                <a:gridCol w="2191634"/>
              </a:tblGrid>
              <a:tr h="4907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Y" sz="9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Y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BRASIL</a:t>
                      </a:r>
                      <a:endParaRPr lang="es-PY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PY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4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PARAGUAY</a:t>
                      </a:r>
                      <a:endParaRPr lang="es-PY" sz="14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697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Vacaciones anuales pagadas</a:t>
                      </a:r>
                      <a:endParaRPr lang="es-PY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30 días</a:t>
                      </a:r>
                      <a:endParaRPr lang="es-PY" sz="13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12 días – 5 años</a:t>
                      </a:r>
                      <a:endParaRPr lang="es-PY" sz="13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18 días – 10 años</a:t>
                      </a:r>
                      <a:endParaRPr lang="es-PY" sz="13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30 días – 10 años</a:t>
                      </a:r>
                      <a:endParaRPr lang="es-PY" sz="13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Estabilidad Laboral</a:t>
                      </a:r>
                      <a:endParaRPr lang="es-PY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No existe</a:t>
                      </a:r>
                      <a:endParaRPr lang="es-PY" sz="13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Luego de 10 años de trabajo </a:t>
                      </a:r>
                      <a:endParaRPr lang="es-PY" sz="13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00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1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Fondo de Garantía por tiempo de servicio</a:t>
                      </a:r>
                      <a:endParaRPr lang="es-PY" sz="130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8% sobre remuneraciones  y 50% de multa por recesión</a:t>
                      </a:r>
                      <a:endParaRPr lang="es-PY" sz="13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No existe</a:t>
                      </a:r>
                      <a:endParaRPr lang="es-PY" sz="13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Contribución Sindical</a:t>
                      </a:r>
                      <a:endParaRPr lang="es-PY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0.02 a 0.08 sobre capital de la empresa</a:t>
                      </a:r>
                      <a:endParaRPr lang="es-PY" sz="13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No existe</a:t>
                      </a:r>
                      <a:endParaRPr lang="es-PY" sz="13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Contribuciones Sociales</a:t>
                      </a:r>
                      <a:endParaRPr lang="es-PY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20 a 23% sobre remuneraciones pagadas</a:t>
                      </a:r>
                      <a:endParaRPr lang="es-PY" sz="1300" b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16.5% sobre remuneraciones pagadas</a:t>
                      </a:r>
                      <a:endParaRPr lang="es-PY" sz="13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754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Sistema S</a:t>
                      </a:r>
                      <a:endParaRPr lang="es-PY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5.8% sobre todas las remuneraciones pagadas</a:t>
                      </a:r>
                      <a:endParaRPr lang="es-PY" sz="1300" b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No existe</a:t>
                      </a:r>
                      <a:endParaRPr lang="es-PY" sz="13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5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1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Jornada laboral normal</a:t>
                      </a:r>
                      <a:endParaRPr lang="es-PY" sz="130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44 horas semanales</a:t>
                      </a:r>
                      <a:endParaRPr lang="es-PY" sz="1300" b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PY" sz="1300" b="0" dirty="0">
                          <a:solidFill>
                            <a:srgbClr val="002060"/>
                          </a:solidFill>
                          <a:latin typeface="Arial"/>
                          <a:ea typeface="Calibri"/>
                          <a:cs typeface="Times New Roman"/>
                        </a:rPr>
                        <a:t>48 horas semanales</a:t>
                      </a:r>
                      <a:endParaRPr lang="es-PY" sz="1300" b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7404" marR="5740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8153400" cy="1219200"/>
          </a:xfrm>
        </p:spPr>
        <p:txBody>
          <a:bodyPr/>
          <a:lstStyle/>
          <a:p>
            <a:pPr algn="ctr">
              <a:defRPr/>
            </a:pPr>
            <a:r>
              <a:rPr lang="es-MX" sz="4200" b="1" dirty="0" smtClean="0">
                <a:solidFill>
                  <a:schemeClr val="accent4">
                    <a:lumMod val="75000"/>
                  </a:schemeClr>
                </a:solidFill>
                <a:latin typeface="Lucida Bright" pitchFamily="18" charset="0"/>
              </a:rPr>
              <a:t>Comparativo Costo de Producción</a:t>
            </a:r>
            <a:endParaRPr lang="es-PY" sz="4200" dirty="0"/>
          </a:p>
        </p:txBody>
      </p:sp>
      <p:pic>
        <p:nvPicPr>
          <p:cNvPr id="4" name="20 Marcador de contenido" descr="maquila 4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179388" y="2060575"/>
          <a:ext cx="4248150" cy="3302000"/>
        </p:xfrm>
        <a:graphic>
          <a:graphicData uri="http://schemas.openxmlformats.org/drawingml/2006/table">
            <a:tbl>
              <a:tblPr/>
              <a:tblGrid>
                <a:gridCol w="720026"/>
                <a:gridCol w="1107039"/>
                <a:gridCol w="756027"/>
                <a:gridCol w="801028"/>
                <a:gridCol w="864030"/>
              </a:tblGrid>
              <a:tr h="249051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s-PY" sz="1100" b="1" i="0" u="none" strike="noStrike" dirty="0">
                          <a:solidFill>
                            <a:srgbClr val="002060"/>
                          </a:solidFill>
                          <a:latin typeface="Arial Black"/>
                        </a:rPr>
                        <a:t>COSTOS DE PRODUCCION - CONFECCION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181136"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1" i="0" u="none" strike="noStrike">
                          <a:solidFill>
                            <a:srgbClr val="00206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1" i="0" u="none" strike="noStrike" dirty="0">
                          <a:solidFill>
                            <a:srgbClr val="00206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DEREX Departamento de Comercio y Negocios Internacionales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BE5F1"/>
                    </a:solidFill>
                  </a:tcPr>
                </a:tc>
              </a:tr>
              <a:tr h="249051"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1" i="0" u="none" strike="noStrike">
                          <a:solidFill>
                            <a:srgbClr val="00206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PY" sz="1100" b="1" i="0" u="none" strike="noStrike" dirty="0">
                          <a:solidFill>
                            <a:srgbClr val="002060"/>
                          </a:solidFill>
                          <a:latin typeface="Arial Black"/>
                        </a:rPr>
                        <a:t> 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8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FIESP - CIESP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9241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s-PY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Confección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Brasil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Paraguay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2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Diferencia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1992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Salario - Hora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25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Trabajador calificado (US$/h)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10,11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3,9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-61,40%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Trabajador No calif. (US$/h)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4,24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2,65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-37,50%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Insumos/Mantenimiento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352534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Mant. Predial anual (US$/m2)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508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280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-44,90%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Energía eléctrica (US$/wh)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0,11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0,04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-63,60%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Corte/Terminación (US$/m)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3,08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2,05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-33,40%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Costura (US$/m)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2,56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2,05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-19,90%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241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100" b="1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Tasa de interés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4" marR="9524" marT="9526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</a:tr>
              <a:tr h="22414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Capital de giro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15,10%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>
                          <a:solidFill>
                            <a:srgbClr val="002060"/>
                          </a:solidFill>
                          <a:latin typeface="Calibri"/>
                        </a:rPr>
                        <a:t>9,00%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PY" sz="1100" b="0" i="0" u="none" strike="noStrike" dirty="0">
                          <a:solidFill>
                            <a:srgbClr val="002060"/>
                          </a:solidFill>
                          <a:latin typeface="Calibri"/>
                        </a:rPr>
                        <a:t>-40,40%</a:t>
                      </a:r>
                    </a:p>
                  </a:txBody>
                  <a:tcPr marL="9524" marR="9524" marT="952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2 Gráfico"/>
          <p:cNvGraphicFramePr>
            <a:graphicFrameLocks/>
          </p:cNvGraphicFramePr>
          <p:nvPr/>
        </p:nvGraphicFramePr>
        <p:xfrm>
          <a:off x="4572000" y="263691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239844" y="714748"/>
          <a:ext cx="8640686" cy="5301654"/>
        </p:xfrm>
        <a:graphic>
          <a:graphicData uri="http://schemas.openxmlformats.org/drawingml/2006/table">
            <a:tbl>
              <a:tblPr/>
              <a:tblGrid>
                <a:gridCol w="2666234"/>
                <a:gridCol w="1231207"/>
                <a:gridCol w="669779"/>
                <a:gridCol w="2268293"/>
                <a:gridCol w="1805173"/>
              </a:tblGrid>
              <a:tr h="4761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dirty="0" smtClean="0">
                          <a:solidFill>
                            <a:srgbClr val="002060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Sector</a:t>
                      </a:r>
                      <a:endParaRPr lang="pt-BR" sz="2400" noProof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dirty="0" smtClean="0">
                          <a:solidFill>
                            <a:srgbClr val="002060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2400" b="1" noProof="0" dirty="0" err="1" smtClean="0">
                          <a:solidFill>
                            <a:srgbClr val="002060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Factores</a:t>
                      </a:r>
                      <a:r>
                        <a:rPr lang="pt-BR" sz="2400" b="1" noProof="0" dirty="0" smtClean="0">
                          <a:solidFill>
                            <a:srgbClr val="002060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 Competitivos</a:t>
                      </a:r>
                      <a:endParaRPr lang="pt-BR" sz="2400" noProof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dirty="0" err="1" smtClean="0">
                          <a:solidFill>
                            <a:srgbClr val="002060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Paraguay</a:t>
                      </a:r>
                      <a:r>
                        <a:rPr lang="pt-BR" sz="2400" b="1" baseline="0" noProof="0" dirty="0" smtClean="0">
                          <a:solidFill>
                            <a:srgbClr val="002060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2400" b="1" noProof="0" dirty="0" smtClean="0">
                          <a:solidFill>
                            <a:srgbClr val="002060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vs. Brasil</a:t>
                      </a:r>
                      <a:endParaRPr lang="pt-BR" sz="2400" noProof="0" dirty="0">
                        <a:solidFill>
                          <a:srgbClr val="00206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600649">
                <a:tc rowSpan="7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b="1" noProof="0" dirty="0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Vestimenta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b="1" noProof="0" dirty="0" err="1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Calzados</a:t>
                      </a:r>
                      <a:endParaRPr lang="pt-BR" sz="1800" b="1" noProof="0" dirty="0" smtClean="0">
                        <a:solidFill>
                          <a:schemeClr val="tx1"/>
                        </a:solidFill>
                        <a:latin typeface="Segoe UI Light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b="1" noProof="0" dirty="0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Autopartes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b="1" noProof="0" dirty="0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Electrodomésticos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b="1" noProof="0" dirty="0" err="1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Producción</a:t>
                      </a:r>
                      <a:r>
                        <a:rPr lang="pt-BR" sz="1800" b="1" noProof="0" dirty="0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 Agrícola 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pt-BR" sz="1800" b="1" noProof="0" dirty="0" err="1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Productos</a:t>
                      </a:r>
                      <a:r>
                        <a:rPr lang="pt-BR" sz="1800" b="1" baseline="0" noProof="0" dirty="0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 Químicos y Metalurgia</a:t>
                      </a:r>
                      <a:endParaRPr lang="pt-BR" sz="18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noProof="0" dirty="0" err="1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Trabajo</a:t>
                      </a:r>
                      <a:r>
                        <a:rPr lang="pt-BR" sz="1800" b="1" noProof="0" dirty="0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: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noProof="0" dirty="0" err="1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Salario</a:t>
                      </a:r>
                      <a:r>
                        <a:rPr lang="pt-BR" sz="1800" b="1" noProof="0" dirty="0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 /Horas (</a:t>
                      </a:r>
                      <a:r>
                        <a:rPr lang="pt-BR" sz="1800" b="1" noProof="0" dirty="0" err="1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Promedio</a:t>
                      </a:r>
                      <a:r>
                        <a:rPr lang="pt-BR" sz="1800" b="1" noProof="0" dirty="0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800" b="1" noProof="0" dirty="0" err="1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en</a:t>
                      </a:r>
                      <a:r>
                        <a:rPr lang="pt-BR" sz="1800" b="1" noProof="0" dirty="0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 USD)</a:t>
                      </a:r>
                      <a:endParaRPr lang="pt-BR" sz="1600" b="0" noProof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Mano</a:t>
                      </a:r>
                      <a:r>
                        <a:rPr lang="pt-BR" sz="1800" b="1" kern="1200" baseline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de ob</a:t>
                      </a:r>
                      <a:r>
                        <a:rPr lang="pt-BR" sz="1800" b="1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ra </a:t>
                      </a:r>
                      <a:r>
                        <a:rPr lang="pt-BR" sz="1800" b="1" kern="1200" noProof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entrenada</a:t>
                      </a:r>
                      <a:endParaRPr lang="pt-BR" sz="1800" b="1" kern="1200" noProof="0" dirty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Operador</a:t>
                      </a:r>
                      <a:r>
                        <a:rPr lang="pt-BR" sz="1800" b="1" kern="1200" baseline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de Maquina</a:t>
                      </a:r>
                      <a:r>
                        <a:rPr lang="pt-BR" sz="1800" b="1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Mano</a:t>
                      </a:r>
                      <a:r>
                        <a:rPr lang="pt-BR" sz="1800" b="1" kern="1200" baseline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de obra no </a:t>
                      </a:r>
                      <a:r>
                        <a:rPr lang="pt-BR" sz="1800" b="1" kern="1200" baseline="0" noProof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calificada</a:t>
                      </a:r>
                      <a:endParaRPr lang="pt-BR" sz="1800" b="1" kern="12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noProof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(-)</a:t>
                      </a:r>
                      <a:r>
                        <a:rPr lang="pt-BR" sz="1800" baseline="0" noProof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800" noProof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53,2%.</a:t>
                      </a:r>
                      <a:endParaRPr lang="pt-BR" sz="1800" noProof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noProof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(-) 29,3%.</a:t>
                      </a:r>
                      <a:endParaRPr lang="pt-BR" sz="1800" noProof="0" smtClean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ctr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noProof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(-) 35,2%.</a:t>
                      </a:r>
                      <a:endParaRPr lang="pt-BR" sz="1800" noProof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170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noProof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Promedio</a:t>
                      </a:r>
                      <a:r>
                        <a:rPr lang="pt-BR" sz="1800" b="1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</a:t>
                      </a:r>
                      <a:r>
                        <a:rPr lang="pt-BR" sz="1800" b="1" baseline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Salarial</a:t>
                      </a:r>
                      <a:r>
                        <a:rPr lang="pt-BR" sz="1800" b="1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/ </a:t>
                      </a:r>
                      <a:r>
                        <a:rPr lang="pt-BR" sz="1800" b="1" noProof="0" dirty="0" err="1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Mes</a:t>
                      </a:r>
                      <a:endParaRPr lang="pt-BR" sz="18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(-) 20,7%.</a:t>
                      </a:r>
                      <a:endParaRPr lang="pt-BR" sz="18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97264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kern="1200" noProof="0" dirty="0" err="1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Población</a:t>
                      </a:r>
                      <a:r>
                        <a:rPr lang="pt-BR" sz="1800" b="1" kern="1200" baseline="0" noProof="0" dirty="0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800" b="1" kern="1200" baseline="0" noProof="0" dirty="0" err="1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joven</a:t>
                      </a:r>
                      <a:endParaRPr lang="pt-BR" sz="1800" b="1" kern="1200" noProof="0" dirty="0">
                        <a:solidFill>
                          <a:schemeClr val="tx1"/>
                        </a:solidFill>
                        <a:latin typeface="Segoe UI Light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noProof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(+) 8,0%.</a:t>
                      </a:r>
                      <a:endParaRPr lang="pt-BR" sz="1800" noProof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87307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noProof="0" dirty="0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Energia</a:t>
                      </a:r>
                      <a:r>
                        <a:rPr lang="pt-BR" sz="1800" b="1" baseline="0" noProof="0" dirty="0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pt-BR" sz="1800" b="1" baseline="0" noProof="0" dirty="0" err="1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eléctrica</a:t>
                      </a:r>
                      <a:endParaRPr lang="pt-BR" sz="1800" b="1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noProof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USD/MWh</a:t>
                      </a:r>
                      <a:endParaRPr lang="pt-BR" sz="1800" noProof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noProof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(-) 63,6%.</a:t>
                      </a:r>
                      <a:endParaRPr lang="pt-BR" sz="1800" noProof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07170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rowSpan="3"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800" b="1" noProof="0" dirty="0" err="1" smtClean="0">
                          <a:solidFill>
                            <a:schemeClr val="tx1"/>
                          </a:solidFill>
                          <a:latin typeface="Segoe UI Light"/>
                          <a:ea typeface="Calibri"/>
                          <a:cs typeface="Times New Roman"/>
                        </a:rPr>
                        <a:t>Impuestos</a:t>
                      </a:r>
                      <a:endParaRPr lang="pt-BR" sz="1800" b="1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3"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pt-BR" sz="1800" b="1" kern="1200" noProof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IVA</a:t>
                      </a:r>
                      <a:endParaRPr lang="pt-BR" sz="1800" b="1" kern="1200" noProof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noProof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(-) 63,2%.</a:t>
                      </a:r>
                      <a:endParaRPr lang="pt-BR" sz="1800" noProof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12170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pt-BR" sz="1800" noProof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(-) 60,0%.</a:t>
                      </a:r>
                      <a:endParaRPr lang="pt-BR" sz="1800" noProof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338"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Y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800" b="1" kern="120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IMPUESTO</a:t>
                      </a:r>
                      <a:r>
                        <a:rPr lang="pt-BR" sz="1800" b="1" kern="1200" baseline="0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Calibri"/>
                        </a:rPr>
                        <a:t> A LA RENTA</a:t>
                      </a:r>
                      <a:endParaRPr lang="pt-BR" sz="1800" b="1" kern="1200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</a:tr>
              <a:tr h="424338">
                <a:tc gridSpan="5"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r>
                        <a:rPr lang="en-US" sz="1400" b="1" i="1" noProof="0" dirty="0" smtClean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Times New Roman"/>
                        </a:rPr>
                        <a:t>FUENTE: Supply Chain Report, IPIE - IDB, progress report, jan2014</a:t>
                      </a:r>
                      <a:endParaRPr lang="en-US" sz="1400" b="1" i="1" noProof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es-PY" sz="32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PY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342900" lvl="0" indent="-342900" algn="ctr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None/>
                      </a:pPr>
                      <a:endParaRPr lang="es-PY" sz="32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7617" marR="47617" marT="0" marB="0" anchor="ctr">
                    <a:lnL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269823" y="247743"/>
            <a:ext cx="8579710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PY" sz="1400" b="1" dirty="0" smtClean="0">
                <a:solidFill>
                  <a:schemeClr val="bg1"/>
                </a:solidFill>
              </a:rPr>
              <a:t>PRINCIPALES VENTAJAS COMPETITIVAS  DE PARAGUAY PARA EMPRESAS BRASILERAS</a:t>
            </a:r>
            <a:endParaRPr lang="es-PY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561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742950" y="550863"/>
            <a:ext cx="6421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Lucida Bright" pitchFamily="18" charset="0"/>
                <a:ea typeface="Gulim" pitchFamily="34" charset="-127"/>
                <a:cs typeface="Tahoma" pitchFamily="34" charset="0"/>
              </a:rPr>
              <a:t>Datos</a:t>
            </a:r>
            <a:r>
              <a:rPr lang="en-US" sz="3600" b="1" dirty="0">
                <a:latin typeface="Lucida Bright" pitchFamily="18" charset="0"/>
                <a:ea typeface="Gulim" pitchFamily="34" charset="-127"/>
                <a:cs typeface="Tahoma" pitchFamily="34" charset="0"/>
              </a:rPr>
              <a:t> </a:t>
            </a:r>
            <a:r>
              <a:rPr lang="en-US" sz="3600" b="1" dirty="0" err="1" smtClean="0">
                <a:latin typeface="Lucida Bright" pitchFamily="18" charset="0"/>
                <a:ea typeface="Gulim" pitchFamily="34" charset="-127"/>
                <a:cs typeface="Tahoma" pitchFamily="34" charset="0"/>
              </a:rPr>
              <a:t>Estadísticos</a:t>
            </a:r>
            <a:endParaRPr lang="es-ES" sz="3600" dirty="0">
              <a:latin typeface="Lucida Bright" pitchFamily="18" charset="0"/>
              <a:ea typeface="Gulim" pitchFamily="34" charset="-127"/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684213" y="1722438"/>
            <a:ext cx="828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MX" altLang="ko-KR" sz="1600" b="1" dirty="0">
                <a:ea typeface="Batang" pitchFamily="18" charset="-127"/>
                <a:cs typeface="Tahoma" pitchFamily="34" charset="0"/>
              </a:rPr>
              <a:t>Programas vigentes: </a:t>
            </a:r>
            <a:r>
              <a:rPr lang="es-MX" altLang="ko-KR" sz="1600" dirty="0" smtClean="0">
                <a:ea typeface="Batang" pitchFamily="18" charset="-127"/>
                <a:cs typeface="Tahoma" pitchFamily="34" charset="0"/>
              </a:rPr>
              <a:t>72</a:t>
            </a:r>
            <a:r>
              <a:rPr lang="es-MX" altLang="ko-KR" sz="1600" dirty="0" smtClean="0">
                <a:ea typeface="Batang" pitchFamily="18" charset="-127"/>
                <a:cs typeface="Tahoma" pitchFamily="34" charset="0"/>
              </a:rPr>
              <a:t> </a:t>
            </a:r>
            <a:endParaRPr lang="es-ES" altLang="ko-KR" sz="1600" b="1" dirty="0">
              <a:ea typeface="Batang" pitchFamily="18" charset="-127"/>
              <a:cs typeface="Tahoma" pitchFamily="34" charset="0"/>
            </a:endParaRP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684213" y="2133600"/>
            <a:ext cx="828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MX" altLang="ko-KR" sz="1600" b="1" dirty="0">
                <a:ea typeface="Batang" pitchFamily="18" charset="-127"/>
                <a:cs typeface="Tahoma" pitchFamily="34" charset="0"/>
              </a:rPr>
              <a:t>Mano de obra : </a:t>
            </a:r>
            <a:r>
              <a:rPr lang="es-MX" altLang="ko-KR" sz="1600" dirty="0" smtClean="0">
                <a:ea typeface="Batang" pitchFamily="18" charset="-127"/>
                <a:cs typeface="Tahoma" pitchFamily="34" charset="0"/>
              </a:rPr>
              <a:t>s/IPS: 8.459</a:t>
            </a:r>
            <a:endParaRPr lang="es-ES" altLang="ko-KR" sz="1600" b="1" dirty="0">
              <a:ea typeface="Batang" pitchFamily="18" charset="-127"/>
              <a:cs typeface="Tahoma" pitchFamily="34" charset="0"/>
            </a:endParaRPr>
          </a:p>
        </p:txBody>
      </p:sp>
      <p:sp>
        <p:nvSpPr>
          <p:cNvPr id="7" name="6 CuadroTexto"/>
          <p:cNvSpPr txBox="1">
            <a:spLocks noChangeArrowheads="1"/>
          </p:cNvSpPr>
          <p:nvPr/>
        </p:nvSpPr>
        <p:spPr bwMode="auto">
          <a:xfrm>
            <a:off x="684213" y="2565400"/>
            <a:ext cx="82804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MX" altLang="ko-KR" sz="1600" b="1" dirty="0" err="1">
                <a:ea typeface="Batang" pitchFamily="18" charset="-127"/>
                <a:cs typeface="Tahoma" pitchFamily="34" charset="0"/>
              </a:rPr>
              <a:t>Invers</a:t>
            </a:r>
            <a:r>
              <a:rPr lang="es-MX" altLang="ko-KR" sz="1600" b="1" dirty="0">
                <a:ea typeface="Batang" pitchFamily="18" charset="-127"/>
                <a:cs typeface="Tahoma" pitchFamily="34" charset="0"/>
              </a:rPr>
              <a:t>. Vinculada a </a:t>
            </a:r>
            <a:r>
              <a:rPr lang="es-MX" altLang="ko-KR" sz="1600" b="1" dirty="0" err="1">
                <a:ea typeface="Batang" pitchFamily="18" charset="-127"/>
                <a:cs typeface="Tahoma" pitchFamily="34" charset="0"/>
              </a:rPr>
              <a:t>prog</a:t>
            </a:r>
            <a:r>
              <a:rPr lang="es-MX" altLang="ko-KR" sz="1600" b="1" dirty="0">
                <a:ea typeface="Batang" pitchFamily="18" charset="-127"/>
                <a:cs typeface="Tahoma" pitchFamily="34" charset="0"/>
              </a:rPr>
              <a:t>. vigentes: </a:t>
            </a:r>
            <a:r>
              <a:rPr lang="es-MX" altLang="ko-KR" sz="1600" dirty="0">
                <a:ea typeface="Batang" pitchFamily="18" charset="-127"/>
                <a:cs typeface="Tahoma" pitchFamily="34" charset="0"/>
              </a:rPr>
              <a:t>USD </a:t>
            </a:r>
            <a:r>
              <a:rPr lang="es-MX" altLang="ko-KR" sz="1600" dirty="0" smtClean="0">
                <a:ea typeface="Batang" pitchFamily="18" charset="-127"/>
                <a:cs typeface="Tahoma" pitchFamily="34" charset="0"/>
              </a:rPr>
              <a:t>220 </a:t>
            </a:r>
            <a:r>
              <a:rPr lang="es-MX" altLang="ko-KR" sz="1600" dirty="0">
                <a:ea typeface="Batang" pitchFamily="18" charset="-127"/>
                <a:cs typeface="Tahoma" pitchFamily="34" charset="0"/>
              </a:rPr>
              <a:t>millones.- </a:t>
            </a:r>
            <a:endParaRPr lang="es-ES" altLang="ko-KR" sz="1600" b="1" dirty="0">
              <a:ea typeface="Batang" pitchFamily="18" charset="-127"/>
              <a:cs typeface="Tahoma" pitchFamily="34" charset="0"/>
            </a:endParaRPr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684213" y="6021388"/>
            <a:ext cx="82804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MX" altLang="ko-KR" sz="1600" b="1" dirty="0">
                <a:ea typeface="Batang" pitchFamily="18" charset="-127"/>
                <a:cs typeface="Tahoma" pitchFamily="34" charset="0"/>
              </a:rPr>
              <a:t>Exportación </a:t>
            </a:r>
            <a:r>
              <a:rPr lang="es-MX" altLang="ko-KR" sz="1600" b="1" dirty="0" smtClean="0">
                <a:ea typeface="Batang" pitchFamily="18" charset="-127"/>
                <a:cs typeface="Tahoma" pitchFamily="34" charset="0"/>
              </a:rPr>
              <a:t>2014: </a:t>
            </a:r>
            <a:r>
              <a:rPr lang="es-MX" altLang="ko-KR" sz="1600" dirty="0">
                <a:ea typeface="Batang" pitchFamily="18" charset="-127"/>
                <a:cs typeface="Tahoma" pitchFamily="34" charset="0"/>
              </a:rPr>
              <a:t>USD </a:t>
            </a:r>
            <a:r>
              <a:rPr lang="es-MX" altLang="ko-KR" sz="1600" dirty="0" smtClean="0">
                <a:ea typeface="Batang" pitchFamily="18" charset="-127"/>
                <a:cs typeface="Tahoma" pitchFamily="34" charset="0"/>
              </a:rPr>
              <a:t> </a:t>
            </a:r>
            <a:r>
              <a:rPr lang="es-MX" altLang="ko-KR" sz="1600" dirty="0" smtClean="0">
                <a:ea typeface="Batang" pitchFamily="18" charset="-127"/>
                <a:cs typeface="Tahoma" pitchFamily="34" charset="0"/>
              </a:rPr>
              <a:t>204.519.578</a:t>
            </a:r>
            <a:r>
              <a:rPr lang="es-MX" altLang="ko-KR" sz="1600" dirty="0" smtClean="0">
                <a:ea typeface="Batang" pitchFamily="18" charset="-127"/>
                <a:cs typeface="Tahoma" pitchFamily="34" charset="0"/>
              </a:rPr>
              <a:t>.- </a:t>
            </a:r>
            <a:endParaRPr lang="es-ES" altLang="ko-KR" sz="1600" b="1" dirty="0">
              <a:ea typeface="Batang" pitchFamily="18" charset="-127"/>
              <a:cs typeface="Tahoma" pitchFamily="34" charset="0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684213" y="2997200"/>
            <a:ext cx="381635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MX" altLang="ko-KR" sz="1600" b="1" dirty="0">
                <a:ea typeface="Batang" pitchFamily="18" charset="-127"/>
                <a:cs typeface="Tahoma" pitchFamily="34" charset="0"/>
              </a:rPr>
              <a:t>Sectores: </a:t>
            </a:r>
            <a:r>
              <a:rPr lang="es-MX" altLang="ko-KR" sz="1600" dirty="0" smtClean="0">
                <a:ea typeface="Batang" pitchFamily="18" charset="-127"/>
                <a:cs typeface="Tahoma" pitchFamily="34" charset="0"/>
              </a:rPr>
              <a:t>autopartes,</a:t>
            </a:r>
            <a:r>
              <a:rPr lang="es-MX" altLang="ko-KR" sz="1600" b="1" dirty="0" smtClean="0">
                <a:ea typeface="Batang" pitchFamily="18" charset="-127"/>
                <a:cs typeface="Tahoma" pitchFamily="34" charset="0"/>
              </a:rPr>
              <a:t> </a:t>
            </a:r>
            <a:r>
              <a:rPr lang="es-MX" altLang="ko-KR" sz="1600" dirty="0" smtClean="0">
                <a:ea typeface="Batang" pitchFamily="18" charset="-127"/>
                <a:cs typeface="Tahoma" pitchFamily="34" charset="0"/>
              </a:rPr>
              <a:t>farmacéutico</a:t>
            </a:r>
            <a:r>
              <a:rPr lang="es-MX" altLang="ko-KR" sz="1600" dirty="0">
                <a:ea typeface="Batang" pitchFamily="18" charset="-127"/>
                <a:cs typeface="Tahoma" pitchFamily="34" charset="0"/>
              </a:rPr>
              <a:t>, confecciones, calzados, jeringas y agujas, caucho y sus manufacturas, plástico y sus manufacturas, cuero, laminado sintético, pisos </a:t>
            </a:r>
            <a:r>
              <a:rPr lang="es-MX" altLang="ko-KR" sz="1600" dirty="0" err="1">
                <a:ea typeface="Batang" pitchFamily="18" charset="-127"/>
                <a:cs typeface="Tahoma" pitchFamily="34" charset="0"/>
              </a:rPr>
              <a:t>parket</a:t>
            </a:r>
            <a:r>
              <a:rPr lang="es-MX" altLang="ko-KR" sz="1600" dirty="0">
                <a:ea typeface="Batang" pitchFamily="18" charset="-127"/>
                <a:cs typeface="Tahoma" pitchFamily="34" charset="0"/>
              </a:rPr>
              <a:t>, alimentos para perros</a:t>
            </a:r>
            <a:r>
              <a:rPr lang="es-MX" altLang="ko-KR" sz="1600" dirty="0" smtClean="0">
                <a:ea typeface="Batang" pitchFamily="18" charset="-127"/>
                <a:cs typeface="Tahoma" pitchFamily="34" charset="0"/>
              </a:rPr>
              <a:t>, </a:t>
            </a:r>
            <a:r>
              <a:rPr lang="es-MX" altLang="ko-KR" sz="1600" dirty="0">
                <a:ea typeface="Batang" pitchFamily="18" charset="-127"/>
                <a:cs typeface="Tahoma" pitchFamily="34" charset="0"/>
              </a:rPr>
              <a:t>entre otros.   </a:t>
            </a:r>
            <a:endParaRPr lang="es-ES" altLang="ko-KR" sz="1600" b="1" dirty="0">
              <a:ea typeface="Batang" pitchFamily="18" charset="-127"/>
              <a:cs typeface="Tahoma" pitchFamily="34" charset="0"/>
            </a:endParaRPr>
          </a:p>
        </p:txBody>
      </p:sp>
      <p:sp>
        <p:nvSpPr>
          <p:cNvPr id="11" name="10 CuadroTexto"/>
          <p:cNvSpPr txBox="1">
            <a:spLocks noChangeArrowheads="1"/>
          </p:cNvSpPr>
          <p:nvPr/>
        </p:nvSpPr>
        <p:spPr bwMode="auto">
          <a:xfrm>
            <a:off x="755650" y="4872038"/>
            <a:ext cx="29432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altLang="ko-KR" sz="1600" b="1" dirty="0">
                <a:ea typeface="Batang" pitchFamily="18" charset="-127"/>
                <a:cs typeface="Tahoma" pitchFamily="34" charset="0"/>
              </a:rPr>
              <a:t>Marcas: </a:t>
            </a:r>
            <a:r>
              <a:rPr lang="es-ES" altLang="ko-KR" sz="1600" dirty="0">
                <a:ea typeface="Batang" pitchFamily="18" charset="-127"/>
                <a:cs typeface="Tahoma" pitchFamily="34" charset="0"/>
              </a:rPr>
              <a:t>Adidas, </a:t>
            </a:r>
            <a:r>
              <a:rPr lang="es-ES" altLang="ko-KR" sz="1600" dirty="0" err="1">
                <a:ea typeface="Batang" pitchFamily="18" charset="-127"/>
                <a:cs typeface="Tahoma" pitchFamily="34" charset="0"/>
              </a:rPr>
              <a:t>Penalty</a:t>
            </a:r>
            <a:r>
              <a:rPr lang="es-ES" altLang="ko-KR" sz="1600" dirty="0">
                <a:ea typeface="Batang" pitchFamily="18" charset="-127"/>
                <a:cs typeface="Tahoma" pitchFamily="34" charset="0"/>
              </a:rPr>
              <a:t>, Kappa, Puma, </a:t>
            </a:r>
            <a:r>
              <a:rPr lang="es-ES" altLang="ko-KR" sz="1600" dirty="0" err="1">
                <a:ea typeface="Batang" pitchFamily="18" charset="-127"/>
                <a:cs typeface="Tahoma" pitchFamily="34" charset="0"/>
              </a:rPr>
              <a:t>Umbro</a:t>
            </a:r>
            <a:r>
              <a:rPr lang="es-ES" altLang="ko-KR" sz="1600" dirty="0">
                <a:ea typeface="Batang" pitchFamily="18" charset="-127"/>
                <a:cs typeface="Tahoma" pitchFamily="34" charset="0"/>
              </a:rPr>
              <a:t>, Fila, Zara, Martina di Trento, Quick </a:t>
            </a:r>
            <a:r>
              <a:rPr lang="es-ES" altLang="ko-KR" sz="1600" dirty="0" err="1">
                <a:ea typeface="Batang" pitchFamily="18" charset="-127"/>
                <a:cs typeface="Tahoma" pitchFamily="34" charset="0"/>
              </a:rPr>
              <a:t>Silver</a:t>
            </a:r>
            <a:r>
              <a:rPr lang="es-ES" altLang="ko-KR" sz="1600" dirty="0">
                <a:ea typeface="Batang" pitchFamily="18" charset="-127"/>
                <a:cs typeface="Tahoma" pitchFamily="34" charset="0"/>
              </a:rPr>
              <a:t>, entre otras</a:t>
            </a:r>
            <a:endParaRPr lang="es-ES" altLang="ko-KR" sz="1600" b="1" dirty="0">
              <a:ea typeface="Batang" pitchFamily="18" charset="-127"/>
              <a:cs typeface="Tahoma" pitchFamily="34" charset="0"/>
            </a:endParaRPr>
          </a:p>
        </p:txBody>
      </p:sp>
      <p:pic>
        <p:nvPicPr>
          <p:cNvPr id="18" name="20 Marcador de contenido" descr="maquila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/>
              <a:t>DATOS ESTADISTICOS</a:t>
            </a:r>
            <a:endParaRPr lang="es-ES" sz="2400" b="1" dirty="0"/>
          </a:p>
        </p:txBody>
      </p:sp>
      <p:graphicFrame>
        <p:nvGraphicFramePr>
          <p:cNvPr id="13" name="Marcador de contenido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8658379"/>
              </p:ext>
            </p:extLst>
          </p:nvPr>
        </p:nvGraphicFramePr>
        <p:xfrm>
          <a:off x="107504" y="1700809"/>
          <a:ext cx="8928992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4" name="Conector recto 3"/>
          <p:cNvCxnSpPr/>
          <p:nvPr/>
        </p:nvCxnSpPr>
        <p:spPr>
          <a:xfrm flipV="1">
            <a:off x="1346887" y="3429000"/>
            <a:ext cx="7356529" cy="2471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/>
          <p:cNvSpPr txBox="1"/>
          <p:nvPr/>
        </p:nvSpPr>
        <p:spPr>
          <a:xfrm>
            <a:off x="8272849" y="2492896"/>
            <a:ext cx="861134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s-ES" sz="1050" b="1" dirty="0"/>
              <a:t>Promedio</a:t>
            </a:r>
          </a:p>
          <a:p>
            <a:pPr algn="ctr"/>
            <a:r>
              <a:rPr lang="es-ES" sz="1050" b="1" dirty="0"/>
              <a:t>20.451.976</a:t>
            </a:r>
            <a:endParaRPr lang="es-ES" sz="1050" b="1" dirty="0"/>
          </a:p>
        </p:txBody>
      </p:sp>
    </p:spTree>
    <p:extLst>
      <p:ext uri="{BB962C8B-B14F-4D97-AF65-F5344CB8AC3E}">
        <p14:creationId xmlns:p14="http://schemas.microsoft.com/office/powerpoint/2010/main" val="952457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/>
              <a:t>DATOS ESTADISTICOS</a:t>
            </a:r>
            <a:endParaRPr lang="es-ES" sz="2400" b="1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761713591"/>
              </p:ext>
            </p:extLst>
          </p:nvPr>
        </p:nvGraphicFramePr>
        <p:xfrm>
          <a:off x="179512" y="1533390"/>
          <a:ext cx="8964488" cy="52079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497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1019175" y="115888"/>
            <a:ext cx="8305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  <a:latin typeface="Lucida Bright" pitchFamily="18" charset="0"/>
              </a:rPr>
              <a:t>CONTENIDO</a:t>
            </a:r>
            <a:endParaRPr lang="es-MX" b="1" dirty="0" smtClean="0">
              <a:solidFill>
                <a:schemeClr val="accent4">
                  <a:lumMod val="75000"/>
                </a:schemeClr>
              </a:solidFill>
              <a:latin typeface="Lucida Bright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755650" y="1484313"/>
            <a:ext cx="6696075" cy="5078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altLang="ko-KR" dirty="0" err="1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Que es maquila?</a:t>
            </a:r>
          </a:p>
          <a:p>
            <a:pPr marL="457200" indent="-457200" eaLnBrk="0" hangingPunct="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altLang="ko-KR" dirty="0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Origen del nombre.</a:t>
            </a:r>
            <a:endParaRPr lang="es-ES" altLang="ko-KR" dirty="0" err="1">
              <a:solidFill>
                <a:srgbClr val="002060"/>
              </a:solidFill>
              <a:ea typeface="Batang" pitchFamily="18" charset="-127"/>
              <a:cs typeface="Tahoma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altLang="ko-KR" dirty="0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Marco Normativo.</a:t>
            </a:r>
            <a:endParaRPr lang="es-ES" altLang="ko-KR" dirty="0" err="1">
              <a:solidFill>
                <a:srgbClr val="002060"/>
              </a:solidFill>
              <a:ea typeface="Batang" pitchFamily="18" charset="-127"/>
              <a:cs typeface="Tahoma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altLang="ko-KR" dirty="0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Estructura Institucional.</a:t>
            </a:r>
            <a:endParaRPr lang="es-ES" altLang="ko-KR" dirty="0" err="1">
              <a:solidFill>
                <a:srgbClr val="002060"/>
              </a:solidFill>
              <a:ea typeface="Batang" pitchFamily="18" charset="-127"/>
              <a:cs typeface="Tahoma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altLang="ko-KR" dirty="0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Como opera el régimen de maquila.</a:t>
            </a:r>
            <a:endParaRPr lang="es-ES" altLang="ko-KR" dirty="0" err="1">
              <a:solidFill>
                <a:srgbClr val="002060"/>
              </a:solidFill>
              <a:ea typeface="Batang" pitchFamily="18" charset="-127"/>
              <a:cs typeface="Tahoma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altLang="ko-KR" dirty="0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Aspectos tributarios.</a:t>
            </a:r>
            <a:endParaRPr lang="es-ES" altLang="ko-KR" dirty="0" err="1">
              <a:solidFill>
                <a:srgbClr val="002060"/>
              </a:solidFill>
              <a:ea typeface="Batang" pitchFamily="18" charset="-127"/>
              <a:cs typeface="Tahoma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altLang="ko-KR" dirty="0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Régimen de origen MERCOSUR.</a:t>
            </a:r>
            <a:endParaRPr lang="es-ES" altLang="ko-KR" dirty="0" err="1">
              <a:solidFill>
                <a:srgbClr val="002060"/>
              </a:solidFill>
              <a:ea typeface="Batang" pitchFamily="18" charset="-127"/>
              <a:cs typeface="Tahoma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altLang="ko-KR" dirty="0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Generalidades del régimen.</a:t>
            </a:r>
            <a:endParaRPr lang="es-ES" altLang="ko-KR" dirty="0" err="1">
              <a:solidFill>
                <a:srgbClr val="002060"/>
              </a:solidFill>
              <a:ea typeface="Batang" pitchFamily="18" charset="-127"/>
              <a:cs typeface="Tahoma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altLang="ko-KR" dirty="0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Recomendaciones.</a:t>
            </a:r>
            <a:endParaRPr lang="es-ES" altLang="ko-KR" dirty="0" err="1">
              <a:solidFill>
                <a:srgbClr val="002060"/>
              </a:solidFill>
              <a:ea typeface="Batang" pitchFamily="18" charset="-127"/>
              <a:cs typeface="Tahoma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altLang="ko-KR" dirty="0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Porque maquila?.</a:t>
            </a:r>
            <a:endParaRPr lang="es-ES" altLang="ko-KR" dirty="0" err="1">
              <a:solidFill>
                <a:srgbClr val="002060"/>
              </a:solidFill>
              <a:ea typeface="Batang" pitchFamily="18" charset="-127"/>
              <a:cs typeface="Tahoma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altLang="ko-KR" dirty="0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Ventajas adicionales del país.</a:t>
            </a:r>
            <a:endParaRPr lang="es-ES" altLang="ko-KR" dirty="0" err="1">
              <a:solidFill>
                <a:srgbClr val="002060"/>
              </a:solidFill>
              <a:ea typeface="Batang" pitchFamily="18" charset="-127"/>
              <a:cs typeface="Tahoma" pitchFamily="34" charset="0"/>
            </a:endParaRPr>
          </a:p>
          <a:p>
            <a:pPr marL="457200" indent="-457200" eaLnBrk="0" hangingPunct="0">
              <a:lnSpc>
                <a:spcPct val="150000"/>
              </a:lnSpc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altLang="ko-KR" dirty="0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Estadísticas de maquila en Paraguay.</a:t>
            </a:r>
            <a:endParaRPr lang="es-ES" altLang="ko-KR" dirty="0" err="1">
              <a:solidFill>
                <a:srgbClr val="002060"/>
              </a:solidFill>
              <a:ea typeface="Batang" pitchFamily="18" charset="-127"/>
              <a:cs typeface="Tahoma" pitchFamily="34" charset="0"/>
            </a:endParaRPr>
          </a:p>
        </p:txBody>
      </p:sp>
      <p:pic>
        <p:nvPicPr>
          <p:cNvPr id="11269" name="20 Marcador de contenido" descr="maquila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11560" y="17846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/>
              <a:t>DATOS ESTADISTICOS</a:t>
            </a:r>
            <a:endParaRPr lang="es-ES" sz="2400" b="1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126336"/>
              </p:ext>
            </p:extLst>
          </p:nvPr>
        </p:nvGraphicFramePr>
        <p:xfrm>
          <a:off x="107504" y="1563832"/>
          <a:ext cx="9036495" cy="5105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87708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742950" y="550863"/>
            <a:ext cx="6421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Lucida Bright" pitchFamily="18" charset="0"/>
                <a:ea typeface="Gulim" pitchFamily="34" charset="-127"/>
                <a:cs typeface="Tahoma" pitchFamily="34" charset="0"/>
              </a:rPr>
              <a:t>Datos</a:t>
            </a:r>
            <a:r>
              <a:rPr lang="en-US" sz="3600" b="1" dirty="0">
                <a:latin typeface="Lucida Bright" pitchFamily="18" charset="0"/>
                <a:ea typeface="Gulim" pitchFamily="34" charset="-127"/>
                <a:cs typeface="Tahoma" pitchFamily="34" charset="0"/>
              </a:rPr>
              <a:t> </a:t>
            </a:r>
            <a:r>
              <a:rPr lang="en-US" sz="3600" b="1" dirty="0" err="1" smtClean="0">
                <a:latin typeface="Lucida Bright" pitchFamily="18" charset="0"/>
                <a:ea typeface="Gulim" pitchFamily="34" charset="-127"/>
                <a:cs typeface="Tahoma" pitchFamily="34" charset="0"/>
              </a:rPr>
              <a:t>Estadísticos</a:t>
            </a:r>
            <a:endParaRPr lang="es-ES" sz="3600" dirty="0">
              <a:latin typeface="Lucida Bright" pitchFamily="18" charset="0"/>
              <a:ea typeface="Gulim" pitchFamily="34" charset="-127"/>
            </a:endParaRPr>
          </a:p>
        </p:txBody>
      </p:sp>
      <p:pic>
        <p:nvPicPr>
          <p:cNvPr id="18" name="20 Marcador de contenido" descr="maquila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6298023"/>
              </p:ext>
            </p:extLst>
          </p:nvPr>
        </p:nvGraphicFramePr>
        <p:xfrm>
          <a:off x="395536" y="1600199"/>
          <a:ext cx="7992888" cy="50691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742950" y="550863"/>
            <a:ext cx="64214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dirty="0" err="1">
                <a:latin typeface="Lucida Bright" pitchFamily="18" charset="0"/>
                <a:ea typeface="Gulim" pitchFamily="34" charset="-127"/>
                <a:cs typeface="Tahoma" pitchFamily="34" charset="0"/>
              </a:rPr>
              <a:t>Datos</a:t>
            </a:r>
            <a:r>
              <a:rPr lang="en-US" sz="3600" b="1" dirty="0">
                <a:latin typeface="Lucida Bright" pitchFamily="18" charset="0"/>
                <a:ea typeface="Gulim" pitchFamily="34" charset="-127"/>
                <a:cs typeface="Tahoma" pitchFamily="34" charset="0"/>
              </a:rPr>
              <a:t> </a:t>
            </a:r>
            <a:r>
              <a:rPr lang="en-US" sz="3600" b="1" dirty="0" err="1" smtClean="0">
                <a:latin typeface="Lucida Bright" pitchFamily="18" charset="0"/>
                <a:ea typeface="Gulim" pitchFamily="34" charset="-127"/>
                <a:cs typeface="Tahoma" pitchFamily="34" charset="0"/>
              </a:rPr>
              <a:t>Estadísticos</a:t>
            </a:r>
            <a:endParaRPr lang="es-ES" sz="3600" dirty="0">
              <a:latin typeface="Lucida Bright" pitchFamily="18" charset="0"/>
              <a:ea typeface="Gulim" pitchFamily="34" charset="-127"/>
            </a:endParaRPr>
          </a:p>
        </p:txBody>
      </p:sp>
      <p:pic>
        <p:nvPicPr>
          <p:cNvPr id="18" name="20 Marcador de contenido" descr="maquila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9303425"/>
              </p:ext>
            </p:extLst>
          </p:nvPr>
        </p:nvGraphicFramePr>
        <p:xfrm>
          <a:off x="179512" y="1556792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568656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25713" y="1700213"/>
            <a:ext cx="3702050" cy="2376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684213" y="4491038"/>
            <a:ext cx="7707312" cy="231050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b="1" dirty="0" err="1" smtClean="0"/>
              <a:t>Econ</a:t>
            </a:r>
            <a:r>
              <a:rPr lang="es-ES" b="1" dirty="0" smtClean="0"/>
              <a:t>. Ernesto A. Paredes L.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b="1" dirty="0" smtClean="0"/>
              <a:t>Secretario Ejecutivo del CNIME</a:t>
            </a:r>
            <a:endParaRPr lang="es-ES" b="1" dirty="0"/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dirty="0" err="1"/>
              <a:t>Website</a:t>
            </a:r>
            <a:r>
              <a:rPr lang="es-ES" dirty="0"/>
              <a:t>: www.maquila.gov.py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dirty="0"/>
              <a:t>E-mail: </a:t>
            </a:r>
            <a:r>
              <a:rPr lang="es-ES" dirty="0" smtClean="0"/>
              <a:t>e.paredes@maquila.gov.py</a:t>
            </a:r>
            <a:endParaRPr lang="es-ES" dirty="0">
              <a:hlinkClick r:id="rId4"/>
            </a:endParaRP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dirty="0"/>
              <a:t>Teléfono – Fax: (595-21) 611361 – 663950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dirty="0"/>
              <a:t>Dirección: </a:t>
            </a:r>
            <a:r>
              <a:rPr lang="es-ES" dirty="0" err="1"/>
              <a:t>Mcal</a:t>
            </a:r>
            <a:r>
              <a:rPr lang="es-ES" dirty="0"/>
              <a:t>. López 3333 c/ Dr. </a:t>
            </a:r>
            <a:r>
              <a:rPr lang="es-ES" dirty="0" err="1"/>
              <a:t>Wiss</a:t>
            </a:r>
            <a:r>
              <a:rPr lang="es-ES" dirty="0"/>
              <a:t> – Ministerio de Industria y Comercio – Entre piso</a:t>
            </a:r>
          </a:p>
          <a:p>
            <a:pPr algn="ct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  <a:tab pos="9410700" algn="l"/>
              </a:tabLst>
            </a:pPr>
            <a:r>
              <a:rPr lang="es-ES" dirty="0"/>
              <a:t>Asunción - Paraguay</a:t>
            </a:r>
          </a:p>
        </p:txBody>
      </p:sp>
      <p:sp>
        <p:nvSpPr>
          <p:cNvPr id="6" name="11 Título"/>
          <p:cNvSpPr>
            <a:spLocks noGrp="1"/>
          </p:cNvSpPr>
          <p:nvPr>
            <p:ph type="title"/>
          </p:nvPr>
        </p:nvSpPr>
        <p:spPr>
          <a:xfrm>
            <a:off x="1187450" y="341313"/>
            <a:ext cx="749935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/>
                </a:solidFill>
                <a:latin typeface="Lucida Bright" pitchFamily="18" charset="0"/>
              </a:rPr>
              <a:t>MUCHAS GRACIAS!!!</a:t>
            </a:r>
            <a:endParaRPr lang="es-MX" b="1" dirty="0" smtClean="0">
              <a:solidFill>
                <a:schemeClr val="tx1"/>
              </a:solidFill>
              <a:latin typeface="Lucida Bright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Título"/>
          <p:cNvSpPr>
            <a:spLocks noGrp="1"/>
          </p:cNvSpPr>
          <p:nvPr>
            <p:ph type="title"/>
          </p:nvPr>
        </p:nvSpPr>
        <p:spPr>
          <a:xfrm>
            <a:off x="1019175" y="115888"/>
            <a:ext cx="8305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/>
                </a:solidFill>
                <a:latin typeface="Lucida Bright" pitchFamily="18" charset="0"/>
              </a:rPr>
              <a:t>Que es Maquila?</a:t>
            </a:r>
            <a:endParaRPr lang="es-MX" b="1" dirty="0" smtClean="0">
              <a:solidFill>
                <a:schemeClr val="tx1"/>
              </a:solidFill>
              <a:latin typeface="Lucida Bright" pitchFamily="18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684213" y="1700213"/>
            <a:ext cx="7777162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altLang="ko-KR" sz="3200" dirty="0" err="1">
                <a:ea typeface="Batang" pitchFamily="18" charset="-127"/>
                <a:cs typeface="Tahoma" pitchFamily="34" charset="0"/>
              </a:rPr>
              <a:t>Régimen especial de incentivos a las inversiones y exportaciones.</a:t>
            </a:r>
          </a:p>
          <a:p>
            <a:pPr marL="457200" indent="-457200"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es-ES" altLang="ko-KR" sz="3200" dirty="0" err="1">
              <a:ea typeface="Batang" pitchFamily="18" charset="-127"/>
              <a:cs typeface="Tahoma" pitchFamily="34" charset="0"/>
            </a:endParaRPr>
          </a:p>
          <a:p>
            <a:pPr marL="457200" indent="-457200"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altLang="ko-KR" sz="3200" dirty="0" err="1">
                <a:ea typeface="Batang" pitchFamily="18" charset="-127"/>
                <a:cs typeface="Tahoma" pitchFamily="34" charset="0"/>
              </a:rPr>
              <a:t>Tercerización internacional de servicios industriales, Outsourcing.</a:t>
            </a:r>
          </a:p>
          <a:p>
            <a:pPr marL="457200" indent="-457200"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es-ES" altLang="ko-KR" sz="3200" dirty="0" err="1">
              <a:ea typeface="Batang" pitchFamily="18" charset="-127"/>
              <a:cs typeface="Tahoma" pitchFamily="34" charset="0"/>
            </a:endParaRPr>
          </a:p>
          <a:p>
            <a:pPr marL="457200" indent="-457200"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s-ES" altLang="ko-KR" sz="3200" dirty="0" err="1">
                <a:ea typeface="Batang" pitchFamily="18" charset="-127"/>
                <a:cs typeface="Tahoma" pitchFamily="34" charset="0"/>
              </a:rPr>
              <a:t>Herramienta de complementación industrial o encadenamiento productivo.</a:t>
            </a:r>
          </a:p>
          <a:p>
            <a:pPr marL="457200" indent="-457200">
              <a:defRPr/>
            </a:pPr>
            <a:endParaRPr lang="es-ES" sz="3200" dirty="0"/>
          </a:p>
        </p:txBody>
      </p:sp>
      <p:pic>
        <p:nvPicPr>
          <p:cNvPr id="6" name="20 Marcador de contenido" descr="maquila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tx1"/>
                </a:solidFill>
                <a:latin typeface="Lucida Bright" pitchFamily="18" charset="0"/>
              </a:rPr>
              <a:t>Marco Normativo</a:t>
            </a:r>
            <a:endParaRPr lang="es-MX" b="1" dirty="0" smtClean="0">
              <a:solidFill>
                <a:schemeClr val="tx1"/>
              </a:solidFill>
              <a:latin typeface="Lucida Bright" pitchFamily="18" charset="0"/>
            </a:endParaRPr>
          </a:p>
        </p:txBody>
      </p:sp>
      <p:sp>
        <p:nvSpPr>
          <p:cNvPr id="8195" name="1 Triángulo isósceles"/>
          <p:cNvSpPr>
            <a:spLocks noChangeArrowheads="1"/>
          </p:cNvSpPr>
          <p:nvPr/>
        </p:nvSpPr>
        <p:spPr bwMode="auto">
          <a:xfrm>
            <a:off x="534988" y="1557338"/>
            <a:ext cx="7566025" cy="4500562"/>
          </a:xfrm>
          <a:prstGeom prst="triangle">
            <a:avLst>
              <a:gd name="adj" fmla="val 50000"/>
            </a:avLst>
          </a:prstGeom>
          <a:solidFill>
            <a:schemeClr val="accent2">
              <a:lumMod val="20000"/>
              <a:lumOff val="80000"/>
            </a:schemeClr>
          </a:solidFill>
          <a:ln w="31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s-ES" dirty="0">
              <a:latin typeface="Cataneo BT"/>
            </a:endParaRPr>
          </a:p>
        </p:txBody>
      </p:sp>
      <p:sp>
        <p:nvSpPr>
          <p:cNvPr id="13316" name="12 CuadroTexto"/>
          <p:cNvSpPr txBox="1">
            <a:spLocks noChangeArrowheads="1"/>
          </p:cNvSpPr>
          <p:nvPr/>
        </p:nvSpPr>
        <p:spPr bwMode="auto">
          <a:xfrm>
            <a:off x="3487738" y="2314575"/>
            <a:ext cx="16240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dirty="0">
                <a:latin typeface="Arial Black" pitchFamily="34" charset="0"/>
              </a:rPr>
              <a:t>Ley 1064/97</a:t>
            </a:r>
          </a:p>
        </p:txBody>
      </p:sp>
      <p:sp>
        <p:nvSpPr>
          <p:cNvPr id="13317" name="13 CuadroTexto"/>
          <p:cNvSpPr txBox="1">
            <a:spLocks noChangeArrowheads="1"/>
          </p:cNvSpPr>
          <p:nvPr/>
        </p:nvSpPr>
        <p:spPr bwMode="auto">
          <a:xfrm>
            <a:off x="2479675" y="4083050"/>
            <a:ext cx="36877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2400" dirty="0">
                <a:latin typeface="Arial Black" pitchFamily="34" charset="0"/>
              </a:rPr>
              <a:t>Decreto 9585/00</a:t>
            </a:r>
            <a:r>
              <a:rPr lang="es-ES" sz="1600" dirty="0">
                <a:latin typeface="Arial Black" pitchFamily="34" charset="0"/>
              </a:rPr>
              <a:t> </a:t>
            </a:r>
          </a:p>
        </p:txBody>
      </p:sp>
      <p:sp>
        <p:nvSpPr>
          <p:cNvPr id="13318" name="14 CuadroTexto"/>
          <p:cNvSpPr txBox="1">
            <a:spLocks noChangeArrowheads="1"/>
          </p:cNvSpPr>
          <p:nvPr/>
        </p:nvSpPr>
        <p:spPr bwMode="auto">
          <a:xfrm>
            <a:off x="1687513" y="5145088"/>
            <a:ext cx="5597525" cy="83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600" dirty="0">
                <a:latin typeface="Arial Black" pitchFamily="34" charset="0"/>
              </a:rPr>
              <a:t>Resoluciones emitidas por el consejo, procedimientos e instructivos emitidos por la Secretaría Ejecutiva, etc.</a:t>
            </a:r>
            <a:endParaRPr lang="es-MX" sz="1600" dirty="0">
              <a:latin typeface="Arial Black" pitchFamily="34" charset="0"/>
            </a:endParaRPr>
          </a:p>
        </p:txBody>
      </p:sp>
      <p:cxnSp>
        <p:nvCxnSpPr>
          <p:cNvPr id="27" name="26 Conector recto"/>
          <p:cNvCxnSpPr/>
          <p:nvPr/>
        </p:nvCxnSpPr>
        <p:spPr>
          <a:xfrm>
            <a:off x="3133725" y="2982913"/>
            <a:ext cx="23749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28 Conector recto"/>
          <p:cNvCxnSpPr/>
          <p:nvPr/>
        </p:nvCxnSpPr>
        <p:spPr>
          <a:xfrm>
            <a:off x="1765300" y="4638675"/>
            <a:ext cx="511175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20 Marcador de contenido" descr="maquila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1 Título"/>
          <p:cNvSpPr>
            <a:spLocks noGrp="1"/>
          </p:cNvSpPr>
          <p:nvPr>
            <p:ph type="title"/>
          </p:nvPr>
        </p:nvSpPr>
        <p:spPr>
          <a:xfrm>
            <a:off x="179388" y="198438"/>
            <a:ext cx="83058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b="1" dirty="0" smtClean="0">
                <a:solidFill>
                  <a:schemeClr val="accent4">
                    <a:lumMod val="75000"/>
                  </a:schemeClr>
                </a:solidFill>
                <a:latin typeface="Lucida Bright" pitchFamily="18" charset="0"/>
              </a:rPr>
              <a:t>Estructura Institucional</a:t>
            </a:r>
            <a:endParaRPr lang="es-MX" b="1" dirty="0" smtClean="0">
              <a:solidFill>
                <a:schemeClr val="accent4">
                  <a:lumMod val="75000"/>
                </a:schemeClr>
              </a:solidFill>
              <a:latin typeface="Lucida Bright" pitchFamily="18" charset="0"/>
            </a:endParaRP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250825" y="4457700"/>
            <a:ext cx="8426450" cy="2400300"/>
          </a:xfrm>
          <a:prstGeom prst="rect">
            <a:avLst/>
          </a:prstGeom>
          <a:noFill/>
          <a:ln w="317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defRPr/>
            </a:pPr>
            <a:endParaRPr lang="es-ES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algn="just">
              <a:defRPr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s-ES_tradnl" sz="2000" b="1" dirty="0">
                <a:solidFill>
                  <a:schemeClr val="accent4">
                    <a:lumMod val="75000"/>
                  </a:schemeClr>
                </a:solidFill>
              </a:rPr>
              <a:t>SECRETARÍA EJECUTIVA DEL CNIME</a:t>
            </a:r>
            <a:r>
              <a:rPr lang="es-ES_tradnl" b="1" dirty="0">
                <a:solidFill>
                  <a:schemeClr val="accent4">
                    <a:lumMod val="75000"/>
                  </a:schemeClr>
                </a:solidFill>
              </a:rPr>
              <a:t>:</a:t>
            </a:r>
            <a:r>
              <a:rPr lang="es-ES_tradnl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_tradnl" altLang="ko-KR" dirty="0" err="1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será ejercida por un representante propuesto por el Ministerio de Hacienda.</a:t>
            </a:r>
          </a:p>
          <a:p>
            <a:pPr marL="457200" indent="-457200" algn="just">
              <a:defRPr/>
            </a:pPr>
            <a:endParaRPr lang="es-ES_tradnl" altLang="ko-KR" dirty="0" err="1">
              <a:solidFill>
                <a:srgbClr val="002060"/>
              </a:solidFill>
              <a:ea typeface="Batang" pitchFamily="18" charset="-127"/>
              <a:cs typeface="Tahoma" pitchFamily="34" charset="0"/>
            </a:endParaRPr>
          </a:p>
          <a:p>
            <a:pPr marL="457200" indent="-457200" algn="just">
              <a:defRPr/>
            </a:pPr>
            <a:r>
              <a:rPr lang="es-ES_tradnl" altLang="ko-KR" dirty="0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	Es la encargada de la aplicación de todo lo establecido en esta Ley y sus reglamentos, así como de los manejos administrativos referentes a las Industrias Maquiladoras de Exportación.</a:t>
            </a:r>
            <a:endParaRPr lang="es-ES" altLang="ko-KR" dirty="0" err="1">
              <a:solidFill>
                <a:srgbClr val="002060"/>
              </a:solidFill>
              <a:ea typeface="Batang" pitchFamily="18" charset="-127"/>
              <a:cs typeface="Tahoma" pitchFamily="34" charset="0"/>
            </a:endParaRPr>
          </a:p>
          <a:p>
            <a:pPr marL="457200" indent="-457200" algn="just">
              <a:defRPr/>
            </a:pPr>
            <a:endParaRPr lang="es-ES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323850" y="1525588"/>
            <a:ext cx="8280400" cy="28924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 algn="just">
              <a:defRPr/>
            </a:pPr>
            <a:r>
              <a:rPr lang="es-ES" b="1" dirty="0">
                <a:solidFill>
                  <a:schemeClr val="accent4">
                    <a:lumMod val="75000"/>
                  </a:schemeClr>
                </a:solidFill>
              </a:rPr>
              <a:t>	</a:t>
            </a:r>
            <a:r>
              <a:rPr lang="es-ES" sz="2000" b="1" dirty="0">
                <a:solidFill>
                  <a:schemeClr val="accent4">
                    <a:lumMod val="75000"/>
                  </a:schemeClr>
                </a:solidFill>
              </a:rPr>
              <a:t>CNIME:</a:t>
            </a: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s-ES" altLang="ko-KR" dirty="0" err="1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Organismo Autónomo, creado por el Articulo 5° de la Ley en carácter de Consejo Asesor de los Ministerios de Industria y Comercio y de Hacienda.</a:t>
            </a:r>
          </a:p>
          <a:p>
            <a:pPr marL="457200" indent="-457200" algn="just">
              <a:defRPr/>
            </a:pPr>
            <a:endParaRPr lang="es-ES" altLang="ko-KR" dirty="0" err="1">
              <a:solidFill>
                <a:srgbClr val="002060"/>
              </a:solidFill>
              <a:ea typeface="Batang" pitchFamily="18" charset="-127"/>
              <a:cs typeface="Tahoma" pitchFamily="34" charset="0"/>
            </a:endParaRPr>
          </a:p>
          <a:p>
            <a:pPr marL="457200" indent="-457200" algn="just">
              <a:defRPr/>
            </a:pPr>
            <a:r>
              <a:rPr lang="es-ES" altLang="ko-KR" dirty="0" err="1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 	Presidido por: 		Ministerio de Industria y Comercio, </a:t>
            </a:r>
          </a:p>
          <a:p>
            <a:pPr marL="457200" indent="-457200" algn="just">
              <a:defRPr/>
            </a:pPr>
            <a:r>
              <a:rPr lang="es-ES" altLang="ko-KR" dirty="0" err="1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	</a:t>
            </a:r>
          </a:p>
          <a:p>
            <a:pPr marL="457200" indent="-457200" algn="just">
              <a:defRPr/>
            </a:pPr>
            <a:r>
              <a:rPr lang="es-ES" altLang="ko-KR" dirty="0" err="1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	e Integrado por: 		Ministerio de Hacienda, </a:t>
            </a:r>
          </a:p>
          <a:p>
            <a:pPr marL="457200" indent="-457200" algn="just">
              <a:defRPr/>
            </a:pPr>
            <a:r>
              <a:rPr lang="es-ES" altLang="ko-KR" dirty="0" err="1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					Ministerio de Relaciones Exteriores,</a:t>
            </a:r>
          </a:p>
          <a:p>
            <a:pPr marL="457200" indent="-457200" algn="just">
              <a:defRPr/>
            </a:pPr>
            <a:r>
              <a:rPr lang="es-ES" altLang="ko-KR" dirty="0" err="1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					Secretaría Técnica de Planificación y</a:t>
            </a:r>
          </a:p>
          <a:p>
            <a:pPr marL="457200" indent="-457200" algn="just">
              <a:defRPr/>
            </a:pPr>
            <a:r>
              <a:rPr lang="es-ES" altLang="ko-KR" dirty="0">
                <a:solidFill>
                  <a:srgbClr val="002060"/>
                </a:solidFill>
                <a:ea typeface="Batang" pitchFamily="18" charset="-127"/>
                <a:cs typeface="Tahoma" pitchFamily="34" charset="0"/>
              </a:rPr>
              <a:t> 					Banco Central del Paraguay.</a:t>
            </a:r>
            <a:endParaRPr lang="es-ES" altLang="ko-KR" dirty="0" err="1">
              <a:solidFill>
                <a:srgbClr val="002060"/>
              </a:solidFill>
              <a:ea typeface="Batang" pitchFamily="18" charset="-127"/>
              <a:cs typeface="Tahoma" pitchFamily="34" charset="0"/>
            </a:endParaRPr>
          </a:p>
        </p:txBody>
      </p:sp>
      <p:pic>
        <p:nvPicPr>
          <p:cNvPr id="6" name="20 Marcador de contenido" descr="maquila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1 Título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tx1"/>
                </a:solidFill>
                <a:latin typeface="Lucida Bright" pitchFamily="18" charset="0"/>
              </a:rPr>
              <a:t>Operativa Maquiladora</a:t>
            </a:r>
            <a:endParaRPr lang="es-MX" sz="3600" b="1" dirty="0" smtClean="0">
              <a:solidFill>
                <a:schemeClr val="tx1"/>
              </a:solidFill>
              <a:latin typeface="Lucida Bright" pitchFamily="18" charset="0"/>
            </a:endParaRPr>
          </a:p>
        </p:txBody>
      </p:sp>
      <p:sp>
        <p:nvSpPr>
          <p:cNvPr id="15363" name="Text Box 22"/>
          <p:cNvSpPr txBox="1">
            <a:spLocks noChangeArrowheads="1"/>
          </p:cNvSpPr>
          <p:nvPr/>
        </p:nvSpPr>
        <p:spPr bwMode="auto">
          <a:xfrm>
            <a:off x="611188" y="5524500"/>
            <a:ext cx="3375025" cy="784225"/>
          </a:xfrm>
          <a:prstGeom prst="rect">
            <a:avLst/>
          </a:prstGeom>
          <a:noFill/>
          <a:ln w="0" algn="ctr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ko-KR" altLang="ko-KR" dirty="0">
                <a:ea typeface="Gulim" pitchFamily="34" charset="-127"/>
                <a:sym typeface="Webdings" pitchFamily="18" charset="2"/>
              </a:rPr>
              <a:t>Bienes tangibles</a:t>
            </a:r>
            <a:endParaRPr lang="ko-KR" altLang="es-MX" dirty="0">
              <a:ea typeface="Gulim" pitchFamily="34" charset="-127"/>
              <a:sym typeface="Webdings" pitchFamily="18" charset="2"/>
            </a:endParaRPr>
          </a:p>
          <a:p>
            <a:pPr algn="ctr">
              <a:spcBef>
                <a:spcPct val="50000"/>
              </a:spcBef>
            </a:pPr>
            <a:r>
              <a:rPr lang="ko-KR" altLang="ko-KR" dirty="0">
                <a:ea typeface="Gulim" pitchFamily="34" charset="-127"/>
                <a:sym typeface="Webdings" pitchFamily="18" charset="2"/>
              </a:rPr>
              <a:t>Servicios o </a:t>
            </a:r>
            <a:r>
              <a:rPr lang="es-PY" altLang="ko-KR" dirty="0">
                <a:ea typeface="Gulim" pitchFamily="34" charset="-127"/>
                <a:sym typeface="Webdings" pitchFamily="18" charset="2"/>
              </a:rPr>
              <a:t>I</a:t>
            </a:r>
            <a:r>
              <a:rPr lang="ko-KR" altLang="ko-KR" dirty="0">
                <a:ea typeface="Gulim" pitchFamily="34" charset="-127"/>
                <a:sym typeface="Webdings" pitchFamily="18" charset="2"/>
              </a:rPr>
              <a:t>ntan</a:t>
            </a:r>
            <a:r>
              <a:rPr lang="es-ES" altLang="ko-KR" dirty="0" err="1">
                <a:ea typeface="Gulim" pitchFamily="34" charset="-127"/>
                <a:sym typeface="Webdings" pitchFamily="18" charset="2"/>
              </a:rPr>
              <a:t>gibles</a:t>
            </a:r>
            <a:endParaRPr lang="ko-KR" altLang="es-MX" dirty="0">
              <a:ea typeface="Gulim" pitchFamily="34" charset="-127"/>
              <a:sym typeface="Webdings" pitchFamily="18" charset="2"/>
            </a:endParaRPr>
          </a:p>
        </p:txBody>
      </p:sp>
      <p:sp>
        <p:nvSpPr>
          <p:cNvPr id="33" name="Freeform 6"/>
          <p:cNvSpPr>
            <a:spLocks/>
          </p:cNvSpPr>
          <p:nvPr/>
        </p:nvSpPr>
        <p:spPr bwMode="auto">
          <a:xfrm rot="21072070">
            <a:off x="2446338" y="1700213"/>
            <a:ext cx="3455987" cy="3484562"/>
          </a:xfrm>
          <a:custGeom>
            <a:avLst/>
            <a:gdLst/>
            <a:ahLst/>
            <a:cxnLst>
              <a:cxn ang="0">
                <a:pos x="265" y="226"/>
              </a:cxn>
              <a:cxn ang="0">
                <a:pos x="274" y="180"/>
              </a:cxn>
              <a:cxn ang="0">
                <a:pos x="272" y="169"/>
              </a:cxn>
              <a:cxn ang="0">
                <a:pos x="237" y="163"/>
              </a:cxn>
              <a:cxn ang="0">
                <a:pos x="231" y="116"/>
              </a:cxn>
              <a:cxn ang="0">
                <a:pos x="220" y="108"/>
              </a:cxn>
              <a:cxn ang="0">
                <a:pos x="205" y="105"/>
              </a:cxn>
              <a:cxn ang="0">
                <a:pos x="184" y="106"/>
              </a:cxn>
              <a:cxn ang="0">
                <a:pos x="170" y="103"/>
              </a:cxn>
              <a:cxn ang="0">
                <a:pos x="157" y="94"/>
              </a:cxn>
              <a:cxn ang="0">
                <a:pos x="159" y="52"/>
              </a:cxn>
              <a:cxn ang="0">
                <a:pos x="155" y="31"/>
              </a:cxn>
              <a:cxn ang="0">
                <a:pos x="141" y="12"/>
              </a:cxn>
              <a:cxn ang="0">
                <a:pos x="130" y="3"/>
              </a:cxn>
              <a:cxn ang="0">
                <a:pos x="120" y="0"/>
              </a:cxn>
              <a:cxn ang="0">
                <a:pos x="90" y="0"/>
              </a:cxn>
              <a:cxn ang="0">
                <a:pos x="29" y="18"/>
              </a:cxn>
              <a:cxn ang="0">
                <a:pos x="15" y="46"/>
              </a:cxn>
              <a:cxn ang="0">
                <a:pos x="10" y="58"/>
              </a:cxn>
              <a:cxn ang="0">
                <a:pos x="10" y="82"/>
              </a:cxn>
              <a:cxn ang="0">
                <a:pos x="1" y="108"/>
              </a:cxn>
              <a:cxn ang="0">
                <a:pos x="0" y="108"/>
              </a:cxn>
              <a:cxn ang="0">
                <a:pos x="14" y="115"/>
              </a:cxn>
              <a:cxn ang="0">
                <a:pos x="21" y="127"/>
              </a:cxn>
              <a:cxn ang="0">
                <a:pos x="55" y="155"/>
              </a:cxn>
              <a:cxn ang="0">
                <a:pos x="62" y="166"/>
              </a:cxn>
              <a:cxn ang="0">
                <a:pos x="104" y="176"/>
              </a:cxn>
              <a:cxn ang="0">
                <a:pos x="155" y="208"/>
              </a:cxn>
              <a:cxn ang="0">
                <a:pos x="161" y="217"/>
              </a:cxn>
              <a:cxn ang="0">
                <a:pos x="161" y="230"/>
              </a:cxn>
              <a:cxn ang="0">
                <a:pos x="148" y="248"/>
              </a:cxn>
              <a:cxn ang="0">
                <a:pos x="139" y="276"/>
              </a:cxn>
              <a:cxn ang="0">
                <a:pos x="174" y="283"/>
              </a:cxn>
              <a:cxn ang="0">
                <a:pos x="184" y="289"/>
              </a:cxn>
              <a:cxn ang="0">
                <a:pos x="198" y="291"/>
              </a:cxn>
              <a:cxn ang="0">
                <a:pos x="222" y="287"/>
              </a:cxn>
              <a:cxn ang="0">
                <a:pos x="254" y="262"/>
              </a:cxn>
              <a:cxn ang="0">
                <a:pos x="261" y="249"/>
              </a:cxn>
              <a:cxn ang="0">
                <a:pos x="265" y="226"/>
              </a:cxn>
            </a:cxnLst>
            <a:rect l="0" t="0" r="r" b="b"/>
            <a:pathLst>
              <a:path w="274" h="291">
                <a:moveTo>
                  <a:pt x="265" y="226"/>
                </a:moveTo>
                <a:lnTo>
                  <a:pt x="274" y="180"/>
                </a:lnTo>
                <a:lnTo>
                  <a:pt x="272" y="169"/>
                </a:lnTo>
                <a:lnTo>
                  <a:pt x="237" y="163"/>
                </a:lnTo>
                <a:lnTo>
                  <a:pt x="231" y="116"/>
                </a:lnTo>
                <a:lnTo>
                  <a:pt x="220" y="108"/>
                </a:lnTo>
                <a:lnTo>
                  <a:pt x="205" y="105"/>
                </a:lnTo>
                <a:lnTo>
                  <a:pt x="184" y="106"/>
                </a:lnTo>
                <a:lnTo>
                  <a:pt x="170" y="103"/>
                </a:lnTo>
                <a:lnTo>
                  <a:pt x="157" y="94"/>
                </a:lnTo>
                <a:lnTo>
                  <a:pt x="159" y="52"/>
                </a:lnTo>
                <a:lnTo>
                  <a:pt x="155" y="31"/>
                </a:lnTo>
                <a:lnTo>
                  <a:pt x="141" y="12"/>
                </a:lnTo>
                <a:lnTo>
                  <a:pt x="130" y="3"/>
                </a:lnTo>
                <a:lnTo>
                  <a:pt x="120" y="0"/>
                </a:lnTo>
                <a:lnTo>
                  <a:pt x="90" y="0"/>
                </a:lnTo>
                <a:lnTo>
                  <a:pt x="29" y="18"/>
                </a:lnTo>
                <a:lnTo>
                  <a:pt x="15" y="46"/>
                </a:lnTo>
                <a:lnTo>
                  <a:pt x="10" y="58"/>
                </a:lnTo>
                <a:lnTo>
                  <a:pt x="10" y="82"/>
                </a:lnTo>
                <a:lnTo>
                  <a:pt x="1" y="108"/>
                </a:lnTo>
                <a:lnTo>
                  <a:pt x="0" y="108"/>
                </a:lnTo>
                <a:lnTo>
                  <a:pt x="14" y="115"/>
                </a:lnTo>
                <a:lnTo>
                  <a:pt x="21" y="127"/>
                </a:lnTo>
                <a:lnTo>
                  <a:pt x="55" y="155"/>
                </a:lnTo>
                <a:lnTo>
                  <a:pt x="62" y="166"/>
                </a:lnTo>
                <a:lnTo>
                  <a:pt x="104" y="176"/>
                </a:lnTo>
                <a:lnTo>
                  <a:pt x="155" y="208"/>
                </a:lnTo>
                <a:lnTo>
                  <a:pt x="161" y="217"/>
                </a:lnTo>
                <a:lnTo>
                  <a:pt x="161" y="230"/>
                </a:lnTo>
                <a:lnTo>
                  <a:pt x="148" y="248"/>
                </a:lnTo>
                <a:lnTo>
                  <a:pt x="139" y="276"/>
                </a:lnTo>
                <a:lnTo>
                  <a:pt x="174" y="283"/>
                </a:lnTo>
                <a:lnTo>
                  <a:pt x="184" y="289"/>
                </a:lnTo>
                <a:lnTo>
                  <a:pt x="198" y="291"/>
                </a:lnTo>
                <a:lnTo>
                  <a:pt x="222" y="287"/>
                </a:lnTo>
                <a:lnTo>
                  <a:pt x="254" y="262"/>
                </a:lnTo>
                <a:lnTo>
                  <a:pt x="261" y="249"/>
                </a:lnTo>
                <a:lnTo>
                  <a:pt x="265" y="226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mpd="sng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>
              <a:latin typeface="+mn-lt"/>
              <a:cs typeface="+mn-cs"/>
            </a:endParaRPr>
          </a:p>
        </p:txBody>
      </p:sp>
      <p:grpSp>
        <p:nvGrpSpPr>
          <p:cNvPr id="15365" name="24 Grupo"/>
          <p:cNvGrpSpPr>
            <a:grpSpLocks/>
          </p:cNvGrpSpPr>
          <p:nvPr/>
        </p:nvGrpSpPr>
        <p:grpSpPr bwMode="auto">
          <a:xfrm>
            <a:off x="323850" y="1844675"/>
            <a:ext cx="7772400" cy="2087563"/>
            <a:chOff x="207199" y="1229524"/>
            <a:chExt cx="7772097" cy="2087830"/>
          </a:xfrm>
        </p:grpSpPr>
        <p:sp>
          <p:nvSpPr>
            <p:cNvPr id="15381" name="AutoShape 7"/>
            <p:cNvSpPr>
              <a:spLocks noChangeArrowheads="1"/>
            </p:cNvSpPr>
            <p:nvPr/>
          </p:nvSpPr>
          <p:spPr bwMode="auto">
            <a:xfrm rot="-5385823">
              <a:off x="2484365" y="2113642"/>
              <a:ext cx="498474" cy="1728783"/>
            </a:xfrm>
            <a:prstGeom prst="upDownArrow">
              <a:avLst>
                <a:gd name="adj1" fmla="val 50000"/>
                <a:gd name="adj2" fmla="val 69363"/>
              </a:avLst>
            </a:prstGeom>
            <a:solidFill>
              <a:schemeClr val="accent2">
                <a:lumMod val="60000"/>
                <a:lumOff val="40000"/>
              </a:schemeClr>
            </a:solidFill>
            <a:ln w="9525">
              <a:solidFill>
                <a:srgbClr val="002060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eaLnBrk="0" hangingPunct="0"/>
              <a:endParaRPr lang="ko-KR" altLang="ko-KR">
                <a:latin typeface="Arial Narrow" pitchFamily="34" charset="0"/>
                <a:ea typeface="Gulim" pitchFamily="34" charset="-127"/>
              </a:endParaRPr>
            </a:p>
          </p:txBody>
        </p:sp>
        <p:sp>
          <p:nvSpPr>
            <p:cNvPr id="15382" name="Rectangle 9"/>
            <p:cNvSpPr>
              <a:spLocks noChangeArrowheads="1"/>
            </p:cNvSpPr>
            <p:nvPr/>
          </p:nvSpPr>
          <p:spPr bwMode="auto">
            <a:xfrm>
              <a:off x="4887630" y="2885554"/>
              <a:ext cx="24860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de-DE" sz="2000">
                  <a:latin typeface="Arial Black" pitchFamily="34" charset="0"/>
                </a:rPr>
                <a:t>MAQUILADORA</a:t>
              </a:r>
            </a:p>
          </p:txBody>
        </p:sp>
        <p:sp>
          <p:nvSpPr>
            <p:cNvPr id="15383" name="Rectangle 5"/>
            <p:cNvSpPr>
              <a:spLocks noChangeArrowheads="1"/>
            </p:cNvSpPr>
            <p:nvPr/>
          </p:nvSpPr>
          <p:spPr bwMode="auto">
            <a:xfrm>
              <a:off x="207199" y="1229524"/>
              <a:ext cx="1904994" cy="79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de-DE" dirty="0"/>
                <a:t>EMPRESA</a:t>
              </a:r>
            </a:p>
            <a:p>
              <a:r>
                <a:rPr lang="de-DE" dirty="0"/>
                <a:t>CONTRATANTE </a:t>
              </a:r>
            </a:p>
            <a:p>
              <a:r>
                <a:rPr lang="de-DE" dirty="0"/>
                <a:t>del Exterior</a:t>
              </a:r>
            </a:p>
          </p:txBody>
        </p:sp>
        <p:sp>
          <p:nvSpPr>
            <p:cNvPr id="15384" name="Rectangle 11"/>
            <p:cNvSpPr>
              <a:spLocks noChangeArrowheads="1"/>
            </p:cNvSpPr>
            <p:nvPr/>
          </p:nvSpPr>
          <p:spPr bwMode="auto">
            <a:xfrm>
              <a:off x="5493279" y="1730362"/>
              <a:ext cx="2486017" cy="13684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de-DE" sz="1600"/>
                <a:t>EMPRESA legalmente constituida en territorio Paraguayo</a:t>
              </a:r>
            </a:p>
          </p:txBody>
        </p:sp>
        <p:sp>
          <p:nvSpPr>
            <p:cNvPr id="15385" name="Rectangle 12"/>
            <p:cNvSpPr>
              <a:spLocks noChangeArrowheads="1"/>
            </p:cNvSpPr>
            <p:nvPr/>
          </p:nvSpPr>
          <p:spPr bwMode="auto">
            <a:xfrm>
              <a:off x="462404" y="1877426"/>
              <a:ext cx="1904994" cy="7921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de-DE" sz="2000">
                  <a:latin typeface="Arial Black" pitchFamily="34" charset="0"/>
                </a:rPr>
                <a:t>MATRIZ</a:t>
              </a:r>
            </a:p>
          </p:txBody>
        </p:sp>
        <p:sp>
          <p:nvSpPr>
            <p:cNvPr id="15386" name="Text Box 8"/>
            <p:cNvSpPr txBox="1">
              <a:spLocks noChangeArrowheads="1"/>
            </p:cNvSpPr>
            <p:nvPr/>
          </p:nvSpPr>
          <p:spPr bwMode="auto">
            <a:xfrm>
              <a:off x="2084209" y="2797242"/>
              <a:ext cx="1296988" cy="366714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b="1" dirty="0"/>
                <a:t>Contrato</a:t>
              </a:r>
              <a:endParaRPr lang="es-MX" b="1" dirty="0"/>
            </a:p>
          </p:txBody>
        </p:sp>
        <p:sp>
          <p:nvSpPr>
            <p:cNvPr id="36" name="Freeform 10"/>
            <p:cNvSpPr>
              <a:spLocks/>
            </p:cNvSpPr>
            <p:nvPr/>
          </p:nvSpPr>
          <p:spPr bwMode="auto">
            <a:xfrm>
              <a:off x="3884375" y="2509208"/>
              <a:ext cx="877884" cy="600073"/>
            </a:xfrm>
            <a:custGeom>
              <a:avLst/>
              <a:gdLst/>
              <a:ahLst/>
              <a:cxnLst>
                <a:cxn ang="0">
                  <a:pos x="0" y="1013"/>
                </a:cxn>
                <a:cxn ang="0">
                  <a:pos x="507" y="507"/>
                </a:cxn>
                <a:cxn ang="0">
                  <a:pos x="507" y="1013"/>
                </a:cxn>
                <a:cxn ang="0">
                  <a:pos x="1013" y="507"/>
                </a:cxn>
                <a:cxn ang="0">
                  <a:pos x="1013" y="1013"/>
                </a:cxn>
                <a:cxn ang="0">
                  <a:pos x="1520" y="507"/>
                </a:cxn>
                <a:cxn ang="0">
                  <a:pos x="1520" y="1013"/>
                </a:cxn>
                <a:cxn ang="0">
                  <a:pos x="1647" y="1013"/>
                </a:cxn>
                <a:cxn ang="0">
                  <a:pos x="1647" y="0"/>
                </a:cxn>
                <a:cxn ang="0">
                  <a:pos x="1837" y="0"/>
                </a:cxn>
                <a:cxn ang="0">
                  <a:pos x="1837" y="1013"/>
                </a:cxn>
                <a:cxn ang="0">
                  <a:pos x="1964" y="1013"/>
                </a:cxn>
                <a:cxn ang="0">
                  <a:pos x="1964" y="0"/>
                </a:cxn>
                <a:cxn ang="0">
                  <a:pos x="2154" y="0"/>
                </a:cxn>
                <a:cxn ang="0">
                  <a:pos x="2154" y="1773"/>
                </a:cxn>
                <a:cxn ang="0">
                  <a:pos x="0" y="1773"/>
                </a:cxn>
                <a:cxn ang="0">
                  <a:pos x="0" y="1013"/>
                </a:cxn>
              </a:cxnLst>
              <a:rect l="0" t="0" r="r" b="b"/>
              <a:pathLst>
                <a:path w="2154" h="1773">
                  <a:moveTo>
                    <a:pt x="0" y="1013"/>
                  </a:moveTo>
                  <a:lnTo>
                    <a:pt x="507" y="507"/>
                  </a:lnTo>
                  <a:lnTo>
                    <a:pt x="507" y="1013"/>
                  </a:lnTo>
                  <a:lnTo>
                    <a:pt x="1013" y="507"/>
                  </a:lnTo>
                  <a:lnTo>
                    <a:pt x="1013" y="1013"/>
                  </a:lnTo>
                  <a:lnTo>
                    <a:pt x="1520" y="507"/>
                  </a:lnTo>
                  <a:lnTo>
                    <a:pt x="1520" y="1013"/>
                  </a:lnTo>
                  <a:lnTo>
                    <a:pt x="1647" y="1013"/>
                  </a:lnTo>
                  <a:lnTo>
                    <a:pt x="1647" y="0"/>
                  </a:lnTo>
                  <a:lnTo>
                    <a:pt x="1837" y="0"/>
                  </a:lnTo>
                  <a:lnTo>
                    <a:pt x="1837" y="1013"/>
                  </a:lnTo>
                  <a:lnTo>
                    <a:pt x="1964" y="1013"/>
                  </a:lnTo>
                  <a:lnTo>
                    <a:pt x="1964" y="0"/>
                  </a:lnTo>
                  <a:lnTo>
                    <a:pt x="2154" y="0"/>
                  </a:lnTo>
                  <a:lnTo>
                    <a:pt x="2154" y="1773"/>
                  </a:lnTo>
                  <a:lnTo>
                    <a:pt x="0" y="1773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 dirty="0">
                <a:latin typeface="+mn-lt"/>
                <a:cs typeface="+mn-cs"/>
              </a:endParaRPr>
            </a:p>
          </p:txBody>
        </p:sp>
        <p:sp>
          <p:nvSpPr>
            <p:cNvPr id="37" name="Freeform 13"/>
            <p:cNvSpPr>
              <a:spLocks/>
            </p:cNvSpPr>
            <p:nvPr/>
          </p:nvSpPr>
          <p:spPr bwMode="auto">
            <a:xfrm>
              <a:off x="567234" y="2502000"/>
              <a:ext cx="949322" cy="671510"/>
            </a:xfrm>
            <a:custGeom>
              <a:avLst/>
              <a:gdLst/>
              <a:ahLst/>
              <a:cxnLst>
                <a:cxn ang="0">
                  <a:pos x="0" y="1013"/>
                </a:cxn>
                <a:cxn ang="0">
                  <a:pos x="507" y="507"/>
                </a:cxn>
                <a:cxn ang="0">
                  <a:pos x="507" y="1013"/>
                </a:cxn>
                <a:cxn ang="0">
                  <a:pos x="1013" y="507"/>
                </a:cxn>
                <a:cxn ang="0">
                  <a:pos x="1013" y="1013"/>
                </a:cxn>
                <a:cxn ang="0">
                  <a:pos x="1520" y="507"/>
                </a:cxn>
                <a:cxn ang="0">
                  <a:pos x="1520" y="1013"/>
                </a:cxn>
                <a:cxn ang="0">
                  <a:pos x="1647" y="1013"/>
                </a:cxn>
                <a:cxn ang="0">
                  <a:pos x="1647" y="0"/>
                </a:cxn>
                <a:cxn ang="0">
                  <a:pos x="1837" y="0"/>
                </a:cxn>
                <a:cxn ang="0">
                  <a:pos x="1837" y="1013"/>
                </a:cxn>
                <a:cxn ang="0">
                  <a:pos x="1964" y="1013"/>
                </a:cxn>
                <a:cxn ang="0">
                  <a:pos x="1964" y="0"/>
                </a:cxn>
                <a:cxn ang="0">
                  <a:pos x="2154" y="0"/>
                </a:cxn>
                <a:cxn ang="0">
                  <a:pos x="2154" y="1773"/>
                </a:cxn>
                <a:cxn ang="0">
                  <a:pos x="0" y="1773"/>
                </a:cxn>
                <a:cxn ang="0">
                  <a:pos x="0" y="1013"/>
                </a:cxn>
              </a:cxnLst>
              <a:rect l="0" t="0" r="r" b="b"/>
              <a:pathLst>
                <a:path w="2154" h="1773">
                  <a:moveTo>
                    <a:pt x="0" y="1013"/>
                  </a:moveTo>
                  <a:lnTo>
                    <a:pt x="507" y="507"/>
                  </a:lnTo>
                  <a:lnTo>
                    <a:pt x="507" y="1013"/>
                  </a:lnTo>
                  <a:lnTo>
                    <a:pt x="1013" y="507"/>
                  </a:lnTo>
                  <a:lnTo>
                    <a:pt x="1013" y="1013"/>
                  </a:lnTo>
                  <a:lnTo>
                    <a:pt x="1520" y="507"/>
                  </a:lnTo>
                  <a:lnTo>
                    <a:pt x="1520" y="1013"/>
                  </a:lnTo>
                  <a:lnTo>
                    <a:pt x="1647" y="1013"/>
                  </a:lnTo>
                  <a:lnTo>
                    <a:pt x="1647" y="0"/>
                  </a:lnTo>
                  <a:lnTo>
                    <a:pt x="1837" y="0"/>
                  </a:lnTo>
                  <a:lnTo>
                    <a:pt x="1837" y="1013"/>
                  </a:lnTo>
                  <a:lnTo>
                    <a:pt x="1964" y="1013"/>
                  </a:lnTo>
                  <a:lnTo>
                    <a:pt x="1964" y="0"/>
                  </a:lnTo>
                  <a:lnTo>
                    <a:pt x="2154" y="0"/>
                  </a:lnTo>
                  <a:lnTo>
                    <a:pt x="2154" y="1773"/>
                  </a:lnTo>
                  <a:lnTo>
                    <a:pt x="0" y="1773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</p:grpSp>
      <p:grpSp>
        <p:nvGrpSpPr>
          <p:cNvPr id="15366" name="23 Grupo"/>
          <p:cNvGrpSpPr>
            <a:grpSpLocks/>
          </p:cNvGrpSpPr>
          <p:nvPr/>
        </p:nvGrpSpPr>
        <p:grpSpPr bwMode="auto">
          <a:xfrm>
            <a:off x="2921000" y="2259013"/>
            <a:ext cx="6115050" cy="4083050"/>
            <a:chOff x="3352816" y="2005012"/>
            <a:chExt cx="6115726" cy="4083001"/>
          </a:xfrm>
        </p:grpSpPr>
        <p:sp>
          <p:nvSpPr>
            <p:cNvPr id="26" name="Rectangle 16"/>
            <p:cNvSpPr>
              <a:spLocks noChangeArrowheads="1"/>
            </p:cNvSpPr>
            <p:nvPr/>
          </p:nvSpPr>
          <p:spPr bwMode="auto">
            <a:xfrm>
              <a:off x="6405916" y="4148111"/>
              <a:ext cx="2486300" cy="13684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de-DE" sz="1600" dirty="0">
                  <a:latin typeface="Arial" charset="0"/>
                  <a:cs typeface="+mn-cs"/>
                </a:rPr>
                <a:t>Empresa reg. general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de-DE" sz="1600" dirty="0">
                  <a:latin typeface="Arial" charset="0"/>
                  <a:cs typeface="+mn-cs"/>
                </a:rPr>
                <a:t>Submaquiladora</a:t>
              </a:r>
            </a:p>
            <a:p>
              <a:pPr marL="285750" indent="-285750" fontAlgn="auto">
                <a:spcBef>
                  <a:spcPts val="0"/>
                </a:spcBef>
                <a:spcAft>
                  <a:spcPts val="0"/>
                </a:spcAft>
                <a:buFont typeface="Arial" pitchFamily="34" charset="0"/>
                <a:buChar char="•"/>
                <a:defRPr/>
              </a:pPr>
              <a:r>
                <a:rPr lang="de-DE" sz="1600" dirty="0">
                  <a:latin typeface="Arial" charset="0"/>
                  <a:cs typeface="+mn-cs"/>
                </a:rPr>
                <a:t>Maquiladora</a:t>
              </a:r>
            </a:p>
          </p:txBody>
        </p:sp>
        <p:sp>
          <p:nvSpPr>
            <p:cNvPr id="15369" name="Text Box 21"/>
            <p:cNvSpPr txBox="1">
              <a:spLocks noChangeArrowheads="1"/>
            </p:cNvSpPr>
            <p:nvPr/>
          </p:nvSpPr>
          <p:spPr bwMode="auto">
            <a:xfrm>
              <a:off x="6192961" y="5262513"/>
              <a:ext cx="3203565" cy="825500"/>
            </a:xfrm>
            <a:prstGeom prst="rect">
              <a:avLst/>
            </a:prstGeom>
            <a:noFill/>
            <a:ln w="0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ES" sz="1600"/>
                <a:t>PARA REALIZAR</a:t>
              </a:r>
            </a:p>
            <a:p>
              <a:r>
                <a:rPr lang="es-ES" sz="1600"/>
                <a:t>Procesos Parciales o Subprocesos</a:t>
              </a:r>
              <a:endParaRPr lang="es-MX" sz="1600"/>
            </a:p>
          </p:txBody>
        </p:sp>
        <p:sp>
          <p:nvSpPr>
            <p:cNvPr id="38" name="Freeform 14"/>
            <p:cNvSpPr>
              <a:spLocks/>
            </p:cNvSpPr>
            <p:nvPr/>
          </p:nvSpPr>
          <p:spPr bwMode="auto">
            <a:xfrm>
              <a:off x="5513398" y="4092567"/>
              <a:ext cx="504823" cy="384174"/>
            </a:xfrm>
            <a:custGeom>
              <a:avLst/>
              <a:gdLst/>
              <a:ahLst/>
              <a:cxnLst>
                <a:cxn ang="0">
                  <a:pos x="0" y="1013"/>
                </a:cxn>
                <a:cxn ang="0">
                  <a:pos x="507" y="507"/>
                </a:cxn>
                <a:cxn ang="0">
                  <a:pos x="507" y="1013"/>
                </a:cxn>
                <a:cxn ang="0">
                  <a:pos x="1013" y="507"/>
                </a:cxn>
                <a:cxn ang="0">
                  <a:pos x="1013" y="1013"/>
                </a:cxn>
                <a:cxn ang="0">
                  <a:pos x="1520" y="507"/>
                </a:cxn>
                <a:cxn ang="0">
                  <a:pos x="1520" y="1013"/>
                </a:cxn>
                <a:cxn ang="0">
                  <a:pos x="1647" y="1013"/>
                </a:cxn>
                <a:cxn ang="0">
                  <a:pos x="1647" y="0"/>
                </a:cxn>
                <a:cxn ang="0">
                  <a:pos x="1837" y="0"/>
                </a:cxn>
                <a:cxn ang="0">
                  <a:pos x="1837" y="1013"/>
                </a:cxn>
                <a:cxn ang="0">
                  <a:pos x="1964" y="1013"/>
                </a:cxn>
                <a:cxn ang="0">
                  <a:pos x="1964" y="0"/>
                </a:cxn>
                <a:cxn ang="0">
                  <a:pos x="2154" y="0"/>
                </a:cxn>
                <a:cxn ang="0">
                  <a:pos x="2154" y="1773"/>
                </a:cxn>
                <a:cxn ang="0">
                  <a:pos x="0" y="1773"/>
                </a:cxn>
                <a:cxn ang="0">
                  <a:pos x="0" y="1013"/>
                </a:cxn>
              </a:cxnLst>
              <a:rect l="0" t="0" r="r" b="b"/>
              <a:pathLst>
                <a:path w="2154" h="1773">
                  <a:moveTo>
                    <a:pt x="0" y="1013"/>
                  </a:moveTo>
                  <a:lnTo>
                    <a:pt x="507" y="507"/>
                  </a:lnTo>
                  <a:lnTo>
                    <a:pt x="507" y="1013"/>
                  </a:lnTo>
                  <a:lnTo>
                    <a:pt x="1013" y="507"/>
                  </a:lnTo>
                  <a:lnTo>
                    <a:pt x="1013" y="1013"/>
                  </a:lnTo>
                  <a:lnTo>
                    <a:pt x="1520" y="507"/>
                  </a:lnTo>
                  <a:lnTo>
                    <a:pt x="1520" y="1013"/>
                  </a:lnTo>
                  <a:lnTo>
                    <a:pt x="1647" y="1013"/>
                  </a:lnTo>
                  <a:lnTo>
                    <a:pt x="1647" y="0"/>
                  </a:lnTo>
                  <a:lnTo>
                    <a:pt x="1837" y="0"/>
                  </a:lnTo>
                  <a:lnTo>
                    <a:pt x="1837" y="1013"/>
                  </a:lnTo>
                  <a:lnTo>
                    <a:pt x="1964" y="1013"/>
                  </a:lnTo>
                  <a:lnTo>
                    <a:pt x="1964" y="0"/>
                  </a:lnTo>
                  <a:lnTo>
                    <a:pt x="2154" y="0"/>
                  </a:lnTo>
                  <a:lnTo>
                    <a:pt x="2154" y="1773"/>
                  </a:lnTo>
                  <a:lnTo>
                    <a:pt x="0" y="1773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39" name="Freeform 15"/>
            <p:cNvSpPr>
              <a:spLocks/>
            </p:cNvSpPr>
            <p:nvPr/>
          </p:nvSpPr>
          <p:spPr bwMode="auto">
            <a:xfrm>
              <a:off x="3352816" y="2005012"/>
              <a:ext cx="504823" cy="384174"/>
            </a:xfrm>
            <a:custGeom>
              <a:avLst/>
              <a:gdLst/>
              <a:ahLst/>
              <a:cxnLst>
                <a:cxn ang="0">
                  <a:pos x="0" y="1013"/>
                </a:cxn>
                <a:cxn ang="0">
                  <a:pos x="507" y="507"/>
                </a:cxn>
                <a:cxn ang="0">
                  <a:pos x="507" y="1013"/>
                </a:cxn>
                <a:cxn ang="0">
                  <a:pos x="1013" y="507"/>
                </a:cxn>
                <a:cxn ang="0">
                  <a:pos x="1013" y="1013"/>
                </a:cxn>
                <a:cxn ang="0">
                  <a:pos x="1520" y="507"/>
                </a:cxn>
                <a:cxn ang="0">
                  <a:pos x="1520" y="1013"/>
                </a:cxn>
                <a:cxn ang="0">
                  <a:pos x="1647" y="1013"/>
                </a:cxn>
                <a:cxn ang="0">
                  <a:pos x="1647" y="0"/>
                </a:cxn>
                <a:cxn ang="0">
                  <a:pos x="1837" y="0"/>
                </a:cxn>
                <a:cxn ang="0">
                  <a:pos x="1837" y="1013"/>
                </a:cxn>
                <a:cxn ang="0">
                  <a:pos x="1964" y="1013"/>
                </a:cxn>
                <a:cxn ang="0">
                  <a:pos x="1964" y="0"/>
                </a:cxn>
                <a:cxn ang="0">
                  <a:pos x="2154" y="0"/>
                </a:cxn>
                <a:cxn ang="0">
                  <a:pos x="2154" y="1773"/>
                </a:cxn>
                <a:cxn ang="0">
                  <a:pos x="0" y="1773"/>
                </a:cxn>
                <a:cxn ang="0">
                  <a:pos x="0" y="1013"/>
                </a:cxn>
              </a:cxnLst>
              <a:rect l="0" t="0" r="r" b="b"/>
              <a:pathLst>
                <a:path w="2154" h="1773">
                  <a:moveTo>
                    <a:pt x="0" y="1013"/>
                  </a:moveTo>
                  <a:lnTo>
                    <a:pt x="507" y="507"/>
                  </a:lnTo>
                  <a:lnTo>
                    <a:pt x="507" y="1013"/>
                  </a:lnTo>
                  <a:lnTo>
                    <a:pt x="1013" y="507"/>
                  </a:lnTo>
                  <a:lnTo>
                    <a:pt x="1013" y="1013"/>
                  </a:lnTo>
                  <a:lnTo>
                    <a:pt x="1520" y="507"/>
                  </a:lnTo>
                  <a:lnTo>
                    <a:pt x="1520" y="1013"/>
                  </a:lnTo>
                  <a:lnTo>
                    <a:pt x="1647" y="1013"/>
                  </a:lnTo>
                  <a:lnTo>
                    <a:pt x="1647" y="0"/>
                  </a:lnTo>
                  <a:lnTo>
                    <a:pt x="1837" y="0"/>
                  </a:lnTo>
                  <a:lnTo>
                    <a:pt x="1837" y="1013"/>
                  </a:lnTo>
                  <a:lnTo>
                    <a:pt x="1964" y="1013"/>
                  </a:lnTo>
                  <a:lnTo>
                    <a:pt x="1964" y="0"/>
                  </a:lnTo>
                  <a:lnTo>
                    <a:pt x="2154" y="0"/>
                  </a:lnTo>
                  <a:lnTo>
                    <a:pt x="2154" y="1773"/>
                  </a:lnTo>
                  <a:lnTo>
                    <a:pt x="0" y="1773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15376" name="Line 17"/>
            <p:cNvSpPr>
              <a:spLocks noChangeShapeType="1"/>
            </p:cNvSpPr>
            <p:nvPr/>
          </p:nvSpPr>
          <p:spPr bwMode="auto">
            <a:xfrm>
              <a:off x="5311785" y="3559169"/>
              <a:ext cx="431799" cy="43179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rot="10800000" wrap="none" anchor="ctr"/>
            <a:lstStyle/>
            <a:p>
              <a:endParaRPr lang="es-PY"/>
            </a:p>
          </p:txBody>
        </p:sp>
        <p:sp>
          <p:nvSpPr>
            <p:cNvPr id="41" name="Line 18"/>
            <p:cNvSpPr>
              <a:spLocks noChangeShapeType="1"/>
            </p:cNvSpPr>
            <p:nvPr/>
          </p:nvSpPr>
          <p:spPr bwMode="auto">
            <a:xfrm>
              <a:off x="3943431" y="2551105"/>
              <a:ext cx="431848" cy="431795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15378" name="Line 19"/>
            <p:cNvSpPr>
              <a:spLocks noChangeShapeType="1"/>
            </p:cNvSpPr>
            <p:nvPr/>
          </p:nvSpPr>
          <p:spPr bwMode="auto">
            <a:xfrm rot="10800000">
              <a:off x="3856053" y="2579685"/>
              <a:ext cx="431799" cy="431799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rot="10800000" wrap="none" anchor="ctr"/>
            <a:lstStyle/>
            <a:p>
              <a:endParaRPr lang="es-PY"/>
            </a:p>
          </p:txBody>
        </p:sp>
        <p:sp>
          <p:nvSpPr>
            <p:cNvPr id="43" name="Line 20"/>
            <p:cNvSpPr>
              <a:spLocks noChangeShapeType="1"/>
            </p:cNvSpPr>
            <p:nvPr/>
          </p:nvSpPr>
          <p:spPr bwMode="auto">
            <a:xfrm rot="10800000">
              <a:off x="5240563" y="3589318"/>
              <a:ext cx="431848" cy="431795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>
                <a:latin typeface="+mn-lt"/>
                <a:cs typeface="+mn-cs"/>
              </a:endParaRPr>
            </a:p>
          </p:txBody>
        </p:sp>
        <p:sp>
          <p:nvSpPr>
            <p:cNvPr id="15380" name="Rectangle 9"/>
            <p:cNvSpPr>
              <a:spLocks noChangeArrowheads="1"/>
            </p:cNvSpPr>
            <p:nvPr/>
          </p:nvSpPr>
          <p:spPr bwMode="auto">
            <a:xfrm>
              <a:off x="6411026" y="4087812"/>
              <a:ext cx="3057516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de-DE" sz="2000"/>
                <a:t>SUBCONTRATAR</a:t>
              </a:r>
            </a:p>
          </p:txBody>
        </p:sp>
      </p:grpSp>
      <p:pic>
        <p:nvPicPr>
          <p:cNvPr id="29" name="20 Marcador de contenido" descr="maquila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11 Título"/>
          <p:cNvSpPr>
            <a:spLocks noGrp="1"/>
          </p:cNvSpPr>
          <p:nvPr>
            <p:ph type="title"/>
          </p:nvPr>
        </p:nvSpPr>
        <p:spPr>
          <a:xfrm>
            <a:off x="574675" y="125413"/>
            <a:ext cx="8101013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tx1"/>
                </a:solidFill>
                <a:latin typeface="Lucida Bright" pitchFamily="18" charset="0"/>
              </a:rPr>
              <a:t>Operativa Maquiladora</a:t>
            </a:r>
            <a:endParaRPr lang="es-MX" sz="3600" b="1" dirty="0" smtClean="0">
              <a:solidFill>
                <a:schemeClr val="tx1"/>
              </a:solidFill>
              <a:latin typeface="Lucida Bright" pitchFamily="18" charset="0"/>
            </a:endParaRPr>
          </a:p>
        </p:txBody>
      </p:sp>
      <p:sp>
        <p:nvSpPr>
          <p:cNvPr id="36" name="Freeform 10"/>
          <p:cNvSpPr>
            <a:spLocks/>
          </p:cNvSpPr>
          <p:nvPr/>
        </p:nvSpPr>
        <p:spPr bwMode="auto">
          <a:xfrm rot="21072070">
            <a:off x="2635250" y="2149475"/>
            <a:ext cx="3455988" cy="3484563"/>
          </a:xfrm>
          <a:custGeom>
            <a:avLst/>
            <a:gdLst/>
            <a:ahLst/>
            <a:cxnLst>
              <a:cxn ang="0">
                <a:pos x="265" y="226"/>
              </a:cxn>
              <a:cxn ang="0">
                <a:pos x="274" y="180"/>
              </a:cxn>
              <a:cxn ang="0">
                <a:pos x="272" y="169"/>
              </a:cxn>
              <a:cxn ang="0">
                <a:pos x="237" y="163"/>
              </a:cxn>
              <a:cxn ang="0">
                <a:pos x="231" y="116"/>
              </a:cxn>
              <a:cxn ang="0">
                <a:pos x="220" y="108"/>
              </a:cxn>
              <a:cxn ang="0">
                <a:pos x="205" y="105"/>
              </a:cxn>
              <a:cxn ang="0">
                <a:pos x="184" y="106"/>
              </a:cxn>
              <a:cxn ang="0">
                <a:pos x="170" y="103"/>
              </a:cxn>
              <a:cxn ang="0">
                <a:pos x="157" y="94"/>
              </a:cxn>
              <a:cxn ang="0">
                <a:pos x="159" y="52"/>
              </a:cxn>
              <a:cxn ang="0">
                <a:pos x="155" y="31"/>
              </a:cxn>
              <a:cxn ang="0">
                <a:pos x="141" y="12"/>
              </a:cxn>
              <a:cxn ang="0">
                <a:pos x="130" y="3"/>
              </a:cxn>
              <a:cxn ang="0">
                <a:pos x="120" y="0"/>
              </a:cxn>
              <a:cxn ang="0">
                <a:pos x="90" y="0"/>
              </a:cxn>
              <a:cxn ang="0">
                <a:pos x="29" y="18"/>
              </a:cxn>
              <a:cxn ang="0">
                <a:pos x="15" y="46"/>
              </a:cxn>
              <a:cxn ang="0">
                <a:pos x="10" y="58"/>
              </a:cxn>
              <a:cxn ang="0">
                <a:pos x="10" y="82"/>
              </a:cxn>
              <a:cxn ang="0">
                <a:pos x="1" y="108"/>
              </a:cxn>
              <a:cxn ang="0">
                <a:pos x="0" y="108"/>
              </a:cxn>
              <a:cxn ang="0">
                <a:pos x="14" y="115"/>
              </a:cxn>
              <a:cxn ang="0">
                <a:pos x="21" y="127"/>
              </a:cxn>
              <a:cxn ang="0">
                <a:pos x="55" y="155"/>
              </a:cxn>
              <a:cxn ang="0">
                <a:pos x="62" y="166"/>
              </a:cxn>
              <a:cxn ang="0">
                <a:pos x="104" y="176"/>
              </a:cxn>
              <a:cxn ang="0">
                <a:pos x="155" y="208"/>
              </a:cxn>
              <a:cxn ang="0">
                <a:pos x="161" y="217"/>
              </a:cxn>
              <a:cxn ang="0">
                <a:pos x="161" y="230"/>
              </a:cxn>
              <a:cxn ang="0">
                <a:pos x="148" y="248"/>
              </a:cxn>
              <a:cxn ang="0">
                <a:pos x="139" y="276"/>
              </a:cxn>
              <a:cxn ang="0">
                <a:pos x="174" y="283"/>
              </a:cxn>
              <a:cxn ang="0">
                <a:pos x="184" y="289"/>
              </a:cxn>
              <a:cxn ang="0">
                <a:pos x="198" y="291"/>
              </a:cxn>
              <a:cxn ang="0">
                <a:pos x="222" y="287"/>
              </a:cxn>
              <a:cxn ang="0">
                <a:pos x="254" y="262"/>
              </a:cxn>
              <a:cxn ang="0">
                <a:pos x="261" y="249"/>
              </a:cxn>
              <a:cxn ang="0">
                <a:pos x="265" y="226"/>
              </a:cxn>
            </a:cxnLst>
            <a:rect l="0" t="0" r="r" b="b"/>
            <a:pathLst>
              <a:path w="274" h="291">
                <a:moveTo>
                  <a:pt x="265" y="226"/>
                </a:moveTo>
                <a:lnTo>
                  <a:pt x="274" y="180"/>
                </a:lnTo>
                <a:lnTo>
                  <a:pt x="272" y="169"/>
                </a:lnTo>
                <a:lnTo>
                  <a:pt x="237" y="163"/>
                </a:lnTo>
                <a:lnTo>
                  <a:pt x="231" y="116"/>
                </a:lnTo>
                <a:lnTo>
                  <a:pt x="220" y="108"/>
                </a:lnTo>
                <a:lnTo>
                  <a:pt x="205" y="105"/>
                </a:lnTo>
                <a:lnTo>
                  <a:pt x="184" y="106"/>
                </a:lnTo>
                <a:lnTo>
                  <a:pt x="170" y="103"/>
                </a:lnTo>
                <a:lnTo>
                  <a:pt x="157" y="94"/>
                </a:lnTo>
                <a:lnTo>
                  <a:pt x="159" y="52"/>
                </a:lnTo>
                <a:lnTo>
                  <a:pt x="155" y="31"/>
                </a:lnTo>
                <a:lnTo>
                  <a:pt x="141" y="12"/>
                </a:lnTo>
                <a:lnTo>
                  <a:pt x="130" y="3"/>
                </a:lnTo>
                <a:lnTo>
                  <a:pt x="120" y="0"/>
                </a:lnTo>
                <a:lnTo>
                  <a:pt x="90" y="0"/>
                </a:lnTo>
                <a:lnTo>
                  <a:pt x="29" y="18"/>
                </a:lnTo>
                <a:lnTo>
                  <a:pt x="15" y="46"/>
                </a:lnTo>
                <a:lnTo>
                  <a:pt x="10" y="58"/>
                </a:lnTo>
                <a:lnTo>
                  <a:pt x="10" y="82"/>
                </a:lnTo>
                <a:lnTo>
                  <a:pt x="1" y="108"/>
                </a:lnTo>
                <a:lnTo>
                  <a:pt x="0" y="108"/>
                </a:lnTo>
                <a:lnTo>
                  <a:pt x="14" y="115"/>
                </a:lnTo>
                <a:lnTo>
                  <a:pt x="21" y="127"/>
                </a:lnTo>
                <a:lnTo>
                  <a:pt x="55" y="155"/>
                </a:lnTo>
                <a:lnTo>
                  <a:pt x="62" y="166"/>
                </a:lnTo>
                <a:lnTo>
                  <a:pt x="104" y="176"/>
                </a:lnTo>
                <a:lnTo>
                  <a:pt x="155" y="208"/>
                </a:lnTo>
                <a:lnTo>
                  <a:pt x="161" y="217"/>
                </a:lnTo>
                <a:lnTo>
                  <a:pt x="161" y="230"/>
                </a:lnTo>
                <a:lnTo>
                  <a:pt x="148" y="248"/>
                </a:lnTo>
                <a:lnTo>
                  <a:pt x="139" y="276"/>
                </a:lnTo>
                <a:lnTo>
                  <a:pt x="174" y="283"/>
                </a:lnTo>
                <a:lnTo>
                  <a:pt x="184" y="289"/>
                </a:lnTo>
                <a:lnTo>
                  <a:pt x="198" y="291"/>
                </a:lnTo>
                <a:lnTo>
                  <a:pt x="222" y="287"/>
                </a:lnTo>
                <a:lnTo>
                  <a:pt x="254" y="262"/>
                </a:lnTo>
                <a:lnTo>
                  <a:pt x="261" y="249"/>
                </a:lnTo>
                <a:lnTo>
                  <a:pt x="265" y="226"/>
                </a:lnTo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9525" cmpd="sng">
            <a:solidFill>
              <a:srgbClr val="002060"/>
            </a:solidFill>
            <a:prstDash val="solid"/>
            <a:round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grpSp>
        <p:nvGrpSpPr>
          <p:cNvPr id="16388" name="26 Grupo"/>
          <p:cNvGrpSpPr>
            <a:grpSpLocks/>
          </p:cNvGrpSpPr>
          <p:nvPr/>
        </p:nvGrpSpPr>
        <p:grpSpPr bwMode="auto">
          <a:xfrm>
            <a:off x="966788" y="2720975"/>
            <a:ext cx="6557962" cy="2292350"/>
            <a:chOff x="1428750" y="2786063"/>
            <a:chExt cx="6557963" cy="2292350"/>
          </a:xfrm>
        </p:grpSpPr>
        <p:sp>
          <p:nvSpPr>
            <p:cNvPr id="16415" name="Rectangle 11"/>
            <p:cNvSpPr>
              <a:spLocks noChangeArrowheads="1"/>
            </p:cNvSpPr>
            <p:nvPr/>
          </p:nvSpPr>
          <p:spPr bwMode="auto">
            <a:xfrm>
              <a:off x="5500688" y="3933304"/>
              <a:ext cx="2486025" cy="431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de-DE" sz="2000" b="1">
                  <a:solidFill>
                    <a:srgbClr val="00B050"/>
                  </a:solidFill>
                </a:rPr>
                <a:t>MAQUILADORA</a:t>
              </a:r>
            </a:p>
          </p:txBody>
        </p:sp>
        <p:sp>
          <p:nvSpPr>
            <p:cNvPr id="38" name="Freeform 12"/>
            <p:cNvSpPr>
              <a:spLocks/>
            </p:cNvSpPr>
            <p:nvPr/>
          </p:nvSpPr>
          <p:spPr bwMode="auto">
            <a:xfrm>
              <a:off x="4561014" y="3675778"/>
              <a:ext cx="877887" cy="600075"/>
            </a:xfrm>
            <a:custGeom>
              <a:avLst/>
              <a:gdLst/>
              <a:ahLst/>
              <a:cxnLst>
                <a:cxn ang="0">
                  <a:pos x="0" y="1013"/>
                </a:cxn>
                <a:cxn ang="0">
                  <a:pos x="507" y="507"/>
                </a:cxn>
                <a:cxn ang="0">
                  <a:pos x="507" y="1013"/>
                </a:cxn>
                <a:cxn ang="0">
                  <a:pos x="1013" y="507"/>
                </a:cxn>
                <a:cxn ang="0">
                  <a:pos x="1013" y="1013"/>
                </a:cxn>
                <a:cxn ang="0">
                  <a:pos x="1520" y="507"/>
                </a:cxn>
                <a:cxn ang="0">
                  <a:pos x="1520" y="1013"/>
                </a:cxn>
                <a:cxn ang="0">
                  <a:pos x="1647" y="1013"/>
                </a:cxn>
                <a:cxn ang="0">
                  <a:pos x="1647" y="0"/>
                </a:cxn>
                <a:cxn ang="0">
                  <a:pos x="1837" y="0"/>
                </a:cxn>
                <a:cxn ang="0">
                  <a:pos x="1837" y="1013"/>
                </a:cxn>
                <a:cxn ang="0">
                  <a:pos x="1964" y="1013"/>
                </a:cxn>
                <a:cxn ang="0">
                  <a:pos x="1964" y="0"/>
                </a:cxn>
                <a:cxn ang="0">
                  <a:pos x="2154" y="0"/>
                </a:cxn>
                <a:cxn ang="0">
                  <a:pos x="2154" y="1773"/>
                </a:cxn>
                <a:cxn ang="0">
                  <a:pos x="0" y="1773"/>
                </a:cxn>
                <a:cxn ang="0">
                  <a:pos x="0" y="1013"/>
                </a:cxn>
              </a:cxnLst>
              <a:rect l="0" t="0" r="r" b="b"/>
              <a:pathLst>
                <a:path w="2154" h="1773">
                  <a:moveTo>
                    <a:pt x="0" y="1013"/>
                  </a:moveTo>
                  <a:lnTo>
                    <a:pt x="507" y="507"/>
                  </a:lnTo>
                  <a:lnTo>
                    <a:pt x="507" y="1013"/>
                  </a:lnTo>
                  <a:lnTo>
                    <a:pt x="1013" y="507"/>
                  </a:lnTo>
                  <a:lnTo>
                    <a:pt x="1013" y="1013"/>
                  </a:lnTo>
                  <a:lnTo>
                    <a:pt x="1520" y="507"/>
                  </a:lnTo>
                  <a:lnTo>
                    <a:pt x="1520" y="1013"/>
                  </a:lnTo>
                  <a:lnTo>
                    <a:pt x="1647" y="1013"/>
                  </a:lnTo>
                  <a:lnTo>
                    <a:pt x="1647" y="0"/>
                  </a:lnTo>
                  <a:lnTo>
                    <a:pt x="1837" y="0"/>
                  </a:lnTo>
                  <a:lnTo>
                    <a:pt x="1837" y="1013"/>
                  </a:lnTo>
                  <a:lnTo>
                    <a:pt x="1964" y="1013"/>
                  </a:lnTo>
                  <a:lnTo>
                    <a:pt x="1964" y="0"/>
                  </a:lnTo>
                  <a:lnTo>
                    <a:pt x="2154" y="0"/>
                  </a:lnTo>
                  <a:lnTo>
                    <a:pt x="2154" y="1773"/>
                  </a:lnTo>
                  <a:lnTo>
                    <a:pt x="0" y="1773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convex"/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16419" name="Rectangle 13"/>
            <p:cNvSpPr>
              <a:spLocks noChangeArrowheads="1"/>
            </p:cNvSpPr>
            <p:nvPr/>
          </p:nvSpPr>
          <p:spPr bwMode="auto">
            <a:xfrm>
              <a:off x="1428750" y="2786063"/>
              <a:ext cx="1905000" cy="792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r>
                <a:rPr lang="de-DE" sz="2000" b="1" dirty="0"/>
                <a:t>MATRIZ</a:t>
              </a:r>
            </a:p>
          </p:txBody>
        </p:sp>
        <p:sp>
          <p:nvSpPr>
            <p:cNvPr id="40" name="Freeform 14"/>
            <p:cNvSpPr>
              <a:spLocks/>
            </p:cNvSpPr>
            <p:nvPr/>
          </p:nvSpPr>
          <p:spPr bwMode="auto">
            <a:xfrm>
              <a:off x="1643042" y="3429000"/>
              <a:ext cx="949325" cy="671512"/>
            </a:xfrm>
            <a:custGeom>
              <a:avLst/>
              <a:gdLst/>
              <a:ahLst/>
              <a:cxnLst>
                <a:cxn ang="0">
                  <a:pos x="0" y="1013"/>
                </a:cxn>
                <a:cxn ang="0">
                  <a:pos x="507" y="507"/>
                </a:cxn>
                <a:cxn ang="0">
                  <a:pos x="507" y="1013"/>
                </a:cxn>
                <a:cxn ang="0">
                  <a:pos x="1013" y="507"/>
                </a:cxn>
                <a:cxn ang="0">
                  <a:pos x="1013" y="1013"/>
                </a:cxn>
                <a:cxn ang="0">
                  <a:pos x="1520" y="507"/>
                </a:cxn>
                <a:cxn ang="0">
                  <a:pos x="1520" y="1013"/>
                </a:cxn>
                <a:cxn ang="0">
                  <a:pos x="1647" y="1013"/>
                </a:cxn>
                <a:cxn ang="0">
                  <a:pos x="1647" y="0"/>
                </a:cxn>
                <a:cxn ang="0">
                  <a:pos x="1837" y="0"/>
                </a:cxn>
                <a:cxn ang="0">
                  <a:pos x="1837" y="1013"/>
                </a:cxn>
                <a:cxn ang="0">
                  <a:pos x="1964" y="1013"/>
                </a:cxn>
                <a:cxn ang="0">
                  <a:pos x="1964" y="0"/>
                </a:cxn>
                <a:cxn ang="0">
                  <a:pos x="2154" y="0"/>
                </a:cxn>
                <a:cxn ang="0">
                  <a:pos x="2154" y="1773"/>
                </a:cxn>
                <a:cxn ang="0">
                  <a:pos x="0" y="1773"/>
                </a:cxn>
                <a:cxn ang="0">
                  <a:pos x="0" y="1013"/>
                </a:cxn>
              </a:cxnLst>
              <a:rect l="0" t="0" r="r" b="b"/>
              <a:pathLst>
                <a:path w="2154" h="1773">
                  <a:moveTo>
                    <a:pt x="0" y="1013"/>
                  </a:moveTo>
                  <a:lnTo>
                    <a:pt x="507" y="507"/>
                  </a:lnTo>
                  <a:lnTo>
                    <a:pt x="507" y="1013"/>
                  </a:lnTo>
                  <a:lnTo>
                    <a:pt x="1013" y="507"/>
                  </a:lnTo>
                  <a:lnTo>
                    <a:pt x="1013" y="1013"/>
                  </a:lnTo>
                  <a:lnTo>
                    <a:pt x="1520" y="507"/>
                  </a:lnTo>
                  <a:lnTo>
                    <a:pt x="1520" y="1013"/>
                  </a:lnTo>
                  <a:lnTo>
                    <a:pt x="1647" y="1013"/>
                  </a:lnTo>
                  <a:lnTo>
                    <a:pt x="1647" y="0"/>
                  </a:lnTo>
                  <a:lnTo>
                    <a:pt x="1837" y="0"/>
                  </a:lnTo>
                  <a:lnTo>
                    <a:pt x="1837" y="1013"/>
                  </a:lnTo>
                  <a:lnTo>
                    <a:pt x="1964" y="1013"/>
                  </a:lnTo>
                  <a:lnTo>
                    <a:pt x="1964" y="0"/>
                  </a:lnTo>
                  <a:lnTo>
                    <a:pt x="2154" y="0"/>
                  </a:lnTo>
                  <a:lnTo>
                    <a:pt x="2154" y="1773"/>
                  </a:lnTo>
                  <a:lnTo>
                    <a:pt x="0" y="1773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rgbClr val="92D050"/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prst="angle"/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16423" name="AutoShape 21"/>
            <p:cNvSpPr>
              <a:spLocks noChangeArrowheads="1"/>
            </p:cNvSpPr>
            <p:nvPr/>
          </p:nvSpPr>
          <p:spPr bwMode="auto">
            <a:xfrm rot="-3128201">
              <a:off x="3360738" y="4460875"/>
              <a:ext cx="946150" cy="288925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224 h 21600"/>
                <a:gd name="T14" fmla="*/ 18628 w 21600"/>
                <a:gd name="T15" fmla="*/ 1637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5844" y="0"/>
                  </a:moveTo>
                  <a:lnTo>
                    <a:pt x="15844" y="5224"/>
                  </a:lnTo>
                  <a:lnTo>
                    <a:pt x="3375" y="5224"/>
                  </a:lnTo>
                  <a:lnTo>
                    <a:pt x="3375" y="16376"/>
                  </a:lnTo>
                  <a:lnTo>
                    <a:pt x="15844" y="16376"/>
                  </a:lnTo>
                  <a:lnTo>
                    <a:pt x="15844" y="21600"/>
                  </a:lnTo>
                  <a:lnTo>
                    <a:pt x="21600" y="10800"/>
                  </a:lnTo>
                  <a:lnTo>
                    <a:pt x="15844" y="0"/>
                  </a:lnTo>
                  <a:close/>
                </a:path>
                <a:path w="21600" h="21600">
                  <a:moveTo>
                    <a:pt x="1350" y="5224"/>
                  </a:moveTo>
                  <a:lnTo>
                    <a:pt x="1350" y="16376"/>
                  </a:lnTo>
                  <a:lnTo>
                    <a:pt x="2700" y="16376"/>
                  </a:lnTo>
                  <a:lnTo>
                    <a:pt x="2700" y="5224"/>
                  </a:lnTo>
                  <a:lnTo>
                    <a:pt x="1350" y="5224"/>
                  </a:lnTo>
                  <a:close/>
                </a:path>
                <a:path w="21600" h="21600">
                  <a:moveTo>
                    <a:pt x="0" y="5224"/>
                  </a:moveTo>
                  <a:lnTo>
                    <a:pt x="0" y="16376"/>
                  </a:lnTo>
                  <a:lnTo>
                    <a:pt x="675" y="16376"/>
                  </a:lnTo>
                  <a:lnTo>
                    <a:pt x="675" y="5224"/>
                  </a:lnTo>
                  <a:lnTo>
                    <a:pt x="0" y="5224"/>
                  </a:lnTo>
                  <a:close/>
                </a:path>
              </a:pathLst>
            </a:custGeom>
            <a:solidFill>
              <a:srgbClr val="FFC000"/>
            </a:solidFill>
            <a:ln w="9525">
              <a:round/>
              <a:headEnd/>
              <a:tailEnd/>
            </a:ln>
            <a:scene3d>
              <a:camera prst="legacyPerspectiveFront">
                <a:rot lat="21299970" lon="1200000" rev="0"/>
              </a:camera>
              <a:lightRig rig="legacyFlat4" dir="t"/>
            </a:scene3d>
            <a:sp3d extrusionH="303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 vert="eaVert" wrap="none" anchor="ctr">
              <a:flatTx/>
            </a:bodyPr>
            <a:lstStyle/>
            <a:p>
              <a:endParaRPr lang="es-PY"/>
            </a:p>
          </p:txBody>
        </p:sp>
        <p:sp>
          <p:nvSpPr>
            <p:cNvPr id="16424" name="AutoShape 22"/>
            <p:cNvSpPr>
              <a:spLocks noChangeArrowheads="1"/>
            </p:cNvSpPr>
            <p:nvPr/>
          </p:nvSpPr>
          <p:spPr bwMode="auto">
            <a:xfrm>
              <a:off x="3143250" y="3929063"/>
              <a:ext cx="936625" cy="306387"/>
            </a:xfrm>
            <a:custGeom>
              <a:avLst/>
              <a:gdLst>
                <a:gd name="T0" fmla="*/ 2147483647 w 21600"/>
                <a:gd name="T1" fmla="*/ 0 h 21600"/>
                <a:gd name="T2" fmla="*/ 0 w 21600"/>
                <a:gd name="T3" fmla="*/ 2147483647 h 21600"/>
                <a:gd name="T4" fmla="*/ 2147483647 w 21600"/>
                <a:gd name="T5" fmla="*/ 2147483647 h 21600"/>
                <a:gd name="T6" fmla="*/ 2147483647 w 21600"/>
                <a:gd name="T7" fmla="*/ 214748364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FFC000"/>
            </a:solidFill>
            <a:ln w="9525">
              <a:round/>
              <a:headEnd/>
              <a:tailEnd/>
            </a:ln>
            <a:scene3d>
              <a:camera prst="legacyPerspectiveFront">
                <a:rot lat="21299970" lon="1200000" rev="0"/>
              </a:camera>
              <a:lightRig rig="legacyFlat4" dir="t"/>
            </a:scene3d>
            <a:sp3d extrusionH="303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 vert="eaVert" wrap="none" anchor="ctr">
              <a:flatTx/>
            </a:bodyPr>
            <a:lstStyle/>
            <a:p>
              <a:endParaRPr lang="es-PY"/>
            </a:p>
          </p:txBody>
        </p:sp>
      </p:grpSp>
      <p:grpSp>
        <p:nvGrpSpPr>
          <p:cNvPr id="16389" name="30 Grupo"/>
          <p:cNvGrpSpPr>
            <a:grpSpLocks/>
          </p:cNvGrpSpPr>
          <p:nvPr/>
        </p:nvGrpSpPr>
        <p:grpSpPr bwMode="auto">
          <a:xfrm>
            <a:off x="4600575" y="2173288"/>
            <a:ext cx="3497263" cy="1760537"/>
            <a:chOff x="4988434" y="2214563"/>
            <a:chExt cx="2707766" cy="1759831"/>
          </a:xfrm>
        </p:grpSpPr>
        <p:sp>
          <p:nvSpPr>
            <p:cNvPr id="10268" name="Text Box 19"/>
            <p:cNvSpPr txBox="1">
              <a:spLocks noChangeArrowheads="1"/>
            </p:cNvSpPr>
            <p:nvPr/>
          </p:nvSpPr>
          <p:spPr bwMode="auto">
            <a:xfrm>
              <a:off x="5428461" y="2214563"/>
              <a:ext cx="2267739" cy="113936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>
                <a:defRPr/>
              </a:pPr>
              <a:r>
                <a:rPr kumimoji="1" lang="ko-KR" altLang="ko-KR" sz="2000" b="1" dirty="0">
                  <a:ea typeface="굴림"/>
                </a:rPr>
                <a:t>Mercado</a:t>
              </a:r>
              <a:r>
                <a:rPr kumimoji="1" lang="ko-KR" altLang="es-ES" sz="2000" b="1" dirty="0">
                  <a:ea typeface="굴림"/>
                </a:rPr>
                <a:t> </a:t>
              </a:r>
              <a:r>
                <a:rPr kumimoji="1" lang="ko-KR" altLang="ko-KR" sz="2000" b="1" dirty="0">
                  <a:ea typeface="굴림"/>
                </a:rPr>
                <a:t>Nacional</a:t>
              </a:r>
            </a:p>
            <a:p>
              <a:pPr marL="285750" indent="-285750" latinLnBrk="1">
                <a:buFont typeface="Arial" pitchFamily="34" charset="0"/>
                <a:buChar char="•"/>
                <a:defRPr/>
              </a:pPr>
              <a:r>
                <a:rPr kumimoji="1" lang="es-PY" altLang="ko-KR" sz="1600" dirty="0">
                  <a:ea typeface="굴림"/>
                </a:rPr>
                <a:t>Maquila Pura</a:t>
              </a:r>
            </a:p>
            <a:p>
              <a:pPr marL="285750" indent="-285750" latinLnBrk="1">
                <a:buFont typeface="Arial" pitchFamily="34" charset="0"/>
                <a:buChar char="•"/>
                <a:defRPr/>
              </a:pPr>
              <a:r>
                <a:rPr kumimoji="1" lang="es-PY" altLang="ko-KR" sz="1600" dirty="0">
                  <a:ea typeface="굴림"/>
                </a:rPr>
                <a:t>Maquila de capacidad ociosa</a:t>
              </a:r>
              <a:endParaRPr kumimoji="1" lang="ko-KR" altLang="ko-KR" sz="1600" dirty="0">
                <a:ea typeface="굴림"/>
              </a:endParaRPr>
            </a:p>
          </p:txBody>
        </p:sp>
        <p:sp>
          <p:nvSpPr>
            <p:cNvPr id="14366" name="AutoShape 26"/>
            <p:cNvSpPr>
              <a:spLocks noChangeArrowheads="1"/>
            </p:cNvSpPr>
            <p:nvPr/>
          </p:nvSpPr>
          <p:spPr bwMode="auto">
            <a:xfrm rot="11525289" flipH="1">
              <a:off x="4988434" y="3587199"/>
              <a:ext cx="860389" cy="387195"/>
            </a:xfrm>
            <a:prstGeom prst="curvedUpArrow">
              <a:avLst>
                <a:gd name="adj1" fmla="val 26779"/>
                <a:gd name="adj2" fmla="val 71205"/>
                <a:gd name="adj3" fmla="val 33333"/>
              </a:avLst>
            </a:prstGeom>
            <a:solidFill>
              <a:schemeClr val="bg2">
                <a:lumMod val="25000"/>
              </a:schemeClr>
            </a:solidFill>
            <a:ln>
              <a:noFill/>
            </a:ln>
            <a:extLst/>
          </p:spPr>
          <p:txBody>
            <a:bodyPr rot="10800000" wrap="none" anchor="ctr"/>
            <a:lstStyle/>
            <a:p>
              <a:pPr eaLnBrk="0" hangingPunct="0">
                <a:defRPr/>
              </a:pPr>
              <a:endParaRPr lang="es-ES">
                <a:ea typeface="Gulim" pitchFamily="34" charset="-127"/>
              </a:endParaRPr>
            </a:p>
          </p:txBody>
        </p:sp>
      </p:grpSp>
      <p:grpSp>
        <p:nvGrpSpPr>
          <p:cNvPr id="16390" name="29 Grupo"/>
          <p:cNvGrpSpPr>
            <a:grpSpLocks/>
          </p:cNvGrpSpPr>
          <p:nvPr/>
        </p:nvGrpSpPr>
        <p:grpSpPr bwMode="auto">
          <a:xfrm>
            <a:off x="611188" y="1628775"/>
            <a:ext cx="4259262" cy="1311275"/>
            <a:chOff x="1109663" y="1714500"/>
            <a:chExt cx="4259262" cy="1311275"/>
          </a:xfrm>
        </p:grpSpPr>
        <p:sp>
          <p:nvSpPr>
            <p:cNvPr id="10265" name="Text Box 9"/>
            <p:cNvSpPr txBox="1">
              <a:spLocks noChangeArrowheads="1"/>
            </p:cNvSpPr>
            <p:nvPr/>
          </p:nvSpPr>
          <p:spPr bwMode="auto">
            <a:xfrm>
              <a:off x="1109663" y="1714500"/>
              <a:ext cx="4105275" cy="1311275"/>
            </a:xfrm>
            <a:prstGeom prst="rect">
              <a:avLst/>
            </a:prstGeom>
            <a:noFill/>
            <a:ln w="12700">
              <a:noFill/>
              <a:prstDash val="sysDot"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>
                <a:defRPr/>
              </a:pPr>
              <a:endParaRPr kumimoji="1" lang="ko-KR" altLang="es-ES" sz="2000" b="1" dirty="0">
                <a:ea typeface="굴림"/>
              </a:endParaRPr>
            </a:p>
            <a:p>
              <a:pPr latinLnBrk="1">
                <a:defRPr/>
              </a:pPr>
              <a:r>
                <a:rPr kumimoji="1" lang="ko-KR" altLang="ko-KR" sz="2000" b="1" dirty="0">
                  <a:ea typeface="굴림"/>
                </a:rPr>
                <a:t>Mercado de</a:t>
              </a:r>
            </a:p>
            <a:p>
              <a:pPr latinLnBrk="1">
                <a:defRPr/>
              </a:pPr>
              <a:r>
                <a:rPr kumimoji="1" lang="ko-KR" altLang="ko-KR" sz="2000" b="1" dirty="0">
                  <a:ea typeface="굴림"/>
                </a:rPr>
                <a:t>Exportación</a:t>
              </a:r>
              <a:endParaRPr kumimoji="1" lang="ko-KR" altLang="es-ES" sz="2000" b="1" dirty="0">
                <a:ea typeface="굴림"/>
              </a:endParaRPr>
            </a:p>
            <a:p>
              <a:pPr latinLnBrk="1">
                <a:defRPr/>
              </a:pPr>
              <a:endParaRPr kumimoji="1" lang="ko-KR" altLang="ko-KR" sz="2000" b="1" dirty="0">
                <a:ea typeface="굴림"/>
              </a:endParaRPr>
            </a:p>
          </p:txBody>
        </p:sp>
        <p:sp>
          <p:nvSpPr>
            <p:cNvPr id="16411" name="AutoShape 25"/>
            <p:cNvSpPr>
              <a:spLocks noChangeArrowheads="1"/>
            </p:cNvSpPr>
            <p:nvPr/>
          </p:nvSpPr>
          <p:spPr bwMode="auto">
            <a:xfrm rot="-8507428">
              <a:off x="2344738" y="2098675"/>
              <a:ext cx="2968625" cy="757238"/>
            </a:xfrm>
            <a:prstGeom prst="curvedUpArrow">
              <a:avLst>
                <a:gd name="adj1" fmla="val 57553"/>
                <a:gd name="adj2" fmla="val 119189"/>
                <a:gd name="adj3" fmla="val 39880"/>
              </a:avLst>
            </a:prstGeom>
            <a:solidFill>
              <a:srgbClr val="FF9900"/>
            </a:solidFill>
            <a:ln w="28575">
              <a:noFill/>
              <a:miter lim="800000"/>
              <a:headEnd/>
              <a:tailEnd/>
            </a:ln>
            <a:effectLst>
              <a:prstShdw prst="shdw17" dist="17961" dir="2700000">
                <a:srgbClr val="995C00"/>
              </a:prst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67" name="Text Box 27"/>
            <p:cNvSpPr txBox="1">
              <a:spLocks noChangeArrowheads="1"/>
            </p:cNvSpPr>
            <p:nvPr/>
          </p:nvSpPr>
          <p:spPr bwMode="auto">
            <a:xfrm>
              <a:off x="3924300" y="1714500"/>
              <a:ext cx="1444625" cy="400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>
                <a:defRPr/>
              </a:pPr>
              <a:r>
                <a:rPr kumimoji="1" lang="ko-KR" altLang="ko-KR" sz="2000" b="1" dirty="0">
                  <a:ea typeface="굴림"/>
                </a:rPr>
                <a:t>Producto</a:t>
              </a:r>
            </a:p>
          </p:txBody>
        </p:sp>
      </p:grpSp>
      <p:sp>
        <p:nvSpPr>
          <p:cNvPr id="11292" name="Text Box 28"/>
          <p:cNvSpPr txBox="1">
            <a:spLocks noChangeArrowheads="1"/>
          </p:cNvSpPr>
          <p:nvPr/>
        </p:nvSpPr>
        <p:spPr bwMode="auto">
          <a:xfrm>
            <a:off x="971550" y="5519738"/>
            <a:ext cx="1800225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buFont typeface="Arial" pitchFamily="34" charset="0"/>
              <a:buChar char="•"/>
              <a:defRPr/>
            </a:pPr>
            <a:r>
              <a:rPr kumimoji="1" lang="es-ES" altLang="ko-KR" sz="1600" dirty="0">
                <a:ea typeface="굴림"/>
              </a:rPr>
              <a:t>Aranceles e Impuestos</a:t>
            </a:r>
          </a:p>
          <a:p>
            <a:pPr latinLnBrk="1">
              <a:buFont typeface="Arial" pitchFamily="34" charset="0"/>
              <a:buChar char="•"/>
              <a:defRPr/>
            </a:pPr>
            <a:r>
              <a:rPr kumimoji="1" lang="es-ES" altLang="ko-KR" sz="1600" dirty="0">
                <a:ea typeface="굴림"/>
              </a:rPr>
              <a:t>SUSPENDIDOS = Garantía</a:t>
            </a:r>
            <a:endParaRPr kumimoji="1" lang="ko-KR" altLang="ko-KR" sz="1600" dirty="0">
              <a:ea typeface="굴림"/>
            </a:endParaRPr>
          </a:p>
        </p:txBody>
      </p:sp>
      <p:grpSp>
        <p:nvGrpSpPr>
          <p:cNvPr id="16392" name="28 Grupo"/>
          <p:cNvGrpSpPr>
            <a:grpSpLocks/>
          </p:cNvGrpSpPr>
          <p:nvPr/>
        </p:nvGrpSpPr>
        <p:grpSpPr bwMode="auto">
          <a:xfrm>
            <a:off x="3140075" y="2654300"/>
            <a:ext cx="5338763" cy="2698750"/>
            <a:chOff x="3638676" y="2740741"/>
            <a:chExt cx="5338637" cy="2698034"/>
          </a:xfrm>
        </p:grpSpPr>
        <p:sp>
          <p:nvSpPr>
            <p:cNvPr id="41" name="Freeform 15"/>
            <p:cNvSpPr>
              <a:spLocks/>
            </p:cNvSpPr>
            <p:nvPr/>
          </p:nvSpPr>
          <p:spPr bwMode="auto">
            <a:xfrm>
              <a:off x="5799264" y="4828303"/>
              <a:ext cx="504825" cy="384175"/>
            </a:xfrm>
            <a:custGeom>
              <a:avLst/>
              <a:gdLst/>
              <a:ahLst/>
              <a:cxnLst>
                <a:cxn ang="0">
                  <a:pos x="0" y="1013"/>
                </a:cxn>
                <a:cxn ang="0">
                  <a:pos x="507" y="507"/>
                </a:cxn>
                <a:cxn ang="0">
                  <a:pos x="507" y="1013"/>
                </a:cxn>
                <a:cxn ang="0">
                  <a:pos x="1013" y="507"/>
                </a:cxn>
                <a:cxn ang="0">
                  <a:pos x="1013" y="1013"/>
                </a:cxn>
                <a:cxn ang="0">
                  <a:pos x="1520" y="507"/>
                </a:cxn>
                <a:cxn ang="0">
                  <a:pos x="1520" y="1013"/>
                </a:cxn>
                <a:cxn ang="0">
                  <a:pos x="1647" y="1013"/>
                </a:cxn>
                <a:cxn ang="0">
                  <a:pos x="1647" y="0"/>
                </a:cxn>
                <a:cxn ang="0">
                  <a:pos x="1837" y="0"/>
                </a:cxn>
                <a:cxn ang="0">
                  <a:pos x="1837" y="1013"/>
                </a:cxn>
                <a:cxn ang="0">
                  <a:pos x="1964" y="1013"/>
                </a:cxn>
                <a:cxn ang="0">
                  <a:pos x="1964" y="0"/>
                </a:cxn>
                <a:cxn ang="0">
                  <a:pos x="2154" y="0"/>
                </a:cxn>
                <a:cxn ang="0">
                  <a:pos x="2154" y="1773"/>
                </a:cxn>
                <a:cxn ang="0">
                  <a:pos x="0" y="1773"/>
                </a:cxn>
                <a:cxn ang="0">
                  <a:pos x="0" y="1013"/>
                </a:cxn>
              </a:cxnLst>
              <a:rect l="0" t="0" r="r" b="b"/>
              <a:pathLst>
                <a:path w="2154" h="1773">
                  <a:moveTo>
                    <a:pt x="0" y="1013"/>
                  </a:moveTo>
                  <a:lnTo>
                    <a:pt x="507" y="507"/>
                  </a:lnTo>
                  <a:lnTo>
                    <a:pt x="507" y="1013"/>
                  </a:lnTo>
                  <a:lnTo>
                    <a:pt x="1013" y="507"/>
                  </a:lnTo>
                  <a:lnTo>
                    <a:pt x="1013" y="1013"/>
                  </a:lnTo>
                  <a:lnTo>
                    <a:pt x="1520" y="507"/>
                  </a:lnTo>
                  <a:lnTo>
                    <a:pt x="1520" y="1013"/>
                  </a:lnTo>
                  <a:lnTo>
                    <a:pt x="1647" y="1013"/>
                  </a:lnTo>
                  <a:lnTo>
                    <a:pt x="1647" y="0"/>
                  </a:lnTo>
                  <a:lnTo>
                    <a:pt x="1837" y="0"/>
                  </a:lnTo>
                  <a:lnTo>
                    <a:pt x="1837" y="1013"/>
                  </a:lnTo>
                  <a:lnTo>
                    <a:pt x="1964" y="1013"/>
                  </a:lnTo>
                  <a:lnTo>
                    <a:pt x="1964" y="0"/>
                  </a:lnTo>
                  <a:lnTo>
                    <a:pt x="2154" y="0"/>
                  </a:lnTo>
                  <a:lnTo>
                    <a:pt x="2154" y="1773"/>
                  </a:lnTo>
                  <a:lnTo>
                    <a:pt x="0" y="1773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42" name="Line 16"/>
            <p:cNvSpPr>
              <a:spLocks noChangeShapeType="1"/>
            </p:cNvSpPr>
            <p:nvPr/>
          </p:nvSpPr>
          <p:spPr bwMode="auto">
            <a:xfrm>
              <a:off x="4229212" y="3286696"/>
              <a:ext cx="431790" cy="431685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16402" name="Line 17"/>
            <p:cNvSpPr>
              <a:spLocks noChangeShapeType="1"/>
            </p:cNvSpPr>
            <p:nvPr/>
          </p:nvSpPr>
          <p:spPr bwMode="auto">
            <a:xfrm rot="10800000">
              <a:off x="4141788" y="3314700"/>
              <a:ext cx="431800" cy="431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rot="10800000" wrap="none" anchor="ctr"/>
            <a:lstStyle/>
            <a:p>
              <a:endParaRPr lang="es-PY"/>
            </a:p>
          </p:txBody>
        </p:sp>
        <p:sp>
          <p:nvSpPr>
            <p:cNvPr id="44" name="Line 18"/>
            <p:cNvSpPr>
              <a:spLocks noChangeShapeType="1"/>
            </p:cNvSpPr>
            <p:nvPr/>
          </p:nvSpPr>
          <p:spPr bwMode="auto">
            <a:xfrm rot="10800000">
              <a:off x="5526169" y="4324646"/>
              <a:ext cx="431790" cy="431685"/>
            </a:xfrm>
            <a:prstGeom prst="line">
              <a:avLst/>
            </a:prstGeom>
            <a:noFill/>
            <a:ln w="12700">
              <a:solidFill>
                <a:schemeClr val="tx2">
                  <a:lumMod val="60000"/>
                  <a:lumOff val="40000"/>
                </a:schemeClr>
              </a:solidFill>
              <a:round/>
              <a:headEnd/>
              <a:tailEnd type="triangle" w="med" len="med"/>
            </a:ln>
            <a:effectLst/>
          </p:spPr>
          <p:txBody>
            <a:bodyPr rot="10800000"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10259" name="Text Box 23"/>
            <p:cNvSpPr txBox="1">
              <a:spLocks noChangeArrowheads="1"/>
            </p:cNvSpPr>
            <p:nvPr/>
          </p:nvSpPr>
          <p:spPr bwMode="auto">
            <a:xfrm>
              <a:off x="6858050" y="4857904"/>
              <a:ext cx="1841457" cy="580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atinLnBrk="1">
                <a:defRPr/>
              </a:pPr>
              <a:r>
                <a:rPr kumimoji="1" lang="ko-KR" altLang="ko-KR" sz="1600" dirty="0">
                  <a:ea typeface="굴림"/>
                </a:rPr>
                <a:t>Bienes y Servicios</a:t>
              </a:r>
            </a:p>
            <a:p>
              <a:pPr latinLnBrk="1">
                <a:defRPr/>
              </a:pPr>
              <a:r>
                <a:rPr kumimoji="1" lang="ko-KR" altLang="ko-KR" sz="1600" dirty="0">
                  <a:ea typeface="굴림"/>
                </a:rPr>
                <a:t>Mano de Obra</a:t>
              </a:r>
            </a:p>
          </p:txBody>
        </p:sp>
        <p:sp>
          <p:nvSpPr>
            <p:cNvPr id="10260" name="Text Box 24"/>
            <p:cNvSpPr txBox="1">
              <a:spLocks noChangeArrowheads="1"/>
            </p:cNvSpPr>
            <p:nvPr/>
          </p:nvSpPr>
          <p:spPr bwMode="auto">
            <a:xfrm>
              <a:off x="6643743" y="4429393"/>
              <a:ext cx="2333570" cy="366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>
                <a:defRPr/>
              </a:pPr>
              <a:r>
                <a:rPr kumimoji="1" lang="ko-KR" altLang="ko-KR" b="1" dirty="0">
                  <a:ea typeface="굴림"/>
                </a:rPr>
                <a:t>Provision</a:t>
              </a:r>
              <a:r>
                <a:rPr kumimoji="1" lang="ko-KR" altLang="es-MX" b="1" dirty="0">
                  <a:ea typeface="굴림"/>
                </a:rPr>
                <a:t> </a:t>
              </a:r>
              <a:r>
                <a:rPr kumimoji="1" lang="ko-KR" altLang="ko-KR" b="1" dirty="0">
                  <a:ea typeface="굴림"/>
                </a:rPr>
                <a:t>Nacional</a:t>
              </a:r>
            </a:p>
          </p:txBody>
        </p:sp>
        <p:sp>
          <p:nvSpPr>
            <p:cNvPr id="55" name="Freeform 31"/>
            <p:cNvSpPr>
              <a:spLocks/>
            </p:cNvSpPr>
            <p:nvPr/>
          </p:nvSpPr>
          <p:spPr bwMode="auto">
            <a:xfrm>
              <a:off x="3638676" y="2740741"/>
              <a:ext cx="504825" cy="384175"/>
            </a:xfrm>
            <a:custGeom>
              <a:avLst/>
              <a:gdLst/>
              <a:ahLst/>
              <a:cxnLst>
                <a:cxn ang="0">
                  <a:pos x="0" y="1013"/>
                </a:cxn>
                <a:cxn ang="0">
                  <a:pos x="507" y="507"/>
                </a:cxn>
                <a:cxn ang="0">
                  <a:pos x="507" y="1013"/>
                </a:cxn>
                <a:cxn ang="0">
                  <a:pos x="1013" y="507"/>
                </a:cxn>
                <a:cxn ang="0">
                  <a:pos x="1013" y="1013"/>
                </a:cxn>
                <a:cxn ang="0">
                  <a:pos x="1520" y="507"/>
                </a:cxn>
                <a:cxn ang="0">
                  <a:pos x="1520" y="1013"/>
                </a:cxn>
                <a:cxn ang="0">
                  <a:pos x="1647" y="1013"/>
                </a:cxn>
                <a:cxn ang="0">
                  <a:pos x="1647" y="0"/>
                </a:cxn>
                <a:cxn ang="0">
                  <a:pos x="1837" y="0"/>
                </a:cxn>
                <a:cxn ang="0">
                  <a:pos x="1837" y="1013"/>
                </a:cxn>
                <a:cxn ang="0">
                  <a:pos x="1964" y="1013"/>
                </a:cxn>
                <a:cxn ang="0">
                  <a:pos x="1964" y="0"/>
                </a:cxn>
                <a:cxn ang="0">
                  <a:pos x="2154" y="0"/>
                </a:cxn>
                <a:cxn ang="0">
                  <a:pos x="2154" y="1773"/>
                </a:cxn>
                <a:cxn ang="0">
                  <a:pos x="0" y="1773"/>
                </a:cxn>
                <a:cxn ang="0">
                  <a:pos x="0" y="1013"/>
                </a:cxn>
              </a:cxnLst>
              <a:rect l="0" t="0" r="r" b="b"/>
              <a:pathLst>
                <a:path w="2154" h="1773">
                  <a:moveTo>
                    <a:pt x="0" y="1013"/>
                  </a:moveTo>
                  <a:lnTo>
                    <a:pt x="507" y="507"/>
                  </a:lnTo>
                  <a:lnTo>
                    <a:pt x="507" y="1013"/>
                  </a:lnTo>
                  <a:lnTo>
                    <a:pt x="1013" y="507"/>
                  </a:lnTo>
                  <a:lnTo>
                    <a:pt x="1013" y="1013"/>
                  </a:lnTo>
                  <a:lnTo>
                    <a:pt x="1520" y="507"/>
                  </a:lnTo>
                  <a:lnTo>
                    <a:pt x="1520" y="1013"/>
                  </a:lnTo>
                  <a:lnTo>
                    <a:pt x="1647" y="1013"/>
                  </a:lnTo>
                  <a:lnTo>
                    <a:pt x="1647" y="0"/>
                  </a:lnTo>
                  <a:lnTo>
                    <a:pt x="1837" y="0"/>
                  </a:lnTo>
                  <a:lnTo>
                    <a:pt x="1837" y="1013"/>
                  </a:lnTo>
                  <a:lnTo>
                    <a:pt x="1964" y="1013"/>
                  </a:lnTo>
                  <a:lnTo>
                    <a:pt x="1964" y="0"/>
                  </a:lnTo>
                  <a:lnTo>
                    <a:pt x="2154" y="0"/>
                  </a:lnTo>
                  <a:lnTo>
                    <a:pt x="2154" y="1773"/>
                  </a:lnTo>
                  <a:lnTo>
                    <a:pt x="0" y="1773"/>
                  </a:lnTo>
                  <a:lnTo>
                    <a:pt x="0" y="101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>
              <a:flatTx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s-MX"/>
            </a:p>
          </p:txBody>
        </p:sp>
        <p:sp>
          <p:nvSpPr>
            <p:cNvPr id="16409" name="Line 32"/>
            <p:cNvSpPr>
              <a:spLocks noChangeShapeType="1"/>
            </p:cNvSpPr>
            <p:nvPr/>
          </p:nvSpPr>
          <p:spPr bwMode="auto">
            <a:xfrm>
              <a:off x="5597525" y="4294188"/>
              <a:ext cx="431800" cy="431800"/>
            </a:xfrm>
            <a:prstGeom prst="lin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 type="triangle" w="med" len="med"/>
            </a:ln>
          </p:spPr>
          <p:txBody>
            <a:bodyPr rot="10800000" wrap="none" anchor="ctr"/>
            <a:lstStyle/>
            <a:p>
              <a:endParaRPr lang="es-PY"/>
            </a:p>
          </p:txBody>
        </p:sp>
      </p:grpSp>
      <p:grpSp>
        <p:nvGrpSpPr>
          <p:cNvPr id="16393" name="27 Grupo"/>
          <p:cNvGrpSpPr>
            <a:grpSpLocks/>
          </p:cNvGrpSpPr>
          <p:nvPr/>
        </p:nvGrpSpPr>
        <p:grpSpPr bwMode="auto">
          <a:xfrm>
            <a:off x="712788" y="3789363"/>
            <a:ext cx="2563812" cy="1504950"/>
            <a:chOff x="1169988" y="4143375"/>
            <a:chExt cx="2563812" cy="1504712"/>
          </a:xfrm>
        </p:grpSpPr>
        <p:sp>
          <p:nvSpPr>
            <p:cNvPr id="10251" name="Text Box 20"/>
            <p:cNvSpPr txBox="1">
              <a:spLocks noChangeArrowheads="1"/>
            </p:cNvSpPr>
            <p:nvPr/>
          </p:nvSpPr>
          <p:spPr bwMode="auto">
            <a:xfrm>
              <a:off x="1169988" y="4143375"/>
              <a:ext cx="1973262" cy="10158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>
                <a:buFont typeface="Arial" pitchFamily="34" charset="0"/>
                <a:buChar char="•"/>
                <a:defRPr/>
              </a:pPr>
              <a:endParaRPr kumimoji="1" lang="ko-KR" altLang="es-ES" sz="2000" b="1" dirty="0">
                <a:ea typeface="굴림"/>
              </a:endParaRPr>
            </a:p>
            <a:p>
              <a:pPr latinLnBrk="1">
                <a:buFont typeface="Arial" pitchFamily="34" charset="0"/>
                <a:buChar char="•"/>
                <a:defRPr/>
              </a:pPr>
              <a:r>
                <a:rPr kumimoji="1" lang="ko-KR" altLang="ko-KR" sz="2000" b="1" dirty="0">
                  <a:ea typeface="굴림"/>
                </a:rPr>
                <a:t>Otros Paises</a:t>
              </a:r>
              <a:endParaRPr kumimoji="1" lang="ko-KR" altLang="es-ES" sz="2000" b="1" dirty="0">
                <a:ea typeface="굴림"/>
              </a:endParaRPr>
            </a:p>
            <a:p>
              <a:pPr latinLnBrk="1">
                <a:buFont typeface="Arial" pitchFamily="34" charset="0"/>
                <a:buChar char="•"/>
                <a:defRPr/>
              </a:pPr>
              <a:endParaRPr kumimoji="1" lang="ko-KR" altLang="ko-KR" sz="2000" b="1" dirty="0">
                <a:ea typeface="굴림"/>
              </a:endParaRPr>
            </a:p>
          </p:txBody>
        </p:sp>
        <p:sp>
          <p:nvSpPr>
            <p:cNvPr id="10252" name="Text Box 34"/>
            <p:cNvSpPr txBox="1">
              <a:spLocks noChangeArrowheads="1"/>
            </p:cNvSpPr>
            <p:nvPr/>
          </p:nvSpPr>
          <p:spPr bwMode="auto">
            <a:xfrm>
              <a:off x="1428750" y="4786210"/>
              <a:ext cx="2305050" cy="8618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>
                <a:buFont typeface="Arial" pitchFamily="34" charset="0"/>
                <a:buChar char="•"/>
                <a:defRPr/>
              </a:pPr>
              <a:r>
                <a:rPr kumimoji="1" lang="ko-KR" altLang="ko-KR" sz="1600" dirty="0">
                  <a:ea typeface="굴림"/>
                </a:rPr>
                <a:t>Bienes de Capital</a:t>
              </a:r>
            </a:p>
            <a:p>
              <a:pPr latinLnBrk="1">
                <a:buFont typeface="Arial" pitchFamily="34" charset="0"/>
                <a:buChar char="•"/>
                <a:defRPr/>
              </a:pPr>
              <a:r>
                <a:rPr kumimoji="1" lang="ko-KR" altLang="ko-KR" sz="1600" dirty="0">
                  <a:ea typeface="굴림"/>
                </a:rPr>
                <a:t>Insumos</a:t>
              </a:r>
            </a:p>
            <a:p>
              <a:pPr latinLnBrk="1">
                <a:buFont typeface="Arial" pitchFamily="34" charset="0"/>
                <a:buChar char="•"/>
                <a:defRPr/>
              </a:pPr>
              <a:r>
                <a:rPr kumimoji="1" lang="es-ES" altLang="ko-KR" sz="1600" dirty="0">
                  <a:ea typeface="굴림"/>
                </a:rPr>
                <a:t>Materias</a:t>
              </a:r>
              <a:r>
                <a:rPr kumimoji="1" lang="ko-KR" altLang="ko-KR" sz="1600" dirty="0">
                  <a:ea typeface="굴림"/>
                </a:rPr>
                <a:t> Primas</a:t>
              </a:r>
            </a:p>
          </p:txBody>
        </p:sp>
      </p:grpSp>
      <p:sp>
        <p:nvSpPr>
          <p:cNvPr id="11298" name="Text Box 27"/>
          <p:cNvSpPr txBox="1">
            <a:spLocks noChangeArrowheads="1"/>
          </p:cNvSpPr>
          <p:nvPr/>
        </p:nvSpPr>
        <p:spPr bwMode="auto">
          <a:xfrm>
            <a:off x="2843213" y="5578475"/>
            <a:ext cx="200025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atinLnBrk="1">
              <a:buFont typeface="Arial" pitchFamily="34" charset="0"/>
              <a:buChar char="•"/>
              <a:defRPr/>
            </a:pPr>
            <a:r>
              <a:rPr kumimoji="1" lang="ko-KR" altLang="ko-KR" sz="1600" dirty="0">
                <a:ea typeface="굴림"/>
              </a:rPr>
              <a:t>Hipoteca</a:t>
            </a:r>
          </a:p>
          <a:p>
            <a:pPr latinLnBrk="1">
              <a:buFont typeface="Arial" pitchFamily="34" charset="0"/>
              <a:buChar char="•"/>
              <a:defRPr/>
            </a:pPr>
            <a:r>
              <a:rPr kumimoji="1" lang="ko-KR" altLang="ko-KR" sz="1600" dirty="0">
                <a:ea typeface="굴림"/>
              </a:rPr>
              <a:t>Prenda </a:t>
            </a:r>
          </a:p>
          <a:p>
            <a:pPr latinLnBrk="1">
              <a:buFont typeface="Arial" pitchFamily="34" charset="0"/>
              <a:buChar char="•"/>
              <a:defRPr/>
            </a:pPr>
            <a:r>
              <a:rPr kumimoji="1" lang="ko-KR" altLang="ko-KR" sz="1600" dirty="0">
                <a:ea typeface="굴림"/>
              </a:rPr>
              <a:t>Garantía bancaria</a:t>
            </a:r>
          </a:p>
          <a:p>
            <a:pPr latinLnBrk="1">
              <a:buFont typeface="Arial" pitchFamily="34" charset="0"/>
              <a:buChar char="•"/>
              <a:defRPr/>
            </a:pPr>
            <a:r>
              <a:rPr kumimoji="1" lang="ko-KR" altLang="ko-KR" sz="1600" dirty="0">
                <a:ea typeface="굴림"/>
              </a:rPr>
              <a:t>Poliza de seguro</a:t>
            </a:r>
          </a:p>
        </p:txBody>
      </p:sp>
      <p:pic>
        <p:nvPicPr>
          <p:cNvPr id="35" name="20 Marcador de contenido" descr="maquila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11 Título"/>
          <p:cNvSpPr>
            <a:spLocks noGrp="1"/>
          </p:cNvSpPr>
          <p:nvPr>
            <p:ph type="title"/>
          </p:nvPr>
        </p:nvSpPr>
        <p:spPr>
          <a:xfrm>
            <a:off x="674688" y="269875"/>
            <a:ext cx="749776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tx1"/>
                </a:solidFill>
                <a:latin typeface="Lucida Bright" pitchFamily="18" charset="0"/>
              </a:rPr>
              <a:t>Aspectos Tributarios</a:t>
            </a:r>
            <a:endParaRPr lang="es-MX" sz="3600" b="1" dirty="0" smtClean="0">
              <a:solidFill>
                <a:schemeClr val="tx1"/>
              </a:solidFill>
              <a:latin typeface="Lucida Bright" pitchFamily="18" charset="0"/>
            </a:endParaRPr>
          </a:p>
        </p:txBody>
      </p:sp>
      <p:sp>
        <p:nvSpPr>
          <p:cNvPr id="11" name="10 Elipse"/>
          <p:cNvSpPr/>
          <p:nvPr/>
        </p:nvSpPr>
        <p:spPr bwMode="auto">
          <a:xfrm>
            <a:off x="5076056" y="1556833"/>
            <a:ext cx="2200818" cy="2016183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Impuesto único</a:t>
            </a:r>
          </a:p>
        </p:txBody>
      </p:sp>
      <p:sp>
        <p:nvSpPr>
          <p:cNvPr id="12296" name="13 CuadroTexto"/>
          <p:cNvSpPr txBox="1">
            <a:spLocks noChangeArrowheads="1"/>
          </p:cNvSpPr>
          <p:nvPr/>
        </p:nvSpPr>
        <p:spPr bwMode="auto">
          <a:xfrm>
            <a:off x="611188" y="1844675"/>
            <a:ext cx="4824412" cy="14001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285750" indent="-285750" eaLnBrk="1" hangingPunct="1">
              <a:buClr>
                <a:srgbClr val="00B050"/>
              </a:buClr>
              <a:buFont typeface="Wingdings" pitchFamily="2" charset="2"/>
              <a:buChar char="v"/>
              <a:defRPr/>
            </a:pPr>
            <a:r>
              <a:rPr lang="es-ES" sz="2000" b="1" dirty="0" smtClean="0"/>
              <a:t>TRIBUTO UNICO MAQUILA:</a:t>
            </a:r>
            <a:br>
              <a:rPr lang="es-ES" sz="2000" b="1" dirty="0" smtClean="0"/>
            </a:br>
            <a:r>
              <a:rPr lang="es-ES" sz="2000" dirty="0" smtClean="0"/>
              <a:t>Sobre valor agregado al producto </a:t>
            </a:r>
          </a:p>
          <a:p>
            <a:pPr eaLnBrk="1" hangingPunct="1">
              <a:defRPr/>
            </a:pPr>
            <a:r>
              <a:rPr lang="es-ES" sz="2000" dirty="0" smtClean="0"/>
              <a:t>    o servicio en territorio paraguayo;</a:t>
            </a:r>
          </a:p>
          <a:p>
            <a:pPr eaLnBrk="1" hangingPunct="1">
              <a:defRPr/>
            </a:pPr>
            <a:r>
              <a:rPr lang="es-ES" sz="500" dirty="0" smtClean="0"/>
              <a:t> </a:t>
            </a:r>
          </a:p>
          <a:p>
            <a:pPr eaLnBrk="1" hangingPunct="1">
              <a:defRPr/>
            </a:pPr>
            <a:r>
              <a:rPr lang="es-ES" sz="2000" dirty="0" smtClean="0"/>
              <a:t>    O valor factura de exportación.</a:t>
            </a:r>
            <a:endParaRPr lang="es-MX" sz="2000" dirty="0" smtClean="0"/>
          </a:p>
        </p:txBody>
      </p:sp>
      <p:sp>
        <p:nvSpPr>
          <p:cNvPr id="8" name="7 CuadroTexto"/>
          <p:cNvSpPr txBox="1">
            <a:spLocks noChangeArrowheads="1"/>
          </p:cNvSpPr>
          <p:nvPr/>
        </p:nvSpPr>
        <p:spPr bwMode="auto">
          <a:xfrm>
            <a:off x="395288" y="4365625"/>
            <a:ext cx="8135937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ko-KR" sz="1900" b="1" dirty="0" err="1">
                <a:ea typeface="Batang" pitchFamily="18" charset="-127"/>
                <a:cs typeface="Tahoma" pitchFamily="34" charset="0"/>
              </a:rPr>
              <a:t>Recuperación</a:t>
            </a:r>
            <a:r>
              <a:rPr lang="en-US" altLang="ko-KR" sz="1900" b="1" dirty="0">
                <a:ea typeface="Batang" pitchFamily="18" charset="-127"/>
                <a:cs typeface="Tahoma" pitchFamily="34" charset="0"/>
              </a:rPr>
              <a:t> del </a:t>
            </a:r>
            <a:r>
              <a:rPr lang="en-US" altLang="ko-KR" sz="1900" b="1" dirty="0" err="1">
                <a:ea typeface="Batang" pitchFamily="18" charset="-127"/>
                <a:cs typeface="Tahoma" pitchFamily="34" charset="0"/>
              </a:rPr>
              <a:t>Impuesto</a:t>
            </a:r>
            <a:r>
              <a:rPr lang="en-US" altLang="ko-KR" sz="1900" b="1" dirty="0">
                <a:ea typeface="Batang" pitchFamily="18" charset="-127"/>
                <a:cs typeface="Tahoma" pitchFamily="34" charset="0"/>
              </a:rPr>
              <a:t> al Valor </a:t>
            </a:r>
            <a:r>
              <a:rPr lang="en-US" altLang="ko-KR" sz="1900" b="1" dirty="0" err="1">
                <a:ea typeface="Batang" pitchFamily="18" charset="-127"/>
                <a:cs typeface="Tahoma" pitchFamily="34" charset="0"/>
              </a:rPr>
              <a:t>Agregado</a:t>
            </a:r>
            <a:r>
              <a:rPr lang="en-US" altLang="ko-KR" sz="1900" b="1" dirty="0">
                <a:ea typeface="Batang" pitchFamily="18" charset="-127"/>
                <a:cs typeface="Tahoma" pitchFamily="34" charset="0"/>
              </a:rPr>
              <a:t> – IVA: </a:t>
            </a:r>
            <a:r>
              <a:rPr lang="en-US" altLang="ko-KR" sz="1900" dirty="0">
                <a:ea typeface="Batang" pitchFamily="18" charset="-127"/>
                <a:cs typeface="Tahoma" pitchFamily="34" charset="0"/>
              </a:rPr>
              <a:t>10%</a:t>
            </a:r>
            <a:endParaRPr lang="es-MX" altLang="ko-KR" sz="1900" dirty="0">
              <a:ea typeface="Batang" pitchFamily="18" charset="-127"/>
              <a:cs typeface="Tahoma" pitchFamily="34" charset="0"/>
            </a:endParaRPr>
          </a:p>
          <a:p>
            <a:pPr eaLnBrk="0" hangingPunct="0">
              <a:buClr>
                <a:schemeClr val="accent4">
                  <a:lumMod val="75000"/>
                </a:schemeClr>
              </a:buClr>
              <a:defRPr/>
            </a:pPr>
            <a:endParaRPr lang="es-ES" sz="1900" dirty="0">
              <a:ea typeface="Batang" pitchFamily="18" charset="-127"/>
              <a:cs typeface="Tahoma" pitchFamily="34" charset="0"/>
            </a:endParaRPr>
          </a:p>
        </p:txBody>
      </p:sp>
      <p:sp>
        <p:nvSpPr>
          <p:cNvPr id="10" name="9 CuadroTexto"/>
          <p:cNvSpPr txBox="1">
            <a:spLocks noChangeArrowheads="1"/>
          </p:cNvSpPr>
          <p:nvPr/>
        </p:nvSpPr>
        <p:spPr bwMode="auto">
          <a:xfrm>
            <a:off x="396875" y="3832225"/>
            <a:ext cx="8135938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ko-KR" sz="1900" b="1" dirty="0" err="1">
                <a:ea typeface="Batang" pitchFamily="18" charset="-127"/>
                <a:cs typeface="Tahoma" pitchFamily="34" charset="0"/>
              </a:rPr>
              <a:t>Suspensión</a:t>
            </a:r>
            <a:r>
              <a:rPr lang="en-US" altLang="ko-KR" sz="1900" b="1" dirty="0">
                <a:ea typeface="Batang" pitchFamily="18" charset="-127"/>
                <a:cs typeface="Tahoma" pitchFamily="34" charset="0"/>
              </a:rPr>
              <a:t> de </a:t>
            </a:r>
            <a:r>
              <a:rPr lang="en-US" altLang="ko-KR" sz="1900" b="1" dirty="0" err="1">
                <a:ea typeface="Batang" pitchFamily="18" charset="-127"/>
                <a:cs typeface="Tahoma" pitchFamily="34" charset="0"/>
              </a:rPr>
              <a:t>impuestos</a:t>
            </a:r>
            <a:r>
              <a:rPr lang="en-US" altLang="ko-KR" sz="1900" b="1" dirty="0">
                <a:ea typeface="Batang" pitchFamily="18" charset="-127"/>
                <a:cs typeface="Tahoma" pitchFamily="34" charset="0"/>
              </a:rPr>
              <a:t> y </a:t>
            </a:r>
            <a:r>
              <a:rPr lang="en-US" altLang="ko-KR" sz="1900" b="1" dirty="0" err="1">
                <a:ea typeface="Batang" pitchFamily="18" charset="-127"/>
                <a:cs typeface="Tahoma" pitchFamily="34" charset="0"/>
              </a:rPr>
              <a:t>aranceles</a:t>
            </a:r>
            <a:r>
              <a:rPr lang="en-US" altLang="ko-KR" sz="1900" b="1" dirty="0">
                <a:ea typeface="Batang" pitchFamily="18" charset="-127"/>
                <a:cs typeface="Tahoma" pitchFamily="34" charset="0"/>
              </a:rPr>
              <a:t> </a:t>
            </a:r>
            <a:r>
              <a:rPr lang="en-US" altLang="ko-KR" sz="1900" b="1" dirty="0" err="1">
                <a:ea typeface="Batang" pitchFamily="18" charset="-127"/>
                <a:cs typeface="Tahoma" pitchFamily="34" charset="0"/>
              </a:rPr>
              <a:t>aduaneros</a:t>
            </a:r>
            <a:r>
              <a:rPr lang="en-US" altLang="ko-KR" sz="1900" b="1" dirty="0">
                <a:ea typeface="Batang" pitchFamily="18" charset="-127"/>
                <a:cs typeface="Tahoma" pitchFamily="34" charset="0"/>
              </a:rPr>
              <a:t>.</a:t>
            </a:r>
            <a:endParaRPr lang="es-MX" altLang="ko-KR" sz="1900" dirty="0">
              <a:ea typeface="Batang" pitchFamily="18" charset="-127"/>
              <a:cs typeface="Tahoma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es-ES" sz="1900" dirty="0">
              <a:ea typeface="Batang" pitchFamily="18" charset="-127"/>
              <a:cs typeface="Tahoma" pitchFamily="34" charset="0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395288" y="4868863"/>
            <a:ext cx="7920037" cy="677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ko-KR" sz="1900" b="1" dirty="0" err="1">
                <a:ea typeface="Batang" pitchFamily="18" charset="-127"/>
                <a:cs typeface="Tahoma" pitchFamily="34" charset="0"/>
              </a:rPr>
              <a:t>Remesas</a:t>
            </a:r>
            <a:r>
              <a:rPr lang="en-US" altLang="ko-KR" sz="1900" b="1" dirty="0">
                <a:ea typeface="Batang" pitchFamily="18" charset="-127"/>
                <a:cs typeface="Tahoma" pitchFamily="34" charset="0"/>
              </a:rPr>
              <a:t> al exterior </a:t>
            </a:r>
            <a:r>
              <a:rPr lang="en-US" altLang="ko-KR" sz="1900" b="1" dirty="0" err="1">
                <a:ea typeface="Batang" pitchFamily="18" charset="-127"/>
                <a:cs typeface="Tahoma" pitchFamily="34" charset="0"/>
              </a:rPr>
              <a:t>libre</a:t>
            </a:r>
            <a:r>
              <a:rPr lang="en-US" altLang="ko-KR" sz="1900" b="1" dirty="0">
                <a:ea typeface="Batang" pitchFamily="18" charset="-127"/>
                <a:cs typeface="Tahoma" pitchFamily="34" charset="0"/>
              </a:rPr>
              <a:t> de </a:t>
            </a:r>
            <a:r>
              <a:rPr lang="en-US" altLang="ko-KR" sz="1900" b="1" dirty="0" err="1">
                <a:ea typeface="Batang" pitchFamily="18" charset="-127"/>
                <a:cs typeface="Tahoma" pitchFamily="34" charset="0"/>
              </a:rPr>
              <a:t>impuestos</a:t>
            </a:r>
            <a:r>
              <a:rPr lang="en-US" altLang="ko-KR" sz="1900" b="1" dirty="0">
                <a:ea typeface="Batang" pitchFamily="18" charset="-127"/>
                <a:cs typeface="Tahoma" pitchFamily="34" charset="0"/>
              </a:rPr>
              <a:t>.</a:t>
            </a:r>
            <a:endParaRPr lang="es-MX" altLang="ko-KR" sz="1900" dirty="0">
              <a:ea typeface="Batang" pitchFamily="18" charset="-127"/>
              <a:cs typeface="Tahoma" pitchFamily="34" charset="0"/>
            </a:endParaRPr>
          </a:p>
          <a:p>
            <a:pPr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es-ES" sz="1900" dirty="0">
              <a:ea typeface="Batang" pitchFamily="18" charset="-127"/>
              <a:cs typeface="Tahoma" pitchFamily="34" charset="0"/>
            </a:endParaRPr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395288" y="5267325"/>
            <a:ext cx="8137525" cy="969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ko-KR" sz="1900" b="1" dirty="0" err="1">
                <a:ea typeface="Batang" pitchFamily="18" charset="-127"/>
                <a:cs typeface="Tahoma" pitchFamily="34" charset="0"/>
              </a:rPr>
              <a:t>Otros</a:t>
            </a:r>
            <a:r>
              <a:rPr lang="en-US" altLang="ko-KR" sz="1900" b="1" dirty="0">
                <a:ea typeface="Batang" pitchFamily="18" charset="-127"/>
                <a:cs typeface="Tahoma" pitchFamily="34" charset="0"/>
              </a:rPr>
              <a:t> </a:t>
            </a:r>
            <a:r>
              <a:rPr lang="en-US" altLang="ko-KR" sz="1900" b="1" dirty="0" err="1">
                <a:ea typeface="Batang" pitchFamily="18" charset="-127"/>
                <a:cs typeface="Tahoma" pitchFamily="34" charset="0"/>
              </a:rPr>
              <a:t>impuestos</a:t>
            </a:r>
            <a:r>
              <a:rPr lang="en-US" altLang="ko-KR" sz="1900" b="1" dirty="0">
                <a:ea typeface="Batang" pitchFamily="18" charset="-127"/>
                <a:cs typeface="Tahoma" pitchFamily="34" charset="0"/>
              </a:rPr>
              <a:t>  solo  para </a:t>
            </a:r>
            <a:r>
              <a:rPr lang="en-US" altLang="ko-KR" sz="1900" b="1" dirty="0" err="1">
                <a:ea typeface="Batang" pitchFamily="18" charset="-127"/>
                <a:cs typeface="Tahoma" pitchFamily="34" charset="0"/>
              </a:rPr>
              <a:t>maquilas</a:t>
            </a:r>
            <a:r>
              <a:rPr lang="en-US" altLang="ko-KR" sz="1900" b="1" dirty="0">
                <a:ea typeface="Batang" pitchFamily="18" charset="-127"/>
                <a:cs typeface="Tahoma" pitchFamily="34" charset="0"/>
              </a:rPr>
              <a:t> </a:t>
            </a:r>
            <a:r>
              <a:rPr lang="en-US" altLang="ko-KR" sz="1900" b="1" dirty="0" err="1">
                <a:ea typeface="Batang" pitchFamily="18" charset="-127"/>
                <a:cs typeface="Tahoma" pitchFamily="34" charset="0"/>
              </a:rPr>
              <a:t>puras</a:t>
            </a:r>
            <a:r>
              <a:rPr lang="en-US" altLang="ko-KR" sz="1900" b="1" dirty="0">
                <a:ea typeface="Batang" pitchFamily="18" charset="-127"/>
                <a:cs typeface="Tahoma" pitchFamily="34" charset="0"/>
              </a:rPr>
              <a:t>:  </a:t>
            </a:r>
            <a:r>
              <a:rPr lang="en-US" altLang="ko-KR" sz="1900" dirty="0" err="1">
                <a:ea typeface="Batang" pitchFamily="18" charset="-127"/>
                <a:cs typeface="Tahoma" pitchFamily="34" charset="0"/>
              </a:rPr>
              <a:t>tasas</a:t>
            </a:r>
            <a:r>
              <a:rPr lang="en-US" altLang="ko-KR" sz="1900" dirty="0">
                <a:ea typeface="Batang" pitchFamily="18" charset="-127"/>
                <a:cs typeface="Tahoma" pitchFamily="34" charset="0"/>
              </a:rPr>
              <a:t> de </a:t>
            </a:r>
            <a:r>
              <a:rPr lang="en-US" altLang="ko-KR" sz="1900" dirty="0" err="1">
                <a:ea typeface="Batang" pitchFamily="18" charset="-127"/>
                <a:cs typeface="Tahoma" pitchFamily="34" charset="0"/>
              </a:rPr>
              <a:t>actos</a:t>
            </a:r>
            <a:r>
              <a:rPr lang="en-US" altLang="ko-KR" sz="1900" dirty="0">
                <a:ea typeface="Batang" pitchFamily="18" charset="-127"/>
                <a:cs typeface="Tahoma" pitchFamily="34" charset="0"/>
              </a:rPr>
              <a:t> y</a:t>
            </a:r>
            <a:br>
              <a:rPr lang="en-US" altLang="ko-KR" sz="1900" dirty="0">
                <a:ea typeface="Batang" pitchFamily="18" charset="-127"/>
                <a:cs typeface="Tahoma" pitchFamily="34" charset="0"/>
              </a:rPr>
            </a:br>
            <a:r>
              <a:rPr lang="en-US" altLang="ko-KR" sz="1900" dirty="0">
                <a:ea typeface="Batang" pitchFamily="18" charset="-127"/>
                <a:cs typeface="Tahoma" pitchFamily="34" charset="0"/>
              </a:rPr>
              <a:t>   </a:t>
            </a:r>
            <a:r>
              <a:rPr lang="en-US" altLang="ko-KR" sz="1900" dirty="0" err="1">
                <a:ea typeface="Batang" pitchFamily="18" charset="-127"/>
                <a:cs typeface="Tahoma" pitchFamily="34" charset="0"/>
              </a:rPr>
              <a:t>documentos</a:t>
            </a:r>
            <a:r>
              <a:rPr lang="en-US" altLang="ko-KR" sz="1900" dirty="0">
                <a:ea typeface="Batang" pitchFamily="18" charset="-127"/>
                <a:cs typeface="Tahoma" pitchFamily="34" charset="0"/>
              </a:rPr>
              <a:t>, </a:t>
            </a:r>
            <a:r>
              <a:rPr lang="en-US" altLang="ko-KR" sz="1900" dirty="0" err="1">
                <a:ea typeface="Batang" pitchFamily="18" charset="-127"/>
                <a:cs typeface="Tahoma" pitchFamily="34" charset="0"/>
              </a:rPr>
              <a:t>tasas</a:t>
            </a:r>
            <a:r>
              <a:rPr lang="en-US" altLang="ko-KR" sz="1900" dirty="0">
                <a:ea typeface="Batang" pitchFamily="18" charset="-127"/>
                <a:cs typeface="Tahoma" pitchFamily="34" charset="0"/>
              </a:rPr>
              <a:t> </a:t>
            </a:r>
            <a:r>
              <a:rPr lang="en-US" altLang="ko-KR" sz="1900" dirty="0" err="1">
                <a:ea typeface="Batang" pitchFamily="18" charset="-127"/>
                <a:cs typeface="Tahoma" pitchFamily="34" charset="0"/>
              </a:rPr>
              <a:t>consulares</a:t>
            </a:r>
            <a:r>
              <a:rPr lang="en-US" altLang="ko-KR" sz="1900" dirty="0">
                <a:ea typeface="Batang" pitchFamily="18" charset="-127"/>
                <a:cs typeface="Tahoma" pitchFamily="34" charset="0"/>
              </a:rPr>
              <a:t>, </a:t>
            </a:r>
            <a:r>
              <a:rPr lang="en-US" altLang="ko-KR" sz="1900" dirty="0" err="1">
                <a:ea typeface="Batang" pitchFamily="18" charset="-127"/>
                <a:cs typeface="Tahoma" pitchFamily="34" charset="0"/>
              </a:rPr>
              <a:t>patentes</a:t>
            </a:r>
            <a:r>
              <a:rPr lang="en-US" altLang="ko-KR" sz="1900" dirty="0">
                <a:ea typeface="Batang" pitchFamily="18" charset="-127"/>
                <a:cs typeface="Tahoma" pitchFamily="34" charset="0"/>
              </a:rPr>
              <a:t> </a:t>
            </a:r>
            <a:r>
              <a:rPr lang="en-US" altLang="ko-KR" sz="1900" dirty="0" err="1">
                <a:ea typeface="Batang" pitchFamily="18" charset="-127"/>
                <a:cs typeface="Tahoma" pitchFamily="34" charset="0"/>
              </a:rPr>
              <a:t>municipales</a:t>
            </a:r>
            <a:r>
              <a:rPr lang="en-US" altLang="ko-KR" sz="1900" dirty="0">
                <a:ea typeface="Batang" pitchFamily="18" charset="-127"/>
                <a:cs typeface="Tahoma" pitchFamily="34" charset="0"/>
              </a:rPr>
              <a:t>, </a:t>
            </a:r>
            <a:r>
              <a:rPr lang="en-US" altLang="ko-KR" sz="1900" dirty="0" err="1">
                <a:ea typeface="Batang" pitchFamily="18" charset="-127"/>
                <a:cs typeface="Tahoma" pitchFamily="34" charset="0"/>
              </a:rPr>
              <a:t>impuestos</a:t>
            </a:r>
            <a:r>
              <a:rPr lang="en-US" altLang="ko-KR" sz="1900" dirty="0">
                <a:ea typeface="Batang" pitchFamily="18" charset="-127"/>
                <a:cs typeface="Tahoma" pitchFamily="34" charset="0"/>
              </a:rPr>
              <a:t> a la </a:t>
            </a:r>
            <a:br>
              <a:rPr lang="en-US" altLang="ko-KR" sz="1900" dirty="0">
                <a:ea typeface="Batang" pitchFamily="18" charset="-127"/>
                <a:cs typeface="Tahoma" pitchFamily="34" charset="0"/>
              </a:rPr>
            </a:br>
            <a:r>
              <a:rPr lang="en-US" altLang="ko-KR" sz="1900" dirty="0">
                <a:ea typeface="Batang" pitchFamily="18" charset="-127"/>
                <a:cs typeface="Tahoma" pitchFamily="34" charset="0"/>
              </a:rPr>
              <a:t>   </a:t>
            </a:r>
            <a:r>
              <a:rPr lang="en-US" altLang="ko-KR" sz="1900" dirty="0" err="1">
                <a:ea typeface="Batang" pitchFamily="18" charset="-127"/>
                <a:cs typeface="Tahoma" pitchFamily="34" charset="0"/>
              </a:rPr>
              <a:t>construcción</a:t>
            </a:r>
            <a:r>
              <a:rPr lang="en-US" altLang="ko-KR" sz="1900" dirty="0">
                <a:ea typeface="Batang" pitchFamily="18" charset="-127"/>
                <a:cs typeface="Tahoma" pitchFamily="34" charset="0"/>
              </a:rPr>
              <a:t>, etc.</a:t>
            </a:r>
            <a:endParaRPr lang="es-MX" altLang="ko-KR" sz="1900" dirty="0">
              <a:ea typeface="Batang" pitchFamily="18" charset="-127"/>
              <a:cs typeface="Tahoma" pitchFamily="34" charset="0"/>
            </a:endParaRP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468313" y="6284913"/>
            <a:ext cx="7848600" cy="3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Clr>
                <a:schemeClr val="accent4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en-US" altLang="ko-KR" sz="1900" b="1" dirty="0" err="1">
                <a:ea typeface="Batang" pitchFamily="18" charset="-127"/>
                <a:cs typeface="Tahoma" pitchFamily="34" charset="0"/>
              </a:rPr>
              <a:t>Arancel</a:t>
            </a:r>
            <a:r>
              <a:rPr lang="en-US" altLang="ko-KR" sz="1900" b="1" dirty="0">
                <a:ea typeface="Batang" pitchFamily="18" charset="-127"/>
                <a:cs typeface="Tahoma" pitchFamily="34" charset="0"/>
              </a:rPr>
              <a:t>  cero: </a:t>
            </a:r>
            <a:r>
              <a:rPr lang="en-US" altLang="ko-KR" sz="1900" dirty="0" err="1">
                <a:ea typeface="Batang" pitchFamily="18" charset="-127"/>
                <a:cs typeface="Tahoma" pitchFamily="34" charset="0"/>
              </a:rPr>
              <a:t>cumpliendo</a:t>
            </a:r>
            <a:r>
              <a:rPr lang="en-US" altLang="ko-KR" sz="1900" dirty="0">
                <a:ea typeface="Batang" pitchFamily="18" charset="-127"/>
                <a:cs typeface="Tahoma" pitchFamily="34" charset="0"/>
              </a:rPr>
              <a:t> </a:t>
            </a:r>
            <a:r>
              <a:rPr lang="en-US" altLang="ko-KR" sz="1900" dirty="0" err="1">
                <a:ea typeface="Batang" pitchFamily="18" charset="-127"/>
                <a:cs typeface="Tahoma" pitchFamily="34" charset="0"/>
              </a:rPr>
              <a:t>origen</a:t>
            </a:r>
            <a:r>
              <a:rPr lang="en-US" altLang="ko-KR" sz="1900" dirty="0">
                <a:ea typeface="Batang" pitchFamily="18" charset="-127"/>
                <a:cs typeface="Tahoma" pitchFamily="34" charset="0"/>
              </a:rPr>
              <a:t>.</a:t>
            </a:r>
            <a:endParaRPr lang="es-MX" altLang="ko-KR" sz="1900" dirty="0">
              <a:ea typeface="Batang" pitchFamily="18" charset="-127"/>
              <a:cs typeface="Tahoma" pitchFamily="34" charset="0"/>
            </a:endParaRPr>
          </a:p>
        </p:txBody>
      </p:sp>
      <p:pic>
        <p:nvPicPr>
          <p:cNvPr id="13" name="20 Marcador de contenido" descr="maquila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1 Título"/>
          <p:cNvSpPr>
            <a:spLocks noGrp="1"/>
          </p:cNvSpPr>
          <p:nvPr>
            <p:ph type="title"/>
          </p:nvPr>
        </p:nvSpPr>
        <p:spPr>
          <a:xfrm>
            <a:off x="468313" y="341313"/>
            <a:ext cx="7497762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ES" sz="3600" b="1" dirty="0" smtClean="0">
                <a:solidFill>
                  <a:schemeClr val="accent4">
                    <a:lumMod val="75000"/>
                  </a:schemeClr>
                </a:solidFill>
                <a:latin typeface="Lucida Bright" pitchFamily="18" charset="0"/>
              </a:rPr>
              <a:t>Régimen de Origen Mercosur</a:t>
            </a:r>
            <a:endParaRPr lang="es-MX" sz="3600" b="1" dirty="0" smtClean="0">
              <a:solidFill>
                <a:schemeClr val="accent4">
                  <a:lumMod val="75000"/>
                </a:schemeClr>
              </a:solidFill>
              <a:latin typeface="Lucida Bright" pitchFamily="18" charset="0"/>
            </a:endParaRPr>
          </a:p>
        </p:txBody>
      </p:sp>
      <p:sp>
        <p:nvSpPr>
          <p:cNvPr id="18435" name="41 CuadroTexto"/>
          <p:cNvSpPr txBox="1">
            <a:spLocks noChangeArrowheads="1"/>
          </p:cNvSpPr>
          <p:nvPr/>
        </p:nvSpPr>
        <p:spPr bwMode="auto">
          <a:xfrm>
            <a:off x="1571625" y="2071688"/>
            <a:ext cx="307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s-ES">
              <a:latin typeface="Cataneo BT"/>
            </a:endParaRPr>
          </a:p>
        </p:txBody>
      </p:sp>
      <p:grpSp>
        <p:nvGrpSpPr>
          <p:cNvPr id="18436" name="93 Grupo"/>
          <p:cNvGrpSpPr>
            <a:grpSpLocks/>
          </p:cNvGrpSpPr>
          <p:nvPr/>
        </p:nvGrpSpPr>
        <p:grpSpPr bwMode="auto">
          <a:xfrm>
            <a:off x="4787900" y="5097463"/>
            <a:ext cx="3994150" cy="708025"/>
            <a:chOff x="4929190" y="4071942"/>
            <a:chExt cx="3710022" cy="707886"/>
          </a:xfrm>
        </p:grpSpPr>
        <p:sp>
          <p:nvSpPr>
            <p:cNvPr id="18462" name="Text Box 3"/>
            <p:cNvSpPr txBox="1">
              <a:spLocks noChangeArrowheads="1"/>
            </p:cNvSpPr>
            <p:nvPr/>
          </p:nvSpPr>
          <p:spPr bwMode="auto">
            <a:xfrm>
              <a:off x="4929190" y="4071942"/>
              <a:ext cx="1795405" cy="70788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/>
              <a:r>
                <a:rPr kumimoji="1" lang="es-ES" altLang="ko-KR" sz="2000" b="1">
                  <a:solidFill>
                    <a:srgbClr val="002060"/>
                  </a:solidFill>
                  <a:latin typeface="Times" pitchFamily="18" charset="0"/>
                  <a:ea typeface="Gulim" pitchFamily="34" charset="-127"/>
                </a:rPr>
                <a:t>4</a:t>
              </a:r>
              <a:r>
                <a:rPr kumimoji="1" lang="ko-KR" altLang="ko-KR" sz="2000" b="1">
                  <a:solidFill>
                    <a:srgbClr val="002060"/>
                  </a:solidFill>
                  <a:latin typeface="Times" pitchFamily="18" charset="0"/>
                  <a:ea typeface="Gulim" pitchFamily="34" charset="-127"/>
                </a:rPr>
                <a:t>0%</a:t>
              </a:r>
            </a:p>
            <a:p>
              <a:pPr latinLnBrk="1"/>
              <a:r>
                <a:rPr kumimoji="1" lang="ko-KR" altLang="ko-KR" sz="2000" b="1">
                  <a:solidFill>
                    <a:srgbClr val="002060"/>
                  </a:solidFill>
                  <a:latin typeface="Times" pitchFamily="18" charset="0"/>
                  <a:ea typeface="Gulim" pitchFamily="34" charset="-127"/>
                </a:rPr>
                <a:t>MERCOSUR</a:t>
              </a:r>
            </a:p>
          </p:txBody>
        </p:sp>
        <p:sp>
          <p:nvSpPr>
            <p:cNvPr id="18463" name="Text Box 4"/>
            <p:cNvSpPr txBox="1">
              <a:spLocks noChangeArrowheads="1"/>
            </p:cNvSpPr>
            <p:nvPr/>
          </p:nvSpPr>
          <p:spPr bwMode="auto">
            <a:xfrm>
              <a:off x="6858016" y="4071942"/>
              <a:ext cx="1781196" cy="707886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latinLnBrk="1"/>
              <a:r>
                <a:rPr kumimoji="1" lang="es-ES" altLang="ko-KR" sz="2000" b="1">
                  <a:solidFill>
                    <a:srgbClr val="002060"/>
                  </a:solidFill>
                  <a:latin typeface="Times" pitchFamily="18" charset="0"/>
                  <a:ea typeface="Gulim" pitchFamily="34" charset="-127"/>
                </a:rPr>
                <a:t>6</a:t>
              </a:r>
              <a:r>
                <a:rPr kumimoji="1" lang="ko-KR" altLang="ko-KR" sz="2000" b="1">
                  <a:solidFill>
                    <a:srgbClr val="002060"/>
                  </a:solidFill>
                  <a:latin typeface="Times" pitchFamily="18" charset="0"/>
                  <a:ea typeface="Gulim" pitchFamily="34" charset="-127"/>
                </a:rPr>
                <a:t>0%</a:t>
              </a:r>
            </a:p>
            <a:p>
              <a:pPr latinLnBrk="1"/>
              <a:r>
                <a:rPr kumimoji="1" lang="ko-KR" altLang="ko-KR" sz="2000" b="1">
                  <a:solidFill>
                    <a:srgbClr val="002060"/>
                  </a:solidFill>
                  <a:latin typeface="Times" pitchFamily="18" charset="0"/>
                  <a:ea typeface="Gulim" pitchFamily="34" charset="-127"/>
                </a:rPr>
                <a:t>EXTRAZONA</a:t>
              </a:r>
            </a:p>
          </p:txBody>
        </p:sp>
      </p:grpSp>
      <p:sp>
        <p:nvSpPr>
          <p:cNvPr id="13333" name="94 CuadroTexto"/>
          <p:cNvSpPr txBox="1">
            <a:spLocks noChangeArrowheads="1"/>
          </p:cNvSpPr>
          <p:nvPr/>
        </p:nvSpPr>
        <p:spPr bwMode="auto">
          <a:xfrm>
            <a:off x="5103813" y="3968750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Cataneo BT"/>
              </a:rPr>
              <a:t>Salto de partida arancelaria</a:t>
            </a:r>
          </a:p>
        </p:txBody>
      </p:sp>
      <p:sp>
        <p:nvSpPr>
          <p:cNvPr id="13334" name="94 CuadroTexto"/>
          <p:cNvSpPr txBox="1">
            <a:spLocks noChangeArrowheads="1"/>
          </p:cNvSpPr>
          <p:nvPr/>
        </p:nvSpPr>
        <p:spPr bwMode="auto">
          <a:xfrm>
            <a:off x="5143500" y="6053138"/>
            <a:ext cx="3429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Cataneo BT"/>
              </a:rPr>
              <a:t>Requisitos específicos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Cataneo BT"/>
            </a:endParaRPr>
          </a:p>
        </p:txBody>
      </p:sp>
      <p:sp>
        <p:nvSpPr>
          <p:cNvPr id="50" name="49 CuadroTexto"/>
          <p:cNvSpPr txBox="1">
            <a:spLocks noChangeArrowheads="1"/>
          </p:cNvSpPr>
          <p:nvPr/>
        </p:nvSpPr>
        <p:spPr bwMode="auto">
          <a:xfrm>
            <a:off x="5141913" y="4381500"/>
            <a:ext cx="2743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Cataneo BT"/>
              </a:rPr>
              <a:t>Composición regional</a:t>
            </a:r>
            <a:endParaRPr lang="es-MX" sz="2000" dirty="0">
              <a:solidFill>
                <a:schemeClr val="accent1">
                  <a:lumMod val="50000"/>
                </a:schemeClr>
              </a:solidFill>
              <a:latin typeface="Cataneo BT"/>
            </a:endParaRPr>
          </a:p>
          <a:p>
            <a:pPr>
              <a:buFont typeface="Arial" pitchFamily="34" charset="0"/>
              <a:buChar char="•"/>
              <a:defRPr/>
            </a:pPr>
            <a:endParaRPr lang="es-ES" sz="2000" dirty="0">
              <a:solidFill>
                <a:schemeClr val="accent1">
                  <a:lumMod val="50000"/>
                </a:schemeClr>
              </a:solidFill>
              <a:latin typeface="Cataneo BT"/>
            </a:endParaRPr>
          </a:p>
        </p:txBody>
      </p:sp>
      <p:grpSp>
        <p:nvGrpSpPr>
          <p:cNvPr id="18440" name="36 Grupo"/>
          <p:cNvGrpSpPr>
            <a:grpSpLocks/>
          </p:cNvGrpSpPr>
          <p:nvPr/>
        </p:nvGrpSpPr>
        <p:grpSpPr bwMode="auto">
          <a:xfrm>
            <a:off x="684213" y="1751013"/>
            <a:ext cx="4149725" cy="4918075"/>
            <a:chOff x="1286371" y="1412776"/>
            <a:chExt cx="4149725" cy="4918075"/>
          </a:xfrm>
        </p:grpSpPr>
        <p:sp>
          <p:nvSpPr>
            <p:cNvPr id="12303" name="Freeform 2"/>
            <p:cNvSpPr>
              <a:spLocks noChangeArrowheads="1"/>
            </p:cNvSpPr>
            <p:nvPr/>
          </p:nvSpPr>
          <p:spPr bwMode="auto">
            <a:xfrm rot="21060000">
              <a:off x="1351458" y="1477863"/>
              <a:ext cx="925513" cy="1282700"/>
            </a:xfrm>
            <a:custGeom>
              <a:avLst/>
              <a:gdLst>
                <a:gd name="T0" fmla="*/ 6919 w 433"/>
                <a:gd name="T1" fmla="*/ 14093 h 579"/>
                <a:gd name="T2" fmla="*/ 8385 w 433"/>
                <a:gd name="T3" fmla="*/ 10791 h 579"/>
                <a:gd name="T4" fmla="*/ 10336 w 433"/>
                <a:gd name="T5" fmla="*/ 9215 h 579"/>
                <a:gd name="T6" fmla="*/ 11443 w 433"/>
                <a:gd name="T7" fmla="*/ 5504 h 579"/>
                <a:gd name="T8" fmla="*/ 13949 w 433"/>
                <a:gd name="T9" fmla="*/ 4968 h 579"/>
                <a:gd name="T10" fmla="*/ 16384 w 433"/>
                <a:gd name="T11" fmla="*/ 3927 h 579"/>
                <a:gd name="T12" fmla="*/ 21739 w 433"/>
                <a:gd name="T13" fmla="*/ 0 h 579"/>
                <a:gd name="T14" fmla="*/ 23162 w 433"/>
                <a:gd name="T15" fmla="*/ 791 h 579"/>
                <a:gd name="T16" fmla="*/ 21306 w 433"/>
                <a:gd name="T17" fmla="*/ 1957 h 579"/>
                <a:gd name="T18" fmla="*/ 18355 w 433"/>
                <a:gd name="T19" fmla="*/ 5612 h 579"/>
                <a:gd name="T20" fmla="*/ 17177 w 433"/>
                <a:gd name="T21" fmla="*/ 8823 h 579"/>
                <a:gd name="T22" fmla="*/ 19349 w 433"/>
                <a:gd name="T23" fmla="*/ 12171 h 579"/>
                <a:gd name="T24" fmla="*/ 20805 w 433"/>
                <a:gd name="T25" fmla="*/ 14961 h 579"/>
                <a:gd name="T26" fmla="*/ 23965 w 433"/>
                <a:gd name="T27" fmla="*/ 14325 h 579"/>
                <a:gd name="T28" fmla="*/ 27382 w 433"/>
                <a:gd name="T29" fmla="*/ 16807 h 579"/>
                <a:gd name="T30" fmla="*/ 28922 w 433"/>
                <a:gd name="T31" fmla="*/ 16737 h 579"/>
                <a:gd name="T32" fmla="*/ 32283 w 433"/>
                <a:gd name="T33" fmla="*/ 16337 h 579"/>
                <a:gd name="T34" fmla="*/ 31879 w 433"/>
                <a:gd name="T35" fmla="*/ 20957 h 579"/>
                <a:gd name="T36" fmla="*/ 33364 w 433"/>
                <a:gd name="T37" fmla="*/ 23574 h 579"/>
                <a:gd name="T38" fmla="*/ 32100 w 433"/>
                <a:gd name="T39" fmla="*/ 25711 h 579"/>
                <a:gd name="T40" fmla="*/ 34647 w 433"/>
                <a:gd name="T41" fmla="*/ 29857 h 579"/>
                <a:gd name="T42" fmla="*/ 33978 w 433"/>
                <a:gd name="T43" fmla="*/ 29506 h 579"/>
                <a:gd name="T44" fmla="*/ 33074 w 433"/>
                <a:gd name="T45" fmla="*/ 28087 h 579"/>
                <a:gd name="T46" fmla="*/ 30547 w 433"/>
                <a:gd name="T47" fmla="*/ 28862 h 579"/>
                <a:gd name="T48" fmla="*/ 26187 w 433"/>
                <a:gd name="T49" fmla="*/ 30147 h 579"/>
                <a:gd name="T50" fmla="*/ 27981 w 433"/>
                <a:gd name="T51" fmla="*/ 31368 h 579"/>
                <a:gd name="T52" fmla="*/ 27051 w 433"/>
                <a:gd name="T53" fmla="*/ 32117 h 579"/>
                <a:gd name="T54" fmla="*/ 25661 w 433"/>
                <a:gd name="T55" fmla="*/ 32922 h 579"/>
                <a:gd name="T56" fmla="*/ 26998 w 433"/>
                <a:gd name="T57" fmla="*/ 35994 h 579"/>
                <a:gd name="T58" fmla="*/ 25888 w 433"/>
                <a:gd name="T59" fmla="*/ 45493 h 579"/>
                <a:gd name="T60" fmla="*/ 24196 w 433"/>
                <a:gd name="T61" fmla="*/ 43941 h 579"/>
                <a:gd name="T62" fmla="*/ 25061 w 433"/>
                <a:gd name="T63" fmla="*/ 41338 h 579"/>
                <a:gd name="T64" fmla="*/ 21549 w 433"/>
                <a:gd name="T65" fmla="*/ 40866 h 579"/>
                <a:gd name="T66" fmla="*/ 19684 w 433"/>
                <a:gd name="T67" fmla="*/ 41176 h 579"/>
                <a:gd name="T68" fmla="*/ 17177 w 433"/>
                <a:gd name="T69" fmla="*/ 41474 h 579"/>
                <a:gd name="T70" fmla="*/ 15459 w 433"/>
                <a:gd name="T71" fmla="*/ 39326 h 579"/>
                <a:gd name="T72" fmla="*/ 13724 w 433"/>
                <a:gd name="T73" fmla="*/ 37658 h 579"/>
                <a:gd name="T74" fmla="*/ 10640 w 433"/>
                <a:gd name="T75" fmla="*/ 35531 h 579"/>
                <a:gd name="T76" fmla="*/ 5212 w 433"/>
                <a:gd name="T77" fmla="*/ 35390 h 579"/>
                <a:gd name="T78" fmla="*/ 535 w 433"/>
                <a:gd name="T79" fmla="*/ 32893 h 579"/>
                <a:gd name="T80" fmla="*/ 1297 w 433"/>
                <a:gd name="T81" fmla="*/ 31463 h 579"/>
                <a:gd name="T82" fmla="*/ 1990 w 433"/>
                <a:gd name="T83" fmla="*/ 28862 h 579"/>
                <a:gd name="T84" fmla="*/ 4415 w 433"/>
                <a:gd name="T85" fmla="*/ 27066 h 579"/>
                <a:gd name="T86" fmla="*/ 4491 w 433"/>
                <a:gd name="T87" fmla="*/ 24993 h 579"/>
                <a:gd name="T88" fmla="*/ 4645 w 433"/>
                <a:gd name="T89" fmla="*/ 19046 h 579"/>
                <a:gd name="T90" fmla="*/ 3530 w 433"/>
                <a:gd name="T91" fmla="*/ 16142 h 579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33"/>
                <a:gd name="T139" fmla="*/ 0 h 579"/>
                <a:gd name="T140" fmla="*/ 433 w 433"/>
                <a:gd name="T141" fmla="*/ 579 h 579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33" h="579">
                  <a:moveTo>
                    <a:pt x="63" y="155"/>
                  </a:moveTo>
                  <a:lnTo>
                    <a:pt x="86" y="179"/>
                  </a:lnTo>
                  <a:lnTo>
                    <a:pt x="87" y="153"/>
                  </a:lnTo>
                  <a:lnTo>
                    <a:pt x="105" y="137"/>
                  </a:lnTo>
                  <a:lnTo>
                    <a:pt x="115" y="122"/>
                  </a:lnTo>
                  <a:lnTo>
                    <a:pt x="129" y="117"/>
                  </a:lnTo>
                  <a:lnTo>
                    <a:pt x="134" y="82"/>
                  </a:lnTo>
                  <a:lnTo>
                    <a:pt x="143" y="70"/>
                  </a:lnTo>
                  <a:lnTo>
                    <a:pt x="158" y="61"/>
                  </a:lnTo>
                  <a:lnTo>
                    <a:pt x="174" y="63"/>
                  </a:lnTo>
                  <a:lnTo>
                    <a:pt x="182" y="50"/>
                  </a:lnTo>
                  <a:lnTo>
                    <a:pt x="205" y="50"/>
                  </a:lnTo>
                  <a:lnTo>
                    <a:pt x="250" y="23"/>
                  </a:lnTo>
                  <a:lnTo>
                    <a:pt x="271" y="0"/>
                  </a:lnTo>
                  <a:lnTo>
                    <a:pt x="284" y="3"/>
                  </a:lnTo>
                  <a:lnTo>
                    <a:pt x="289" y="10"/>
                  </a:lnTo>
                  <a:lnTo>
                    <a:pt x="282" y="20"/>
                  </a:lnTo>
                  <a:lnTo>
                    <a:pt x="266" y="25"/>
                  </a:lnTo>
                  <a:lnTo>
                    <a:pt x="240" y="55"/>
                  </a:lnTo>
                  <a:lnTo>
                    <a:pt x="229" y="71"/>
                  </a:lnTo>
                  <a:lnTo>
                    <a:pt x="219" y="102"/>
                  </a:lnTo>
                  <a:lnTo>
                    <a:pt x="214" y="112"/>
                  </a:lnTo>
                  <a:lnTo>
                    <a:pt x="228" y="129"/>
                  </a:lnTo>
                  <a:lnTo>
                    <a:pt x="242" y="155"/>
                  </a:lnTo>
                  <a:lnTo>
                    <a:pt x="241" y="178"/>
                  </a:lnTo>
                  <a:lnTo>
                    <a:pt x="260" y="190"/>
                  </a:lnTo>
                  <a:lnTo>
                    <a:pt x="274" y="191"/>
                  </a:lnTo>
                  <a:lnTo>
                    <a:pt x="299" y="182"/>
                  </a:lnTo>
                  <a:lnTo>
                    <a:pt x="321" y="189"/>
                  </a:lnTo>
                  <a:lnTo>
                    <a:pt x="342" y="214"/>
                  </a:lnTo>
                  <a:lnTo>
                    <a:pt x="352" y="217"/>
                  </a:lnTo>
                  <a:lnTo>
                    <a:pt x="361" y="213"/>
                  </a:lnTo>
                  <a:lnTo>
                    <a:pt x="383" y="216"/>
                  </a:lnTo>
                  <a:lnTo>
                    <a:pt x="403" y="208"/>
                  </a:lnTo>
                  <a:lnTo>
                    <a:pt x="414" y="211"/>
                  </a:lnTo>
                  <a:lnTo>
                    <a:pt x="398" y="266"/>
                  </a:lnTo>
                  <a:lnTo>
                    <a:pt x="402" y="286"/>
                  </a:lnTo>
                  <a:lnTo>
                    <a:pt x="416" y="300"/>
                  </a:lnTo>
                  <a:lnTo>
                    <a:pt x="416" y="312"/>
                  </a:lnTo>
                  <a:lnTo>
                    <a:pt x="401" y="327"/>
                  </a:lnTo>
                  <a:lnTo>
                    <a:pt x="418" y="345"/>
                  </a:lnTo>
                  <a:lnTo>
                    <a:pt x="432" y="380"/>
                  </a:lnTo>
                  <a:lnTo>
                    <a:pt x="433" y="379"/>
                  </a:lnTo>
                  <a:lnTo>
                    <a:pt x="424" y="375"/>
                  </a:lnTo>
                  <a:lnTo>
                    <a:pt x="420" y="365"/>
                  </a:lnTo>
                  <a:lnTo>
                    <a:pt x="413" y="357"/>
                  </a:lnTo>
                  <a:lnTo>
                    <a:pt x="390" y="362"/>
                  </a:lnTo>
                  <a:lnTo>
                    <a:pt x="381" y="367"/>
                  </a:lnTo>
                  <a:lnTo>
                    <a:pt x="332" y="372"/>
                  </a:lnTo>
                  <a:lnTo>
                    <a:pt x="327" y="383"/>
                  </a:lnTo>
                  <a:lnTo>
                    <a:pt x="327" y="392"/>
                  </a:lnTo>
                  <a:lnTo>
                    <a:pt x="349" y="399"/>
                  </a:lnTo>
                  <a:lnTo>
                    <a:pt x="352" y="409"/>
                  </a:lnTo>
                  <a:lnTo>
                    <a:pt x="338" y="408"/>
                  </a:lnTo>
                  <a:lnTo>
                    <a:pt x="328" y="411"/>
                  </a:lnTo>
                  <a:lnTo>
                    <a:pt x="320" y="419"/>
                  </a:lnTo>
                  <a:lnTo>
                    <a:pt x="321" y="441"/>
                  </a:lnTo>
                  <a:lnTo>
                    <a:pt x="337" y="458"/>
                  </a:lnTo>
                  <a:lnTo>
                    <a:pt x="342" y="479"/>
                  </a:lnTo>
                  <a:lnTo>
                    <a:pt x="323" y="579"/>
                  </a:lnTo>
                  <a:lnTo>
                    <a:pt x="305" y="570"/>
                  </a:lnTo>
                  <a:lnTo>
                    <a:pt x="302" y="559"/>
                  </a:lnTo>
                  <a:lnTo>
                    <a:pt x="319" y="536"/>
                  </a:lnTo>
                  <a:lnTo>
                    <a:pt x="313" y="526"/>
                  </a:lnTo>
                  <a:lnTo>
                    <a:pt x="292" y="516"/>
                  </a:lnTo>
                  <a:lnTo>
                    <a:pt x="269" y="520"/>
                  </a:lnTo>
                  <a:lnTo>
                    <a:pt x="255" y="517"/>
                  </a:lnTo>
                  <a:lnTo>
                    <a:pt x="246" y="524"/>
                  </a:lnTo>
                  <a:lnTo>
                    <a:pt x="235" y="527"/>
                  </a:lnTo>
                  <a:lnTo>
                    <a:pt x="214" y="527"/>
                  </a:lnTo>
                  <a:lnTo>
                    <a:pt x="202" y="506"/>
                  </a:lnTo>
                  <a:lnTo>
                    <a:pt x="193" y="500"/>
                  </a:lnTo>
                  <a:lnTo>
                    <a:pt x="191" y="489"/>
                  </a:lnTo>
                  <a:lnTo>
                    <a:pt x="171" y="479"/>
                  </a:lnTo>
                  <a:lnTo>
                    <a:pt x="152" y="456"/>
                  </a:lnTo>
                  <a:lnTo>
                    <a:pt x="133" y="452"/>
                  </a:lnTo>
                  <a:lnTo>
                    <a:pt x="112" y="442"/>
                  </a:lnTo>
                  <a:lnTo>
                    <a:pt x="65" y="450"/>
                  </a:lnTo>
                  <a:lnTo>
                    <a:pt x="52" y="437"/>
                  </a:lnTo>
                  <a:lnTo>
                    <a:pt x="7" y="418"/>
                  </a:lnTo>
                  <a:lnTo>
                    <a:pt x="0" y="405"/>
                  </a:lnTo>
                  <a:lnTo>
                    <a:pt x="16" y="400"/>
                  </a:lnTo>
                  <a:lnTo>
                    <a:pt x="12" y="386"/>
                  </a:lnTo>
                  <a:lnTo>
                    <a:pt x="25" y="367"/>
                  </a:lnTo>
                  <a:lnTo>
                    <a:pt x="46" y="365"/>
                  </a:lnTo>
                  <a:lnTo>
                    <a:pt x="55" y="344"/>
                  </a:lnTo>
                  <a:lnTo>
                    <a:pt x="68" y="327"/>
                  </a:lnTo>
                  <a:lnTo>
                    <a:pt x="56" y="318"/>
                  </a:lnTo>
                  <a:lnTo>
                    <a:pt x="62" y="298"/>
                  </a:lnTo>
                  <a:lnTo>
                    <a:pt x="58" y="242"/>
                  </a:lnTo>
                  <a:lnTo>
                    <a:pt x="61" y="227"/>
                  </a:lnTo>
                  <a:lnTo>
                    <a:pt x="44" y="205"/>
                  </a:lnTo>
                  <a:lnTo>
                    <a:pt x="63" y="155"/>
                  </a:lnTo>
                  <a:close/>
                </a:path>
              </a:pathLst>
            </a:custGeom>
            <a:solidFill>
              <a:srgbClr val="3399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304" name="Freeform 3"/>
            <p:cNvSpPr>
              <a:spLocks noChangeArrowheads="1"/>
            </p:cNvSpPr>
            <p:nvPr/>
          </p:nvSpPr>
          <p:spPr bwMode="auto">
            <a:xfrm rot="21060000">
              <a:off x="1768971" y="1412776"/>
              <a:ext cx="1000125" cy="868362"/>
            </a:xfrm>
            <a:custGeom>
              <a:avLst/>
              <a:gdLst>
                <a:gd name="T0" fmla="*/ 37441 w 470"/>
                <a:gd name="T1" fmla="*/ 10214 h 392"/>
                <a:gd name="T2" fmla="*/ 34686 w 470"/>
                <a:gd name="T3" fmla="*/ 11977 h 392"/>
                <a:gd name="T4" fmla="*/ 35483 w 470"/>
                <a:gd name="T5" fmla="*/ 13375 h 392"/>
                <a:gd name="T6" fmla="*/ 33606 w 470"/>
                <a:gd name="T7" fmla="*/ 16215 h 392"/>
                <a:gd name="T8" fmla="*/ 35211 w 470"/>
                <a:gd name="T9" fmla="*/ 19058 h 392"/>
                <a:gd name="T10" fmla="*/ 32851 w 470"/>
                <a:gd name="T11" fmla="*/ 20384 h 392"/>
                <a:gd name="T12" fmla="*/ 29422 w 470"/>
                <a:gd name="T13" fmla="*/ 21610 h 392"/>
                <a:gd name="T14" fmla="*/ 27328 w 470"/>
                <a:gd name="T15" fmla="*/ 21968 h 392"/>
                <a:gd name="T16" fmla="*/ 24381 w 470"/>
                <a:gd name="T17" fmla="*/ 21117 h 392"/>
                <a:gd name="T18" fmla="*/ 24980 w 470"/>
                <a:gd name="T19" fmla="*/ 22804 h 392"/>
                <a:gd name="T20" fmla="*/ 25139 w 470"/>
                <a:gd name="T21" fmla="*/ 25563 h 392"/>
                <a:gd name="T22" fmla="*/ 26667 w 470"/>
                <a:gd name="T23" fmla="*/ 26297 h 392"/>
                <a:gd name="T24" fmla="*/ 25339 w 470"/>
                <a:gd name="T25" fmla="*/ 27847 h 392"/>
                <a:gd name="T26" fmla="*/ 20771 w 470"/>
                <a:gd name="T27" fmla="*/ 30842 h 392"/>
                <a:gd name="T28" fmla="*/ 17533 w 470"/>
                <a:gd name="T29" fmla="*/ 29431 h 392"/>
                <a:gd name="T30" fmla="*/ 16340 w 470"/>
                <a:gd name="T31" fmla="*/ 26811 h 392"/>
                <a:gd name="T32" fmla="*/ 16146 w 470"/>
                <a:gd name="T33" fmla="*/ 24209 h 392"/>
                <a:gd name="T34" fmla="*/ 15035 w 470"/>
                <a:gd name="T35" fmla="*/ 22144 h 392"/>
                <a:gd name="T36" fmla="*/ 15996 w 470"/>
                <a:gd name="T37" fmla="*/ 16215 h 392"/>
                <a:gd name="T38" fmla="*/ 13543 w 470"/>
                <a:gd name="T39" fmla="*/ 16638 h 392"/>
                <a:gd name="T40" fmla="*/ 11066 w 470"/>
                <a:gd name="T41" fmla="*/ 16656 h 392"/>
                <a:gd name="T42" fmla="*/ 8547 w 470"/>
                <a:gd name="T43" fmla="*/ 14530 h 392"/>
                <a:gd name="T44" fmla="*/ 4794 w 470"/>
                <a:gd name="T45" fmla="*/ 14678 h 392"/>
                <a:gd name="T46" fmla="*/ 2161 w 470"/>
                <a:gd name="T47" fmla="*/ 13604 h 392"/>
                <a:gd name="T48" fmla="*/ 1123 w 470"/>
                <a:gd name="T49" fmla="*/ 9770 h 392"/>
                <a:gd name="T50" fmla="*/ 359 w 470"/>
                <a:gd name="T51" fmla="*/ 7612 h 392"/>
                <a:gd name="T52" fmla="*/ 2081 w 470"/>
                <a:gd name="T53" fmla="*/ 3928 h 392"/>
                <a:gd name="T54" fmla="*/ 5393 w 470"/>
                <a:gd name="T55" fmla="*/ 1176 h 392"/>
                <a:gd name="T56" fmla="*/ 3820 w 470"/>
                <a:gd name="T57" fmla="*/ 2270 h 392"/>
                <a:gd name="T58" fmla="*/ 3396 w 470"/>
                <a:gd name="T59" fmla="*/ 7169 h 392"/>
                <a:gd name="T60" fmla="*/ 4255 w 470"/>
                <a:gd name="T61" fmla="*/ 9147 h 392"/>
                <a:gd name="T62" fmla="*/ 6036 w 470"/>
                <a:gd name="T63" fmla="*/ 6932 h 392"/>
                <a:gd name="T64" fmla="*/ 5180 w 470"/>
                <a:gd name="T65" fmla="*/ 3726 h 392"/>
                <a:gd name="T66" fmla="*/ 8326 w 470"/>
                <a:gd name="T67" fmla="*/ 791 h 392"/>
                <a:gd name="T68" fmla="*/ 9855 w 470"/>
                <a:gd name="T69" fmla="*/ 1626 h 392"/>
                <a:gd name="T70" fmla="*/ 13584 w 470"/>
                <a:gd name="T71" fmla="*/ 2402 h 392"/>
                <a:gd name="T72" fmla="*/ 19828 w 470"/>
                <a:gd name="T73" fmla="*/ 3596 h 392"/>
                <a:gd name="T74" fmla="*/ 23063 w 470"/>
                <a:gd name="T75" fmla="*/ 5021 h 392"/>
                <a:gd name="T76" fmla="*/ 25933 w 470"/>
                <a:gd name="T77" fmla="*/ 3241 h 392"/>
                <a:gd name="T78" fmla="*/ 28637 w 470"/>
                <a:gd name="T79" fmla="*/ 3572 h 392"/>
                <a:gd name="T80" fmla="*/ 31521 w 470"/>
                <a:gd name="T81" fmla="*/ 5455 h 392"/>
                <a:gd name="T82" fmla="*/ 34686 w 470"/>
                <a:gd name="T83" fmla="*/ 7612 h 392"/>
                <a:gd name="T84" fmla="*/ 36416 w 470"/>
                <a:gd name="T85" fmla="*/ 8837 h 39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470"/>
                <a:gd name="T130" fmla="*/ 0 h 392"/>
                <a:gd name="T131" fmla="*/ 470 w 470"/>
                <a:gd name="T132" fmla="*/ 392 h 39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470" h="392">
                  <a:moveTo>
                    <a:pt x="470" y="122"/>
                  </a:moveTo>
                  <a:lnTo>
                    <a:pt x="468" y="130"/>
                  </a:lnTo>
                  <a:lnTo>
                    <a:pt x="440" y="143"/>
                  </a:lnTo>
                  <a:lnTo>
                    <a:pt x="434" y="152"/>
                  </a:lnTo>
                  <a:lnTo>
                    <a:pt x="436" y="162"/>
                  </a:lnTo>
                  <a:lnTo>
                    <a:pt x="444" y="170"/>
                  </a:lnTo>
                  <a:lnTo>
                    <a:pt x="426" y="182"/>
                  </a:lnTo>
                  <a:lnTo>
                    <a:pt x="420" y="206"/>
                  </a:lnTo>
                  <a:lnTo>
                    <a:pt x="441" y="233"/>
                  </a:lnTo>
                  <a:lnTo>
                    <a:pt x="440" y="242"/>
                  </a:lnTo>
                  <a:lnTo>
                    <a:pt x="431" y="252"/>
                  </a:lnTo>
                  <a:lnTo>
                    <a:pt x="411" y="259"/>
                  </a:lnTo>
                  <a:lnTo>
                    <a:pt x="403" y="266"/>
                  </a:lnTo>
                  <a:lnTo>
                    <a:pt x="368" y="274"/>
                  </a:lnTo>
                  <a:lnTo>
                    <a:pt x="355" y="280"/>
                  </a:lnTo>
                  <a:lnTo>
                    <a:pt x="342" y="279"/>
                  </a:lnTo>
                  <a:lnTo>
                    <a:pt x="316" y="269"/>
                  </a:lnTo>
                  <a:lnTo>
                    <a:pt x="305" y="268"/>
                  </a:lnTo>
                  <a:lnTo>
                    <a:pt x="294" y="273"/>
                  </a:lnTo>
                  <a:lnTo>
                    <a:pt x="312" y="290"/>
                  </a:lnTo>
                  <a:lnTo>
                    <a:pt x="310" y="302"/>
                  </a:lnTo>
                  <a:lnTo>
                    <a:pt x="314" y="325"/>
                  </a:lnTo>
                  <a:lnTo>
                    <a:pt x="321" y="332"/>
                  </a:lnTo>
                  <a:lnTo>
                    <a:pt x="333" y="334"/>
                  </a:lnTo>
                  <a:lnTo>
                    <a:pt x="339" y="342"/>
                  </a:lnTo>
                  <a:lnTo>
                    <a:pt x="317" y="354"/>
                  </a:lnTo>
                  <a:lnTo>
                    <a:pt x="311" y="366"/>
                  </a:lnTo>
                  <a:lnTo>
                    <a:pt x="260" y="391"/>
                  </a:lnTo>
                  <a:lnTo>
                    <a:pt x="236" y="392"/>
                  </a:lnTo>
                  <a:lnTo>
                    <a:pt x="219" y="374"/>
                  </a:lnTo>
                  <a:lnTo>
                    <a:pt x="218" y="375"/>
                  </a:lnTo>
                  <a:lnTo>
                    <a:pt x="204" y="340"/>
                  </a:lnTo>
                  <a:lnTo>
                    <a:pt x="187" y="322"/>
                  </a:lnTo>
                  <a:lnTo>
                    <a:pt x="202" y="307"/>
                  </a:lnTo>
                  <a:lnTo>
                    <a:pt x="202" y="295"/>
                  </a:lnTo>
                  <a:lnTo>
                    <a:pt x="188" y="281"/>
                  </a:lnTo>
                  <a:lnTo>
                    <a:pt x="184" y="261"/>
                  </a:lnTo>
                  <a:lnTo>
                    <a:pt x="200" y="206"/>
                  </a:lnTo>
                  <a:lnTo>
                    <a:pt x="189" y="203"/>
                  </a:lnTo>
                  <a:lnTo>
                    <a:pt x="169" y="211"/>
                  </a:lnTo>
                  <a:lnTo>
                    <a:pt x="147" y="208"/>
                  </a:lnTo>
                  <a:lnTo>
                    <a:pt x="138" y="212"/>
                  </a:lnTo>
                  <a:lnTo>
                    <a:pt x="128" y="209"/>
                  </a:lnTo>
                  <a:lnTo>
                    <a:pt x="107" y="184"/>
                  </a:lnTo>
                  <a:lnTo>
                    <a:pt x="85" y="177"/>
                  </a:lnTo>
                  <a:lnTo>
                    <a:pt x="60" y="186"/>
                  </a:lnTo>
                  <a:lnTo>
                    <a:pt x="46" y="185"/>
                  </a:lnTo>
                  <a:lnTo>
                    <a:pt x="27" y="173"/>
                  </a:lnTo>
                  <a:lnTo>
                    <a:pt x="28" y="150"/>
                  </a:lnTo>
                  <a:lnTo>
                    <a:pt x="14" y="124"/>
                  </a:lnTo>
                  <a:lnTo>
                    <a:pt x="0" y="107"/>
                  </a:lnTo>
                  <a:lnTo>
                    <a:pt x="5" y="97"/>
                  </a:lnTo>
                  <a:lnTo>
                    <a:pt x="15" y="66"/>
                  </a:lnTo>
                  <a:lnTo>
                    <a:pt x="26" y="50"/>
                  </a:lnTo>
                  <a:lnTo>
                    <a:pt x="52" y="20"/>
                  </a:lnTo>
                  <a:lnTo>
                    <a:pt x="68" y="15"/>
                  </a:lnTo>
                  <a:lnTo>
                    <a:pt x="66" y="20"/>
                  </a:lnTo>
                  <a:lnTo>
                    <a:pt x="48" y="29"/>
                  </a:lnTo>
                  <a:lnTo>
                    <a:pt x="60" y="59"/>
                  </a:lnTo>
                  <a:lnTo>
                    <a:pt x="42" y="91"/>
                  </a:lnTo>
                  <a:lnTo>
                    <a:pt x="51" y="102"/>
                  </a:lnTo>
                  <a:lnTo>
                    <a:pt x="53" y="116"/>
                  </a:lnTo>
                  <a:lnTo>
                    <a:pt x="74" y="108"/>
                  </a:lnTo>
                  <a:lnTo>
                    <a:pt x="75" y="88"/>
                  </a:lnTo>
                  <a:lnTo>
                    <a:pt x="65" y="68"/>
                  </a:lnTo>
                  <a:lnTo>
                    <a:pt x="65" y="47"/>
                  </a:lnTo>
                  <a:lnTo>
                    <a:pt x="109" y="24"/>
                  </a:lnTo>
                  <a:lnTo>
                    <a:pt x="104" y="10"/>
                  </a:lnTo>
                  <a:lnTo>
                    <a:pt x="119" y="0"/>
                  </a:lnTo>
                  <a:lnTo>
                    <a:pt x="123" y="21"/>
                  </a:lnTo>
                  <a:lnTo>
                    <a:pt x="156" y="23"/>
                  </a:lnTo>
                  <a:lnTo>
                    <a:pt x="170" y="30"/>
                  </a:lnTo>
                  <a:lnTo>
                    <a:pt x="177" y="56"/>
                  </a:lnTo>
                  <a:lnTo>
                    <a:pt x="248" y="46"/>
                  </a:lnTo>
                  <a:lnTo>
                    <a:pt x="253" y="55"/>
                  </a:lnTo>
                  <a:lnTo>
                    <a:pt x="289" y="64"/>
                  </a:lnTo>
                  <a:lnTo>
                    <a:pt x="306" y="56"/>
                  </a:lnTo>
                  <a:lnTo>
                    <a:pt x="324" y="41"/>
                  </a:lnTo>
                  <a:lnTo>
                    <a:pt x="388" y="39"/>
                  </a:lnTo>
                  <a:lnTo>
                    <a:pt x="358" y="45"/>
                  </a:lnTo>
                  <a:lnTo>
                    <a:pt x="381" y="72"/>
                  </a:lnTo>
                  <a:lnTo>
                    <a:pt x="394" y="69"/>
                  </a:lnTo>
                  <a:lnTo>
                    <a:pt x="428" y="81"/>
                  </a:lnTo>
                  <a:lnTo>
                    <a:pt x="434" y="97"/>
                  </a:lnTo>
                  <a:lnTo>
                    <a:pt x="428" y="118"/>
                  </a:lnTo>
                  <a:lnTo>
                    <a:pt x="455" y="112"/>
                  </a:lnTo>
                  <a:lnTo>
                    <a:pt x="470" y="122"/>
                  </a:lnTo>
                  <a:close/>
                </a:path>
              </a:pathLst>
            </a:custGeom>
            <a:solidFill>
              <a:srgbClr val="3399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305" name="Freeform 4"/>
            <p:cNvSpPr>
              <a:spLocks noChangeArrowheads="1"/>
            </p:cNvSpPr>
            <p:nvPr/>
          </p:nvSpPr>
          <p:spPr bwMode="auto">
            <a:xfrm rot="21060000">
              <a:off x="2686546" y="1657251"/>
              <a:ext cx="363537" cy="549275"/>
            </a:xfrm>
            <a:custGeom>
              <a:avLst/>
              <a:gdLst>
                <a:gd name="T0" fmla="*/ 1613 w 171"/>
                <a:gd name="T1" fmla="*/ 8802 h 248"/>
                <a:gd name="T2" fmla="*/ 0 w 171"/>
                <a:gd name="T3" fmla="*/ 6651 h 248"/>
                <a:gd name="T4" fmla="*/ 449 w 171"/>
                <a:gd name="T5" fmla="*/ 4711 h 248"/>
                <a:gd name="T6" fmla="*/ 1864 w 171"/>
                <a:gd name="T7" fmla="*/ 3799 h 248"/>
                <a:gd name="T8" fmla="*/ 1255 w 171"/>
                <a:gd name="T9" fmla="*/ 3166 h 248"/>
                <a:gd name="T10" fmla="*/ 1086 w 171"/>
                <a:gd name="T11" fmla="*/ 2409 h 248"/>
                <a:gd name="T12" fmla="*/ 1595 w 171"/>
                <a:gd name="T13" fmla="*/ 1628 h 248"/>
                <a:gd name="T14" fmla="*/ 3702 w 171"/>
                <a:gd name="T15" fmla="*/ 646 h 248"/>
                <a:gd name="T16" fmla="*/ 3855 w 171"/>
                <a:gd name="T17" fmla="*/ 0 h 248"/>
                <a:gd name="T18" fmla="*/ 6900 w 171"/>
                <a:gd name="T19" fmla="*/ 1977 h 248"/>
                <a:gd name="T20" fmla="*/ 7463 w 171"/>
                <a:gd name="T21" fmla="*/ 3166 h 248"/>
                <a:gd name="T22" fmla="*/ 7324 w 171"/>
                <a:gd name="T23" fmla="*/ 4246 h 248"/>
                <a:gd name="T24" fmla="*/ 8386 w 171"/>
                <a:gd name="T25" fmla="*/ 4098 h 248"/>
                <a:gd name="T26" fmla="*/ 10641 w 171"/>
                <a:gd name="T27" fmla="*/ 5856 h 248"/>
                <a:gd name="T28" fmla="*/ 11513 w 171"/>
                <a:gd name="T29" fmla="*/ 7111 h 248"/>
                <a:gd name="T30" fmla="*/ 10531 w 171"/>
                <a:gd name="T31" fmla="*/ 9253 h 248"/>
                <a:gd name="T32" fmla="*/ 8982 w 171"/>
                <a:gd name="T33" fmla="*/ 9896 h 248"/>
                <a:gd name="T34" fmla="*/ 8697 w 171"/>
                <a:gd name="T35" fmla="*/ 11362 h 248"/>
                <a:gd name="T36" fmla="*/ 8837 w 171"/>
                <a:gd name="T37" fmla="*/ 12168 h 248"/>
                <a:gd name="T38" fmla="*/ 10022 w 171"/>
                <a:gd name="T39" fmla="*/ 13768 h 248"/>
                <a:gd name="T40" fmla="*/ 10879 w 171"/>
                <a:gd name="T41" fmla="*/ 14143 h 248"/>
                <a:gd name="T42" fmla="*/ 12038 w 171"/>
                <a:gd name="T43" fmla="*/ 16581 h 248"/>
                <a:gd name="T44" fmla="*/ 13276 w 171"/>
                <a:gd name="T45" fmla="*/ 17809 h 248"/>
                <a:gd name="T46" fmla="*/ 12263 w 171"/>
                <a:gd name="T47" fmla="*/ 18021 h 248"/>
                <a:gd name="T48" fmla="*/ 11396 w 171"/>
                <a:gd name="T49" fmla="*/ 17661 h 248"/>
                <a:gd name="T50" fmla="*/ 6747 w 171"/>
                <a:gd name="T51" fmla="*/ 19628 h 248"/>
                <a:gd name="T52" fmla="*/ 5286 w 171"/>
                <a:gd name="T53" fmla="*/ 18966 h 248"/>
                <a:gd name="T54" fmla="*/ 4645 w 171"/>
                <a:gd name="T55" fmla="*/ 18324 h 248"/>
                <a:gd name="T56" fmla="*/ 3702 w 171"/>
                <a:gd name="T57" fmla="*/ 15742 h 248"/>
                <a:gd name="T58" fmla="*/ 4201 w 171"/>
                <a:gd name="T59" fmla="*/ 12964 h 248"/>
                <a:gd name="T60" fmla="*/ 4645 w 171"/>
                <a:gd name="T61" fmla="*/ 12315 h 248"/>
                <a:gd name="T62" fmla="*/ 4435 w 171"/>
                <a:gd name="T63" fmla="*/ 11479 h 248"/>
                <a:gd name="T64" fmla="*/ 4005 w 171"/>
                <a:gd name="T65" fmla="*/ 10580 h 248"/>
                <a:gd name="T66" fmla="*/ 3327 w 171"/>
                <a:gd name="T67" fmla="*/ 10235 h 248"/>
                <a:gd name="T68" fmla="*/ 3519 w 171"/>
                <a:gd name="T69" fmla="*/ 9072 h 248"/>
                <a:gd name="T70" fmla="*/ 2681 w 171"/>
                <a:gd name="T71" fmla="*/ 8802 h 248"/>
                <a:gd name="T72" fmla="*/ 1613 w 171"/>
                <a:gd name="T73" fmla="*/ 8802 h 248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171"/>
                <a:gd name="T112" fmla="*/ 0 h 248"/>
                <a:gd name="T113" fmla="*/ 171 w 171"/>
                <a:gd name="T114" fmla="*/ 248 h 248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171" h="248">
                  <a:moveTo>
                    <a:pt x="21" y="111"/>
                  </a:moveTo>
                  <a:lnTo>
                    <a:pt x="0" y="84"/>
                  </a:lnTo>
                  <a:lnTo>
                    <a:pt x="6" y="60"/>
                  </a:lnTo>
                  <a:lnTo>
                    <a:pt x="24" y="48"/>
                  </a:lnTo>
                  <a:lnTo>
                    <a:pt x="16" y="40"/>
                  </a:lnTo>
                  <a:lnTo>
                    <a:pt x="14" y="30"/>
                  </a:lnTo>
                  <a:lnTo>
                    <a:pt x="20" y="21"/>
                  </a:lnTo>
                  <a:lnTo>
                    <a:pt x="48" y="8"/>
                  </a:lnTo>
                  <a:lnTo>
                    <a:pt x="50" y="0"/>
                  </a:lnTo>
                  <a:lnTo>
                    <a:pt x="89" y="25"/>
                  </a:lnTo>
                  <a:lnTo>
                    <a:pt x="96" y="40"/>
                  </a:lnTo>
                  <a:lnTo>
                    <a:pt x="94" y="54"/>
                  </a:lnTo>
                  <a:lnTo>
                    <a:pt x="108" y="52"/>
                  </a:lnTo>
                  <a:lnTo>
                    <a:pt x="137" y="74"/>
                  </a:lnTo>
                  <a:lnTo>
                    <a:pt x="148" y="90"/>
                  </a:lnTo>
                  <a:lnTo>
                    <a:pt x="135" y="117"/>
                  </a:lnTo>
                  <a:lnTo>
                    <a:pt x="116" y="125"/>
                  </a:lnTo>
                  <a:lnTo>
                    <a:pt x="112" y="144"/>
                  </a:lnTo>
                  <a:lnTo>
                    <a:pt x="114" y="154"/>
                  </a:lnTo>
                  <a:lnTo>
                    <a:pt x="129" y="174"/>
                  </a:lnTo>
                  <a:lnTo>
                    <a:pt x="140" y="179"/>
                  </a:lnTo>
                  <a:lnTo>
                    <a:pt x="155" y="210"/>
                  </a:lnTo>
                  <a:lnTo>
                    <a:pt x="171" y="225"/>
                  </a:lnTo>
                  <a:lnTo>
                    <a:pt x="158" y="228"/>
                  </a:lnTo>
                  <a:lnTo>
                    <a:pt x="147" y="223"/>
                  </a:lnTo>
                  <a:lnTo>
                    <a:pt x="87" y="248"/>
                  </a:lnTo>
                  <a:lnTo>
                    <a:pt x="68" y="240"/>
                  </a:lnTo>
                  <a:lnTo>
                    <a:pt x="60" y="232"/>
                  </a:lnTo>
                  <a:lnTo>
                    <a:pt x="48" y="199"/>
                  </a:lnTo>
                  <a:lnTo>
                    <a:pt x="54" y="164"/>
                  </a:lnTo>
                  <a:lnTo>
                    <a:pt x="60" y="156"/>
                  </a:lnTo>
                  <a:lnTo>
                    <a:pt x="57" y="145"/>
                  </a:lnTo>
                  <a:lnTo>
                    <a:pt x="52" y="134"/>
                  </a:lnTo>
                  <a:lnTo>
                    <a:pt x="43" y="129"/>
                  </a:lnTo>
                  <a:lnTo>
                    <a:pt x="45" y="115"/>
                  </a:lnTo>
                  <a:lnTo>
                    <a:pt x="34" y="111"/>
                  </a:lnTo>
                  <a:lnTo>
                    <a:pt x="21" y="111"/>
                  </a:lnTo>
                  <a:close/>
                </a:path>
              </a:pathLst>
            </a:custGeom>
            <a:solidFill>
              <a:srgbClr val="3399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306" name="Freeform 5"/>
            <p:cNvSpPr>
              <a:spLocks noChangeArrowheads="1"/>
            </p:cNvSpPr>
            <p:nvPr/>
          </p:nvSpPr>
          <p:spPr bwMode="auto">
            <a:xfrm rot="21060000">
              <a:off x="2919908" y="1750913"/>
              <a:ext cx="309563" cy="311150"/>
            </a:xfrm>
            <a:custGeom>
              <a:avLst/>
              <a:gdLst>
                <a:gd name="T0" fmla="*/ 10445 w 145"/>
                <a:gd name="T1" fmla="*/ 9657 h 141"/>
                <a:gd name="T2" fmla="*/ 11134 w 145"/>
                <a:gd name="T3" fmla="*/ 9021 h 141"/>
                <a:gd name="T4" fmla="*/ 11637 w 145"/>
                <a:gd name="T5" fmla="*/ 6154 h 141"/>
                <a:gd name="T6" fmla="*/ 10760 w 145"/>
                <a:gd name="T7" fmla="*/ 4442 h 141"/>
                <a:gd name="T8" fmla="*/ 10560 w 145"/>
                <a:gd name="T9" fmla="*/ 2661 h 141"/>
                <a:gd name="T10" fmla="*/ 10760 w 145"/>
                <a:gd name="T11" fmla="*/ 2000 h 141"/>
                <a:gd name="T12" fmla="*/ 11578 w 145"/>
                <a:gd name="T13" fmla="*/ 1072 h 141"/>
                <a:gd name="T14" fmla="*/ 8479 w 145"/>
                <a:gd name="T15" fmla="*/ 0 h 141"/>
                <a:gd name="T16" fmla="*/ 4415 w 145"/>
                <a:gd name="T17" fmla="*/ 0 h 141"/>
                <a:gd name="T18" fmla="*/ 2878 w 145"/>
                <a:gd name="T19" fmla="*/ 1 h 141"/>
                <a:gd name="T20" fmla="*/ 1831 w 145"/>
                <a:gd name="T21" fmla="*/ 2140 h 141"/>
                <a:gd name="T22" fmla="*/ 311 w 145"/>
                <a:gd name="T23" fmla="*/ 2714 h 141"/>
                <a:gd name="T24" fmla="*/ 0 w 145"/>
                <a:gd name="T25" fmla="*/ 4213 h 141"/>
                <a:gd name="T26" fmla="*/ 140 w 145"/>
                <a:gd name="T27" fmla="*/ 4884 h 141"/>
                <a:gd name="T28" fmla="*/ 1336 w 145"/>
                <a:gd name="T29" fmla="*/ 6457 h 141"/>
                <a:gd name="T30" fmla="*/ 2281 w 145"/>
                <a:gd name="T31" fmla="*/ 6810 h 141"/>
                <a:gd name="T32" fmla="*/ 3457 w 145"/>
                <a:gd name="T33" fmla="*/ 9169 h 141"/>
                <a:gd name="T34" fmla="*/ 4724 w 145"/>
                <a:gd name="T35" fmla="*/ 10331 h 141"/>
                <a:gd name="T36" fmla="*/ 5845 w 145"/>
                <a:gd name="T37" fmla="*/ 10729 h 141"/>
                <a:gd name="T38" fmla="*/ 6577 w 145"/>
                <a:gd name="T39" fmla="*/ 9169 h 141"/>
                <a:gd name="T40" fmla="*/ 7474 w 145"/>
                <a:gd name="T41" fmla="*/ 9321 h 141"/>
                <a:gd name="T42" fmla="*/ 8385 w 145"/>
                <a:gd name="T43" fmla="*/ 9122 h 141"/>
                <a:gd name="T44" fmla="*/ 10445 w 145"/>
                <a:gd name="T45" fmla="*/ 9657 h 141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145"/>
                <a:gd name="T70" fmla="*/ 0 h 141"/>
                <a:gd name="T71" fmla="*/ 145 w 145"/>
                <a:gd name="T72" fmla="*/ 141 h 141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145" h="141">
                  <a:moveTo>
                    <a:pt x="130" y="127"/>
                  </a:moveTo>
                  <a:lnTo>
                    <a:pt x="139" y="119"/>
                  </a:lnTo>
                  <a:lnTo>
                    <a:pt x="145" y="81"/>
                  </a:lnTo>
                  <a:lnTo>
                    <a:pt x="134" y="59"/>
                  </a:lnTo>
                  <a:lnTo>
                    <a:pt x="132" y="35"/>
                  </a:lnTo>
                  <a:lnTo>
                    <a:pt x="134" y="26"/>
                  </a:lnTo>
                  <a:lnTo>
                    <a:pt x="144" y="14"/>
                  </a:lnTo>
                  <a:lnTo>
                    <a:pt x="106" y="0"/>
                  </a:lnTo>
                  <a:lnTo>
                    <a:pt x="55" y="0"/>
                  </a:lnTo>
                  <a:lnTo>
                    <a:pt x="36" y="1"/>
                  </a:lnTo>
                  <a:lnTo>
                    <a:pt x="23" y="28"/>
                  </a:lnTo>
                  <a:lnTo>
                    <a:pt x="4" y="36"/>
                  </a:lnTo>
                  <a:lnTo>
                    <a:pt x="0" y="55"/>
                  </a:lnTo>
                  <a:lnTo>
                    <a:pt x="2" y="65"/>
                  </a:lnTo>
                  <a:lnTo>
                    <a:pt x="17" y="85"/>
                  </a:lnTo>
                  <a:lnTo>
                    <a:pt x="28" y="90"/>
                  </a:lnTo>
                  <a:lnTo>
                    <a:pt x="43" y="121"/>
                  </a:lnTo>
                  <a:lnTo>
                    <a:pt x="59" y="136"/>
                  </a:lnTo>
                  <a:lnTo>
                    <a:pt x="73" y="141"/>
                  </a:lnTo>
                  <a:lnTo>
                    <a:pt x="82" y="121"/>
                  </a:lnTo>
                  <a:lnTo>
                    <a:pt x="93" y="123"/>
                  </a:lnTo>
                  <a:lnTo>
                    <a:pt x="105" y="120"/>
                  </a:lnTo>
                  <a:lnTo>
                    <a:pt x="130" y="127"/>
                  </a:lnTo>
                </a:path>
              </a:pathLst>
            </a:custGeom>
            <a:solidFill>
              <a:srgbClr val="3399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307" name="Freeform 6"/>
            <p:cNvSpPr>
              <a:spLocks noChangeArrowheads="1"/>
            </p:cNvSpPr>
            <p:nvPr/>
          </p:nvSpPr>
          <p:spPr bwMode="auto">
            <a:xfrm rot="21060000">
              <a:off x="2883396" y="1722338"/>
              <a:ext cx="212725" cy="284163"/>
            </a:xfrm>
            <a:custGeom>
              <a:avLst/>
              <a:gdLst>
                <a:gd name="T0" fmla="*/ 0 w 100"/>
                <a:gd name="T1" fmla="*/ 9237 h 126"/>
                <a:gd name="T2" fmla="*/ 656 w 100"/>
                <a:gd name="T3" fmla="*/ 9891 h 126"/>
                <a:gd name="T4" fmla="*/ 1456 w 100"/>
                <a:gd name="T5" fmla="*/ 10294 h 126"/>
                <a:gd name="T6" fmla="*/ 2283 w 100"/>
                <a:gd name="T7" fmla="*/ 9891 h 126"/>
                <a:gd name="T8" fmla="*/ 3119 w 100"/>
                <a:gd name="T9" fmla="*/ 10071 h 126"/>
                <a:gd name="T10" fmla="*/ 4154 w 100"/>
                <a:gd name="T11" fmla="*/ 9780 h 126"/>
                <a:gd name="T12" fmla="*/ 5452 w 100"/>
                <a:gd name="T13" fmla="*/ 8773 h 126"/>
                <a:gd name="T14" fmla="*/ 5757 w 100"/>
                <a:gd name="T15" fmla="*/ 7668 h 126"/>
                <a:gd name="T16" fmla="*/ 8046 w 100"/>
                <a:gd name="T17" fmla="*/ 4643 h 126"/>
                <a:gd name="T18" fmla="*/ 4598 w 100"/>
                <a:gd name="T19" fmla="*/ 1140 h 126"/>
                <a:gd name="T20" fmla="*/ 1125 w 100"/>
                <a:gd name="T21" fmla="*/ 0 h 126"/>
                <a:gd name="T22" fmla="*/ 311 w 100"/>
                <a:gd name="T23" fmla="*/ 991 h 126"/>
                <a:gd name="T24" fmla="*/ 140 w 100"/>
                <a:gd name="T25" fmla="*/ 1701 h 126"/>
                <a:gd name="T26" fmla="*/ 311 w 100"/>
                <a:gd name="T27" fmla="*/ 3653 h 126"/>
                <a:gd name="T28" fmla="*/ 1188 w 100"/>
                <a:gd name="T29" fmla="*/ 5451 h 126"/>
                <a:gd name="T30" fmla="*/ 690 w 100"/>
                <a:gd name="T31" fmla="*/ 8570 h 126"/>
                <a:gd name="T32" fmla="*/ 0 w 100"/>
                <a:gd name="T33" fmla="*/ 9237 h 12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00"/>
                <a:gd name="T52" fmla="*/ 0 h 126"/>
                <a:gd name="T53" fmla="*/ 100 w 100"/>
                <a:gd name="T54" fmla="*/ 126 h 12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00" h="126">
                  <a:moveTo>
                    <a:pt x="0" y="113"/>
                  </a:moveTo>
                  <a:lnTo>
                    <a:pt x="8" y="121"/>
                  </a:lnTo>
                  <a:lnTo>
                    <a:pt x="18" y="126"/>
                  </a:lnTo>
                  <a:lnTo>
                    <a:pt x="28" y="121"/>
                  </a:lnTo>
                  <a:lnTo>
                    <a:pt x="39" y="123"/>
                  </a:lnTo>
                  <a:lnTo>
                    <a:pt x="52" y="120"/>
                  </a:lnTo>
                  <a:lnTo>
                    <a:pt x="68" y="107"/>
                  </a:lnTo>
                  <a:lnTo>
                    <a:pt x="72" y="94"/>
                  </a:lnTo>
                  <a:lnTo>
                    <a:pt x="100" y="57"/>
                  </a:lnTo>
                  <a:lnTo>
                    <a:pt x="57" y="14"/>
                  </a:lnTo>
                  <a:lnTo>
                    <a:pt x="14" y="0"/>
                  </a:lnTo>
                  <a:lnTo>
                    <a:pt x="4" y="12"/>
                  </a:lnTo>
                  <a:lnTo>
                    <a:pt x="2" y="21"/>
                  </a:lnTo>
                  <a:lnTo>
                    <a:pt x="4" y="45"/>
                  </a:lnTo>
                  <a:lnTo>
                    <a:pt x="15" y="67"/>
                  </a:lnTo>
                  <a:lnTo>
                    <a:pt x="9" y="105"/>
                  </a:lnTo>
                  <a:lnTo>
                    <a:pt x="0" y="113"/>
                  </a:lnTo>
                </a:path>
              </a:pathLst>
            </a:custGeom>
            <a:solidFill>
              <a:srgbClr val="3399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308" name="Freeform 7"/>
            <p:cNvSpPr>
              <a:spLocks noChangeArrowheads="1"/>
            </p:cNvSpPr>
            <p:nvPr/>
          </p:nvSpPr>
          <p:spPr bwMode="auto">
            <a:xfrm rot="21060000">
              <a:off x="2291258" y="3039963"/>
              <a:ext cx="882650" cy="1036638"/>
            </a:xfrm>
            <a:custGeom>
              <a:avLst/>
              <a:gdLst>
                <a:gd name="T0" fmla="*/ 1824 w 416"/>
                <a:gd name="T1" fmla="*/ 4227 h 468"/>
                <a:gd name="T2" fmla="*/ 5866 w 416"/>
                <a:gd name="T3" fmla="*/ 2842 h 468"/>
                <a:gd name="T4" fmla="*/ 10862 w 416"/>
                <a:gd name="T5" fmla="*/ 0 h 468"/>
                <a:gd name="T6" fmla="*/ 12118 w 416"/>
                <a:gd name="T7" fmla="*/ 791 h 468"/>
                <a:gd name="T8" fmla="*/ 11874 w 416"/>
                <a:gd name="T9" fmla="*/ 4377 h 468"/>
                <a:gd name="T10" fmla="*/ 12987 w 416"/>
                <a:gd name="T11" fmla="*/ 6437 h 468"/>
                <a:gd name="T12" fmla="*/ 17573 w 416"/>
                <a:gd name="T13" fmla="*/ 7799 h 468"/>
                <a:gd name="T14" fmla="*/ 20745 w 416"/>
                <a:gd name="T15" fmla="*/ 9348 h 468"/>
                <a:gd name="T16" fmla="*/ 23529 w 416"/>
                <a:gd name="T17" fmla="*/ 10214 h 468"/>
                <a:gd name="T18" fmla="*/ 24961 w 416"/>
                <a:gd name="T19" fmla="*/ 11099 h 468"/>
                <a:gd name="T20" fmla="*/ 25805 w 416"/>
                <a:gd name="T21" fmla="*/ 14677 h 468"/>
                <a:gd name="T22" fmla="*/ 26290 w 416"/>
                <a:gd name="T23" fmla="*/ 17796 h 468"/>
                <a:gd name="T24" fmla="*/ 31120 w 416"/>
                <a:gd name="T25" fmla="*/ 18472 h 468"/>
                <a:gd name="T26" fmla="*/ 32246 w 416"/>
                <a:gd name="T27" fmla="*/ 21409 h 468"/>
                <a:gd name="T28" fmla="*/ 32786 w 416"/>
                <a:gd name="T29" fmla="*/ 25985 h 468"/>
                <a:gd name="T30" fmla="*/ 32300 w 416"/>
                <a:gd name="T31" fmla="*/ 28429 h 468"/>
                <a:gd name="T32" fmla="*/ 30834 w 416"/>
                <a:gd name="T33" fmla="*/ 27251 h 468"/>
                <a:gd name="T34" fmla="*/ 29153 w 416"/>
                <a:gd name="T35" fmla="*/ 26295 h 468"/>
                <a:gd name="T36" fmla="*/ 21913 w 416"/>
                <a:gd name="T37" fmla="*/ 27687 h 468"/>
                <a:gd name="T38" fmla="*/ 20423 w 416"/>
                <a:gd name="T39" fmla="*/ 30847 h 468"/>
                <a:gd name="T40" fmla="*/ 19732 w 416"/>
                <a:gd name="T41" fmla="*/ 34772 h 468"/>
                <a:gd name="T42" fmla="*/ 18311 w 416"/>
                <a:gd name="T43" fmla="*/ 34242 h 468"/>
                <a:gd name="T44" fmla="*/ 16021 w 416"/>
                <a:gd name="T45" fmla="*/ 34620 h 468"/>
                <a:gd name="T46" fmla="*/ 14808 w 416"/>
                <a:gd name="T47" fmla="*/ 35215 h 468"/>
                <a:gd name="T48" fmla="*/ 12015 w 416"/>
                <a:gd name="T49" fmla="*/ 34467 h 468"/>
                <a:gd name="T50" fmla="*/ 8075 w 416"/>
                <a:gd name="T51" fmla="*/ 36687 h 468"/>
                <a:gd name="T52" fmla="*/ 6162 w 416"/>
                <a:gd name="T53" fmla="*/ 36796 h 468"/>
                <a:gd name="T54" fmla="*/ 4098 w 416"/>
                <a:gd name="T55" fmla="*/ 30908 h 468"/>
                <a:gd name="T56" fmla="*/ 3452 w 416"/>
                <a:gd name="T57" fmla="*/ 29228 h 468"/>
                <a:gd name="T58" fmla="*/ 3799 w 416"/>
                <a:gd name="T59" fmla="*/ 26820 h 468"/>
                <a:gd name="T60" fmla="*/ 2216 w 416"/>
                <a:gd name="T61" fmla="*/ 23679 h 468"/>
                <a:gd name="T62" fmla="*/ 866 w 416"/>
                <a:gd name="T63" fmla="*/ 21627 h 468"/>
                <a:gd name="T64" fmla="*/ 2128 w 416"/>
                <a:gd name="T65" fmla="*/ 18564 h 468"/>
                <a:gd name="T66" fmla="*/ 1289 w 416"/>
                <a:gd name="T67" fmla="*/ 17250 h 468"/>
                <a:gd name="T68" fmla="*/ 1619 w 416"/>
                <a:gd name="T69" fmla="*/ 14989 h 468"/>
                <a:gd name="T70" fmla="*/ 2128 w 416"/>
                <a:gd name="T71" fmla="*/ 13455 h 468"/>
                <a:gd name="T72" fmla="*/ 2128 w 416"/>
                <a:gd name="T73" fmla="*/ 8688 h 468"/>
                <a:gd name="T74" fmla="*/ 0 w 416"/>
                <a:gd name="T75" fmla="*/ 4090 h 46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416"/>
                <a:gd name="T115" fmla="*/ 0 h 468"/>
                <a:gd name="T116" fmla="*/ 416 w 416"/>
                <a:gd name="T117" fmla="*/ 468 h 46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416" h="468">
                  <a:moveTo>
                    <a:pt x="0" y="52"/>
                  </a:moveTo>
                  <a:lnTo>
                    <a:pt x="23" y="54"/>
                  </a:lnTo>
                  <a:lnTo>
                    <a:pt x="49" y="51"/>
                  </a:lnTo>
                  <a:lnTo>
                    <a:pt x="74" y="36"/>
                  </a:lnTo>
                  <a:lnTo>
                    <a:pt x="103" y="6"/>
                  </a:lnTo>
                  <a:lnTo>
                    <a:pt x="137" y="0"/>
                  </a:lnTo>
                  <a:lnTo>
                    <a:pt x="148" y="1"/>
                  </a:lnTo>
                  <a:lnTo>
                    <a:pt x="153" y="10"/>
                  </a:lnTo>
                  <a:lnTo>
                    <a:pt x="154" y="25"/>
                  </a:lnTo>
                  <a:lnTo>
                    <a:pt x="150" y="56"/>
                  </a:lnTo>
                  <a:lnTo>
                    <a:pt x="156" y="75"/>
                  </a:lnTo>
                  <a:lnTo>
                    <a:pt x="164" y="82"/>
                  </a:lnTo>
                  <a:lnTo>
                    <a:pt x="181" y="94"/>
                  </a:lnTo>
                  <a:lnTo>
                    <a:pt x="222" y="99"/>
                  </a:lnTo>
                  <a:lnTo>
                    <a:pt x="238" y="113"/>
                  </a:lnTo>
                  <a:lnTo>
                    <a:pt x="262" y="119"/>
                  </a:lnTo>
                  <a:lnTo>
                    <a:pt x="271" y="127"/>
                  </a:lnTo>
                  <a:lnTo>
                    <a:pt x="297" y="130"/>
                  </a:lnTo>
                  <a:lnTo>
                    <a:pt x="306" y="135"/>
                  </a:lnTo>
                  <a:lnTo>
                    <a:pt x="315" y="141"/>
                  </a:lnTo>
                  <a:lnTo>
                    <a:pt x="327" y="174"/>
                  </a:lnTo>
                  <a:lnTo>
                    <a:pt x="326" y="186"/>
                  </a:lnTo>
                  <a:lnTo>
                    <a:pt x="321" y="195"/>
                  </a:lnTo>
                  <a:lnTo>
                    <a:pt x="332" y="226"/>
                  </a:lnTo>
                  <a:lnTo>
                    <a:pt x="383" y="230"/>
                  </a:lnTo>
                  <a:lnTo>
                    <a:pt x="393" y="235"/>
                  </a:lnTo>
                  <a:lnTo>
                    <a:pt x="391" y="255"/>
                  </a:lnTo>
                  <a:lnTo>
                    <a:pt x="407" y="272"/>
                  </a:lnTo>
                  <a:lnTo>
                    <a:pt x="416" y="298"/>
                  </a:lnTo>
                  <a:lnTo>
                    <a:pt x="414" y="330"/>
                  </a:lnTo>
                  <a:lnTo>
                    <a:pt x="407" y="349"/>
                  </a:lnTo>
                  <a:lnTo>
                    <a:pt x="408" y="361"/>
                  </a:lnTo>
                  <a:lnTo>
                    <a:pt x="403" y="365"/>
                  </a:lnTo>
                  <a:lnTo>
                    <a:pt x="389" y="346"/>
                  </a:lnTo>
                  <a:lnTo>
                    <a:pt x="378" y="337"/>
                  </a:lnTo>
                  <a:lnTo>
                    <a:pt x="368" y="334"/>
                  </a:lnTo>
                  <a:lnTo>
                    <a:pt x="338" y="334"/>
                  </a:lnTo>
                  <a:lnTo>
                    <a:pt x="277" y="352"/>
                  </a:lnTo>
                  <a:lnTo>
                    <a:pt x="263" y="380"/>
                  </a:lnTo>
                  <a:lnTo>
                    <a:pt x="258" y="392"/>
                  </a:lnTo>
                  <a:lnTo>
                    <a:pt x="258" y="416"/>
                  </a:lnTo>
                  <a:lnTo>
                    <a:pt x="249" y="442"/>
                  </a:lnTo>
                  <a:lnTo>
                    <a:pt x="248" y="442"/>
                  </a:lnTo>
                  <a:lnTo>
                    <a:pt x="231" y="435"/>
                  </a:lnTo>
                  <a:lnTo>
                    <a:pt x="209" y="434"/>
                  </a:lnTo>
                  <a:lnTo>
                    <a:pt x="202" y="440"/>
                  </a:lnTo>
                  <a:lnTo>
                    <a:pt x="198" y="450"/>
                  </a:lnTo>
                  <a:lnTo>
                    <a:pt x="187" y="448"/>
                  </a:lnTo>
                  <a:lnTo>
                    <a:pt x="180" y="441"/>
                  </a:lnTo>
                  <a:lnTo>
                    <a:pt x="152" y="438"/>
                  </a:lnTo>
                  <a:lnTo>
                    <a:pt x="135" y="427"/>
                  </a:lnTo>
                  <a:lnTo>
                    <a:pt x="102" y="466"/>
                  </a:lnTo>
                  <a:lnTo>
                    <a:pt x="88" y="468"/>
                  </a:lnTo>
                  <a:lnTo>
                    <a:pt x="78" y="467"/>
                  </a:lnTo>
                  <a:lnTo>
                    <a:pt x="60" y="398"/>
                  </a:lnTo>
                  <a:lnTo>
                    <a:pt x="52" y="393"/>
                  </a:lnTo>
                  <a:lnTo>
                    <a:pt x="51" y="382"/>
                  </a:lnTo>
                  <a:lnTo>
                    <a:pt x="44" y="372"/>
                  </a:lnTo>
                  <a:lnTo>
                    <a:pt x="50" y="362"/>
                  </a:lnTo>
                  <a:lnTo>
                    <a:pt x="48" y="341"/>
                  </a:lnTo>
                  <a:lnTo>
                    <a:pt x="33" y="326"/>
                  </a:lnTo>
                  <a:lnTo>
                    <a:pt x="28" y="301"/>
                  </a:lnTo>
                  <a:lnTo>
                    <a:pt x="13" y="284"/>
                  </a:lnTo>
                  <a:lnTo>
                    <a:pt x="11" y="275"/>
                  </a:lnTo>
                  <a:lnTo>
                    <a:pt x="31" y="246"/>
                  </a:lnTo>
                  <a:lnTo>
                    <a:pt x="27" y="236"/>
                  </a:lnTo>
                  <a:lnTo>
                    <a:pt x="19" y="230"/>
                  </a:lnTo>
                  <a:lnTo>
                    <a:pt x="16" y="219"/>
                  </a:lnTo>
                  <a:lnTo>
                    <a:pt x="24" y="200"/>
                  </a:lnTo>
                  <a:lnTo>
                    <a:pt x="20" y="190"/>
                  </a:lnTo>
                  <a:lnTo>
                    <a:pt x="21" y="179"/>
                  </a:lnTo>
                  <a:lnTo>
                    <a:pt x="27" y="171"/>
                  </a:lnTo>
                  <a:lnTo>
                    <a:pt x="25" y="126"/>
                  </a:lnTo>
                  <a:lnTo>
                    <a:pt x="27" y="110"/>
                  </a:lnTo>
                  <a:lnTo>
                    <a:pt x="33" y="101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3399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309" name="Freeform 8"/>
            <p:cNvSpPr>
              <a:spLocks noChangeArrowheads="1"/>
            </p:cNvSpPr>
            <p:nvPr/>
          </p:nvSpPr>
          <p:spPr bwMode="auto">
            <a:xfrm rot="21060000">
              <a:off x="1333996" y="2490688"/>
              <a:ext cx="957262" cy="1376363"/>
            </a:xfrm>
            <a:custGeom>
              <a:avLst/>
              <a:gdLst>
                <a:gd name="T0" fmla="*/ 16040 w 451"/>
                <a:gd name="T1" fmla="*/ 646 h 621"/>
                <a:gd name="T2" fmla="*/ 15513 w 451"/>
                <a:gd name="T3" fmla="*/ 4563 h 621"/>
                <a:gd name="T4" fmla="*/ 9584 w 451"/>
                <a:gd name="T5" fmla="*/ 9164 h 621"/>
                <a:gd name="T6" fmla="*/ 7292 w 451"/>
                <a:gd name="T7" fmla="*/ 13434 h 621"/>
                <a:gd name="T8" fmla="*/ 5131 w 451"/>
                <a:gd name="T9" fmla="*/ 14588 h 621"/>
                <a:gd name="T10" fmla="*/ 3889 w 451"/>
                <a:gd name="T11" fmla="*/ 13930 h 621"/>
                <a:gd name="T12" fmla="*/ 1977 w 451"/>
                <a:gd name="T13" fmla="*/ 12836 h 621"/>
                <a:gd name="T14" fmla="*/ 2709 w 451"/>
                <a:gd name="T15" fmla="*/ 11048 h 621"/>
                <a:gd name="T16" fmla="*/ 0 w 451"/>
                <a:gd name="T17" fmla="*/ 14629 h 621"/>
                <a:gd name="T18" fmla="*/ 1488 w 451"/>
                <a:gd name="T19" fmla="*/ 17235 h 621"/>
                <a:gd name="T20" fmla="*/ 3066 w 451"/>
                <a:gd name="T21" fmla="*/ 19398 h 621"/>
                <a:gd name="T22" fmla="*/ 4990 w 451"/>
                <a:gd name="T23" fmla="*/ 21117 h 621"/>
                <a:gd name="T24" fmla="*/ 6953 w 451"/>
                <a:gd name="T25" fmla="*/ 23527 h 621"/>
                <a:gd name="T26" fmla="*/ 9687 w 451"/>
                <a:gd name="T27" fmla="*/ 28800 h 621"/>
                <a:gd name="T28" fmla="*/ 11652 w 451"/>
                <a:gd name="T29" fmla="*/ 31804 h 621"/>
                <a:gd name="T30" fmla="*/ 14136 w 451"/>
                <a:gd name="T31" fmla="*/ 34675 h 621"/>
                <a:gd name="T32" fmla="*/ 15588 w 451"/>
                <a:gd name="T33" fmla="*/ 39250 h 621"/>
                <a:gd name="T34" fmla="*/ 18754 w 451"/>
                <a:gd name="T35" fmla="*/ 42190 h 621"/>
                <a:gd name="T36" fmla="*/ 22039 w 451"/>
                <a:gd name="T37" fmla="*/ 43284 h 621"/>
                <a:gd name="T38" fmla="*/ 26269 w 451"/>
                <a:gd name="T39" fmla="*/ 45106 h 621"/>
                <a:gd name="T40" fmla="*/ 29967 w 451"/>
                <a:gd name="T41" fmla="*/ 47710 h 621"/>
                <a:gd name="T42" fmla="*/ 31619 w 451"/>
                <a:gd name="T43" fmla="*/ 49082 h 621"/>
                <a:gd name="T44" fmla="*/ 32885 w 451"/>
                <a:gd name="T45" fmla="*/ 48637 h 621"/>
                <a:gd name="T46" fmla="*/ 33907 w 451"/>
                <a:gd name="T47" fmla="*/ 46368 h 621"/>
                <a:gd name="T48" fmla="*/ 35176 w 451"/>
                <a:gd name="T49" fmla="*/ 43284 h 621"/>
                <a:gd name="T50" fmla="*/ 34339 w 451"/>
                <a:gd name="T51" fmla="*/ 41967 h 621"/>
                <a:gd name="T52" fmla="*/ 34642 w 451"/>
                <a:gd name="T53" fmla="*/ 39638 h 621"/>
                <a:gd name="T54" fmla="*/ 35176 w 451"/>
                <a:gd name="T55" fmla="*/ 38156 h 621"/>
                <a:gd name="T56" fmla="*/ 35176 w 451"/>
                <a:gd name="T57" fmla="*/ 33277 h 621"/>
                <a:gd name="T58" fmla="*/ 33040 w 451"/>
                <a:gd name="T59" fmla="*/ 28712 h 621"/>
                <a:gd name="T60" fmla="*/ 30757 w 451"/>
                <a:gd name="T61" fmla="*/ 28863 h 621"/>
                <a:gd name="T62" fmla="*/ 30173 w 451"/>
                <a:gd name="T63" fmla="*/ 24621 h 621"/>
                <a:gd name="T64" fmla="*/ 26886 w 451"/>
                <a:gd name="T65" fmla="*/ 26439 h 621"/>
                <a:gd name="T66" fmla="*/ 25574 w 451"/>
                <a:gd name="T67" fmla="*/ 25272 h 621"/>
                <a:gd name="T68" fmla="*/ 23960 w 451"/>
                <a:gd name="T69" fmla="*/ 23979 h 621"/>
                <a:gd name="T70" fmla="*/ 21537 w 451"/>
                <a:gd name="T71" fmla="*/ 20640 h 621"/>
                <a:gd name="T72" fmla="*/ 22327 w 451"/>
                <a:gd name="T73" fmla="*/ 17568 h 621"/>
                <a:gd name="T74" fmla="*/ 23516 w 451"/>
                <a:gd name="T75" fmla="*/ 15259 h 621"/>
                <a:gd name="T76" fmla="*/ 27221 w 451"/>
                <a:gd name="T77" fmla="*/ 11558 h 621"/>
                <a:gd name="T78" fmla="*/ 30368 w 451"/>
                <a:gd name="T79" fmla="*/ 9362 h 621"/>
                <a:gd name="T80" fmla="*/ 31488 w 451"/>
                <a:gd name="T81" fmla="*/ 6651 h 621"/>
                <a:gd name="T82" fmla="*/ 29320 w 451"/>
                <a:gd name="T83" fmla="*/ 5035 h 621"/>
                <a:gd name="T84" fmla="*/ 26391 w 451"/>
                <a:gd name="T85" fmla="*/ 5132 h 621"/>
                <a:gd name="T86" fmla="*/ 24812 w 451"/>
                <a:gd name="T87" fmla="*/ 5959 h 621"/>
                <a:gd name="T88" fmla="*/ 22207 w 451"/>
                <a:gd name="T89" fmla="*/ 4247 h 621"/>
                <a:gd name="T90" fmla="*/ 21368 w 451"/>
                <a:gd name="T91" fmla="*/ 2942 h 621"/>
                <a:gd name="T92" fmla="*/ 18296 w 451"/>
                <a:gd name="T93" fmla="*/ 304 h 62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51"/>
                <a:gd name="T142" fmla="*/ 0 h 621"/>
                <a:gd name="T143" fmla="*/ 451 w 451"/>
                <a:gd name="T144" fmla="*/ 621 h 62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51" h="621">
                  <a:moveTo>
                    <a:pt x="212" y="0"/>
                  </a:moveTo>
                  <a:lnTo>
                    <a:pt x="203" y="8"/>
                  </a:lnTo>
                  <a:lnTo>
                    <a:pt x="215" y="27"/>
                  </a:lnTo>
                  <a:lnTo>
                    <a:pt x="196" y="58"/>
                  </a:lnTo>
                  <a:lnTo>
                    <a:pt x="171" y="88"/>
                  </a:lnTo>
                  <a:lnTo>
                    <a:pt x="121" y="116"/>
                  </a:lnTo>
                  <a:lnTo>
                    <a:pt x="95" y="146"/>
                  </a:lnTo>
                  <a:lnTo>
                    <a:pt x="92" y="170"/>
                  </a:lnTo>
                  <a:lnTo>
                    <a:pt x="75" y="187"/>
                  </a:lnTo>
                  <a:lnTo>
                    <a:pt x="65" y="184"/>
                  </a:lnTo>
                  <a:lnTo>
                    <a:pt x="60" y="175"/>
                  </a:lnTo>
                  <a:lnTo>
                    <a:pt x="49" y="176"/>
                  </a:lnTo>
                  <a:lnTo>
                    <a:pt x="28" y="172"/>
                  </a:lnTo>
                  <a:lnTo>
                    <a:pt x="25" y="162"/>
                  </a:lnTo>
                  <a:lnTo>
                    <a:pt x="37" y="156"/>
                  </a:lnTo>
                  <a:lnTo>
                    <a:pt x="34" y="140"/>
                  </a:lnTo>
                  <a:lnTo>
                    <a:pt x="0" y="171"/>
                  </a:lnTo>
                  <a:lnTo>
                    <a:pt x="0" y="185"/>
                  </a:lnTo>
                  <a:lnTo>
                    <a:pt x="7" y="201"/>
                  </a:lnTo>
                  <a:lnTo>
                    <a:pt x="19" y="218"/>
                  </a:lnTo>
                  <a:lnTo>
                    <a:pt x="8" y="232"/>
                  </a:lnTo>
                  <a:lnTo>
                    <a:pt x="39" y="245"/>
                  </a:lnTo>
                  <a:lnTo>
                    <a:pt x="51" y="254"/>
                  </a:lnTo>
                  <a:lnTo>
                    <a:pt x="63" y="267"/>
                  </a:lnTo>
                  <a:lnTo>
                    <a:pt x="71" y="287"/>
                  </a:lnTo>
                  <a:lnTo>
                    <a:pt x="88" y="297"/>
                  </a:lnTo>
                  <a:lnTo>
                    <a:pt x="101" y="313"/>
                  </a:lnTo>
                  <a:lnTo>
                    <a:pt x="122" y="364"/>
                  </a:lnTo>
                  <a:lnTo>
                    <a:pt x="140" y="384"/>
                  </a:lnTo>
                  <a:lnTo>
                    <a:pt x="147" y="402"/>
                  </a:lnTo>
                  <a:lnTo>
                    <a:pt x="167" y="429"/>
                  </a:lnTo>
                  <a:lnTo>
                    <a:pt x="179" y="438"/>
                  </a:lnTo>
                  <a:lnTo>
                    <a:pt x="199" y="478"/>
                  </a:lnTo>
                  <a:lnTo>
                    <a:pt x="197" y="496"/>
                  </a:lnTo>
                  <a:lnTo>
                    <a:pt x="213" y="512"/>
                  </a:lnTo>
                  <a:lnTo>
                    <a:pt x="237" y="533"/>
                  </a:lnTo>
                  <a:lnTo>
                    <a:pt x="261" y="545"/>
                  </a:lnTo>
                  <a:lnTo>
                    <a:pt x="279" y="547"/>
                  </a:lnTo>
                  <a:lnTo>
                    <a:pt x="297" y="560"/>
                  </a:lnTo>
                  <a:lnTo>
                    <a:pt x="332" y="570"/>
                  </a:lnTo>
                  <a:lnTo>
                    <a:pt x="367" y="589"/>
                  </a:lnTo>
                  <a:lnTo>
                    <a:pt x="379" y="603"/>
                  </a:lnTo>
                  <a:lnTo>
                    <a:pt x="400" y="621"/>
                  </a:lnTo>
                  <a:lnTo>
                    <a:pt x="400" y="620"/>
                  </a:lnTo>
                  <a:lnTo>
                    <a:pt x="405" y="615"/>
                  </a:lnTo>
                  <a:lnTo>
                    <a:pt x="416" y="614"/>
                  </a:lnTo>
                  <a:lnTo>
                    <a:pt x="431" y="595"/>
                  </a:lnTo>
                  <a:lnTo>
                    <a:pt x="429" y="586"/>
                  </a:lnTo>
                  <a:lnTo>
                    <a:pt x="449" y="557"/>
                  </a:lnTo>
                  <a:lnTo>
                    <a:pt x="445" y="547"/>
                  </a:lnTo>
                  <a:lnTo>
                    <a:pt x="437" y="541"/>
                  </a:lnTo>
                  <a:lnTo>
                    <a:pt x="434" y="530"/>
                  </a:lnTo>
                  <a:lnTo>
                    <a:pt x="442" y="511"/>
                  </a:lnTo>
                  <a:lnTo>
                    <a:pt x="438" y="501"/>
                  </a:lnTo>
                  <a:lnTo>
                    <a:pt x="439" y="490"/>
                  </a:lnTo>
                  <a:lnTo>
                    <a:pt x="445" y="482"/>
                  </a:lnTo>
                  <a:lnTo>
                    <a:pt x="443" y="437"/>
                  </a:lnTo>
                  <a:lnTo>
                    <a:pt x="445" y="421"/>
                  </a:lnTo>
                  <a:lnTo>
                    <a:pt x="451" y="412"/>
                  </a:lnTo>
                  <a:lnTo>
                    <a:pt x="418" y="363"/>
                  </a:lnTo>
                  <a:lnTo>
                    <a:pt x="402" y="368"/>
                  </a:lnTo>
                  <a:lnTo>
                    <a:pt x="389" y="365"/>
                  </a:lnTo>
                  <a:lnTo>
                    <a:pt x="388" y="320"/>
                  </a:lnTo>
                  <a:lnTo>
                    <a:pt x="382" y="311"/>
                  </a:lnTo>
                  <a:lnTo>
                    <a:pt x="355" y="332"/>
                  </a:lnTo>
                  <a:lnTo>
                    <a:pt x="340" y="334"/>
                  </a:lnTo>
                  <a:lnTo>
                    <a:pt x="328" y="328"/>
                  </a:lnTo>
                  <a:lnTo>
                    <a:pt x="323" y="319"/>
                  </a:lnTo>
                  <a:lnTo>
                    <a:pt x="301" y="315"/>
                  </a:lnTo>
                  <a:lnTo>
                    <a:pt x="303" y="303"/>
                  </a:lnTo>
                  <a:lnTo>
                    <a:pt x="283" y="285"/>
                  </a:lnTo>
                  <a:lnTo>
                    <a:pt x="272" y="261"/>
                  </a:lnTo>
                  <a:lnTo>
                    <a:pt x="272" y="249"/>
                  </a:lnTo>
                  <a:lnTo>
                    <a:pt x="282" y="222"/>
                  </a:lnTo>
                  <a:lnTo>
                    <a:pt x="295" y="219"/>
                  </a:lnTo>
                  <a:lnTo>
                    <a:pt x="297" y="193"/>
                  </a:lnTo>
                  <a:lnTo>
                    <a:pt x="321" y="160"/>
                  </a:lnTo>
                  <a:lnTo>
                    <a:pt x="344" y="146"/>
                  </a:lnTo>
                  <a:lnTo>
                    <a:pt x="402" y="127"/>
                  </a:lnTo>
                  <a:lnTo>
                    <a:pt x="384" y="118"/>
                  </a:lnTo>
                  <a:lnTo>
                    <a:pt x="381" y="107"/>
                  </a:lnTo>
                  <a:lnTo>
                    <a:pt x="398" y="84"/>
                  </a:lnTo>
                  <a:lnTo>
                    <a:pt x="392" y="74"/>
                  </a:lnTo>
                  <a:lnTo>
                    <a:pt x="371" y="64"/>
                  </a:lnTo>
                  <a:lnTo>
                    <a:pt x="348" y="68"/>
                  </a:lnTo>
                  <a:lnTo>
                    <a:pt x="334" y="65"/>
                  </a:lnTo>
                  <a:lnTo>
                    <a:pt x="325" y="72"/>
                  </a:lnTo>
                  <a:lnTo>
                    <a:pt x="314" y="75"/>
                  </a:lnTo>
                  <a:lnTo>
                    <a:pt x="293" y="75"/>
                  </a:lnTo>
                  <a:lnTo>
                    <a:pt x="281" y="54"/>
                  </a:lnTo>
                  <a:lnTo>
                    <a:pt x="272" y="48"/>
                  </a:lnTo>
                  <a:lnTo>
                    <a:pt x="270" y="37"/>
                  </a:lnTo>
                  <a:lnTo>
                    <a:pt x="250" y="27"/>
                  </a:lnTo>
                  <a:lnTo>
                    <a:pt x="231" y="4"/>
                  </a:lnTo>
                  <a:lnTo>
                    <a:pt x="212" y="0"/>
                  </a:lnTo>
                  <a:close/>
                </a:path>
              </a:pathLst>
            </a:custGeom>
            <a:solidFill>
              <a:srgbClr val="3399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310" name="Freeform 9"/>
            <p:cNvSpPr>
              <a:spLocks noChangeArrowheads="1"/>
            </p:cNvSpPr>
            <p:nvPr/>
          </p:nvSpPr>
          <p:spPr bwMode="auto">
            <a:xfrm rot="21060000">
              <a:off x="1286371" y="2460526"/>
              <a:ext cx="431800" cy="490537"/>
            </a:xfrm>
            <a:custGeom>
              <a:avLst/>
              <a:gdLst>
                <a:gd name="T0" fmla="*/ 1757 w 203"/>
                <a:gd name="T1" fmla="*/ 13869 h 221"/>
                <a:gd name="T2" fmla="*/ 1959 w 203"/>
                <a:gd name="T3" fmla="*/ 15124 h 221"/>
                <a:gd name="T4" fmla="*/ 998 w 203"/>
                <a:gd name="T5" fmla="*/ 15637 h 221"/>
                <a:gd name="T6" fmla="*/ 1288 w 203"/>
                <a:gd name="T7" fmla="*/ 16399 h 221"/>
                <a:gd name="T8" fmla="*/ 2914 w 203"/>
                <a:gd name="T9" fmla="*/ 16743 h 221"/>
                <a:gd name="T10" fmla="*/ 3795 w 203"/>
                <a:gd name="T11" fmla="*/ 16621 h 221"/>
                <a:gd name="T12" fmla="*/ 4227 w 203"/>
                <a:gd name="T13" fmla="*/ 17379 h 221"/>
                <a:gd name="T14" fmla="*/ 4984 w 203"/>
                <a:gd name="T15" fmla="*/ 17578 h 221"/>
                <a:gd name="T16" fmla="*/ 6308 w 203"/>
                <a:gd name="T17" fmla="*/ 16252 h 221"/>
                <a:gd name="T18" fmla="*/ 6535 w 203"/>
                <a:gd name="T19" fmla="*/ 14321 h 221"/>
                <a:gd name="T20" fmla="*/ 8608 w 203"/>
                <a:gd name="T21" fmla="*/ 11910 h 221"/>
                <a:gd name="T22" fmla="*/ 12598 w 203"/>
                <a:gd name="T23" fmla="*/ 9715 h 221"/>
                <a:gd name="T24" fmla="*/ 14557 w 203"/>
                <a:gd name="T25" fmla="*/ 7333 h 221"/>
                <a:gd name="T26" fmla="*/ 16033 w 203"/>
                <a:gd name="T27" fmla="*/ 4843 h 221"/>
                <a:gd name="T28" fmla="*/ 15094 w 203"/>
                <a:gd name="T29" fmla="*/ 3369 h 221"/>
                <a:gd name="T30" fmla="*/ 15807 w 203"/>
                <a:gd name="T31" fmla="*/ 2721 h 221"/>
                <a:gd name="T32" fmla="*/ 14123 w 203"/>
                <a:gd name="T33" fmla="*/ 1926 h 221"/>
                <a:gd name="T34" fmla="*/ 10418 w 203"/>
                <a:gd name="T35" fmla="*/ 2559 h 221"/>
                <a:gd name="T36" fmla="*/ 9384 w 203"/>
                <a:gd name="T37" fmla="*/ 1520 h 221"/>
                <a:gd name="T38" fmla="*/ 5854 w 203"/>
                <a:gd name="T39" fmla="*/ 0 h 221"/>
                <a:gd name="T40" fmla="*/ 2614 w 203"/>
                <a:gd name="T41" fmla="*/ 2141 h 221"/>
                <a:gd name="T42" fmla="*/ 2404 w 203"/>
                <a:gd name="T43" fmla="*/ 4051 h 221"/>
                <a:gd name="T44" fmla="*/ 1093 w 203"/>
                <a:gd name="T45" fmla="*/ 5075 h 221"/>
                <a:gd name="T46" fmla="*/ 1093 w 203"/>
                <a:gd name="T47" fmla="*/ 6526 h 221"/>
                <a:gd name="T48" fmla="*/ 0 w 203"/>
                <a:gd name="T49" fmla="*/ 7062 h 221"/>
                <a:gd name="T50" fmla="*/ 451 w 203"/>
                <a:gd name="T51" fmla="*/ 8947 h 221"/>
                <a:gd name="T52" fmla="*/ 534 w 203"/>
                <a:gd name="T53" fmla="*/ 10275 h 221"/>
                <a:gd name="T54" fmla="*/ 0 w 203"/>
                <a:gd name="T55" fmla="*/ 10803 h 221"/>
                <a:gd name="T56" fmla="*/ 961 w 203"/>
                <a:gd name="T57" fmla="*/ 11247 h 221"/>
                <a:gd name="T58" fmla="*/ 2273 w 203"/>
                <a:gd name="T59" fmla="*/ 12402 h 221"/>
                <a:gd name="T60" fmla="*/ 2419 w 203"/>
                <a:gd name="T61" fmla="*/ 10952 h 221"/>
                <a:gd name="T62" fmla="*/ 3599 w 203"/>
                <a:gd name="T63" fmla="*/ 10803 h 221"/>
                <a:gd name="T64" fmla="*/ 2754 w 203"/>
                <a:gd name="T65" fmla="*/ 13319 h 221"/>
                <a:gd name="T66" fmla="*/ 1757 w 203"/>
                <a:gd name="T67" fmla="*/ 13869 h 22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03"/>
                <a:gd name="T103" fmla="*/ 0 h 221"/>
                <a:gd name="T104" fmla="*/ 203 w 203"/>
                <a:gd name="T105" fmla="*/ 221 h 221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03" h="221">
                  <a:moveTo>
                    <a:pt x="22" y="174"/>
                  </a:moveTo>
                  <a:lnTo>
                    <a:pt x="25" y="190"/>
                  </a:lnTo>
                  <a:lnTo>
                    <a:pt x="13" y="196"/>
                  </a:lnTo>
                  <a:lnTo>
                    <a:pt x="16" y="206"/>
                  </a:lnTo>
                  <a:lnTo>
                    <a:pt x="37" y="210"/>
                  </a:lnTo>
                  <a:lnTo>
                    <a:pt x="48" y="209"/>
                  </a:lnTo>
                  <a:lnTo>
                    <a:pt x="53" y="218"/>
                  </a:lnTo>
                  <a:lnTo>
                    <a:pt x="63" y="221"/>
                  </a:lnTo>
                  <a:lnTo>
                    <a:pt x="80" y="204"/>
                  </a:lnTo>
                  <a:lnTo>
                    <a:pt x="83" y="180"/>
                  </a:lnTo>
                  <a:lnTo>
                    <a:pt x="109" y="150"/>
                  </a:lnTo>
                  <a:lnTo>
                    <a:pt x="159" y="122"/>
                  </a:lnTo>
                  <a:lnTo>
                    <a:pt x="184" y="92"/>
                  </a:lnTo>
                  <a:lnTo>
                    <a:pt x="203" y="61"/>
                  </a:lnTo>
                  <a:lnTo>
                    <a:pt x="191" y="42"/>
                  </a:lnTo>
                  <a:lnTo>
                    <a:pt x="200" y="34"/>
                  </a:lnTo>
                  <a:lnTo>
                    <a:pt x="179" y="24"/>
                  </a:lnTo>
                  <a:lnTo>
                    <a:pt x="132" y="32"/>
                  </a:lnTo>
                  <a:lnTo>
                    <a:pt x="119" y="19"/>
                  </a:lnTo>
                  <a:lnTo>
                    <a:pt x="74" y="0"/>
                  </a:lnTo>
                  <a:lnTo>
                    <a:pt x="33" y="27"/>
                  </a:lnTo>
                  <a:lnTo>
                    <a:pt x="30" y="51"/>
                  </a:lnTo>
                  <a:lnTo>
                    <a:pt x="14" y="64"/>
                  </a:lnTo>
                  <a:lnTo>
                    <a:pt x="14" y="82"/>
                  </a:lnTo>
                  <a:lnTo>
                    <a:pt x="0" y="89"/>
                  </a:lnTo>
                  <a:lnTo>
                    <a:pt x="6" y="112"/>
                  </a:lnTo>
                  <a:lnTo>
                    <a:pt x="7" y="129"/>
                  </a:lnTo>
                  <a:lnTo>
                    <a:pt x="0" y="136"/>
                  </a:lnTo>
                  <a:lnTo>
                    <a:pt x="12" y="141"/>
                  </a:lnTo>
                  <a:lnTo>
                    <a:pt x="29" y="156"/>
                  </a:lnTo>
                  <a:lnTo>
                    <a:pt x="31" y="138"/>
                  </a:lnTo>
                  <a:lnTo>
                    <a:pt x="46" y="136"/>
                  </a:lnTo>
                  <a:lnTo>
                    <a:pt x="35" y="167"/>
                  </a:lnTo>
                  <a:lnTo>
                    <a:pt x="22" y="174"/>
                  </a:lnTo>
                  <a:close/>
                </a:path>
              </a:pathLst>
            </a:custGeom>
            <a:solidFill>
              <a:srgbClr val="339966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311" name="Freeform 10"/>
            <p:cNvSpPr>
              <a:spLocks noChangeArrowheads="1"/>
            </p:cNvSpPr>
            <p:nvPr/>
          </p:nvSpPr>
          <p:spPr bwMode="auto">
            <a:xfrm rot="21060000">
              <a:off x="3302496" y="4536976"/>
              <a:ext cx="331787" cy="369887"/>
            </a:xfrm>
            <a:custGeom>
              <a:avLst/>
              <a:gdLst>
                <a:gd name="T0" fmla="*/ 0 w 155"/>
                <a:gd name="T1" fmla="*/ 10676 h 167"/>
                <a:gd name="T2" fmla="*/ 211 w 155"/>
                <a:gd name="T3" fmla="*/ 9575 h 167"/>
                <a:gd name="T4" fmla="*/ 546 w 155"/>
                <a:gd name="T5" fmla="*/ 7758 h 167"/>
                <a:gd name="T6" fmla="*/ 1383 w 155"/>
                <a:gd name="T7" fmla="*/ 986 h 167"/>
                <a:gd name="T8" fmla="*/ 1922 w 155"/>
                <a:gd name="T9" fmla="*/ 447 h 167"/>
                <a:gd name="T10" fmla="*/ 2741 w 155"/>
                <a:gd name="T11" fmla="*/ 524 h 167"/>
                <a:gd name="T12" fmla="*/ 3555 w 155"/>
                <a:gd name="T13" fmla="*/ 0 h 167"/>
                <a:gd name="T14" fmla="*/ 4414 w 155"/>
                <a:gd name="T15" fmla="*/ 353 h 167"/>
                <a:gd name="T16" fmla="*/ 6445 w 155"/>
                <a:gd name="T17" fmla="*/ 2593 h 167"/>
                <a:gd name="T18" fmla="*/ 7153 w 155"/>
                <a:gd name="T19" fmla="*/ 2095 h 167"/>
                <a:gd name="T20" fmla="*/ 8172 w 155"/>
                <a:gd name="T21" fmla="*/ 3410 h 167"/>
                <a:gd name="T22" fmla="*/ 9647 w 155"/>
                <a:gd name="T23" fmla="*/ 3851 h 167"/>
                <a:gd name="T24" fmla="*/ 10030 w 155"/>
                <a:gd name="T25" fmla="*/ 4620 h 167"/>
                <a:gd name="T26" fmla="*/ 11693 w 155"/>
                <a:gd name="T27" fmla="*/ 5416 h 167"/>
                <a:gd name="T28" fmla="*/ 11920 w 155"/>
                <a:gd name="T29" fmla="*/ 6528 h 167"/>
                <a:gd name="T30" fmla="*/ 13082 w 155"/>
                <a:gd name="T31" fmla="*/ 7655 h 167"/>
                <a:gd name="T32" fmla="*/ 12232 w 155"/>
                <a:gd name="T33" fmla="*/ 8925 h 167"/>
                <a:gd name="T34" fmla="*/ 12232 w 155"/>
                <a:gd name="T35" fmla="*/ 10217 h 167"/>
                <a:gd name="T36" fmla="*/ 12366 w 155"/>
                <a:gd name="T37" fmla="*/ 10398 h 167"/>
                <a:gd name="T38" fmla="*/ 11831 w 155"/>
                <a:gd name="T39" fmla="*/ 11368 h 167"/>
                <a:gd name="T40" fmla="*/ 9347 w 155"/>
                <a:gd name="T41" fmla="*/ 12884 h 167"/>
                <a:gd name="T42" fmla="*/ 5083 w 155"/>
                <a:gd name="T43" fmla="*/ 12912 h 167"/>
                <a:gd name="T44" fmla="*/ 3630 w 155"/>
                <a:gd name="T45" fmla="*/ 12581 h 167"/>
                <a:gd name="T46" fmla="*/ 2877 w 155"/>
                <a:gd name="T47" fmla="*/ 11803 h 167"/>
                <a:gd name="T48" fmla="*/ 1223 w 155"/>
                <a:gd name="T49" fmla="*/ 11803 h 167"/>
                <a:gd name="T50" fmla="*/ 0 w 155"/>
                <a:gd name="T51" fmla="*/ 10676 h 16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55"/>
                <a:gd name="T79" fmla="*/ 0 h 167"/>
                <a:gd name="T80" fmla="*/ 155 w 155"/>
                <a:gd name="T81" fmla="*/ 167 h 16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55" h="167">
                  <a:moveTo>
                    <a:pt x="0" y="138"/>
                  </a:moveTo>
                  <a:lnTo>
                    <a:pt x="3" y="124"/>
                  </a:lnTo>
                  <a:lnTo>
                    <a:pt x="7" y="100"/>
                  </a:lnTo>
                  <a:lnTo>
                    <a:pt x="17" y="13"/>
                  </a:lnTo>
                  <a:lnTo>
                    <a:pt x="23" y="6"/>
                  </a:lnTo>
                  <a:lnTo>
                    <a:pt x="33" y="7"/>
                  </a:lnTo>
                  <a:lnTo>
                    <a:pt x="42" y="0"/>
                  </a:lnTo>
                  <a:lnTo>
                    <a:pt x="52" y="5"/>
                  </a:lnTo>
                  <a:lnTo>
                    <a:pt x="76" y="34"/>
                  </a:lnTo>
                  <a:lnTo>
                    <a:pt x="85" y="27"/>
                  </a:lnTo>
                  <a:lnTo>
                    <a:pt x="97" y="44"/>
                  </a:lnTo>
                  <a:lnTo>
                    <a:pt x="114" y="50"/>
                  </a:lnTo>
                  <a:lnTo>
                    <a:pt x="119" y="59"/>
                  </a:lnTo>
                  <a:lnTo>
                    <a:pt x="138" y="70"/>
                  </a:lnTo>
                  <a:lnTo>
                    <a:pt x="141" y="84"/>
                  </a:lnTo>
                  <a:lnTo>
                    <a:pt x="155" y="99"/>
                  </a:lnTo>
                  <a:lnTo>
                    <a:pt x="145" y="115"/>
                  </a:lnTo>
                  <a:lnTo>
                    <a:pt x="145" y="132"/>
                  </a:lnTo>
                  <a:lnTo>
                    <a:pt x="146" y="134"/>
                  </a:lnTo>
                  <a:lnTo>
                    <a:pt x="140" y="147"/>
                  </a:lnTo>
                  <a:lnTo>
                    <a:pt x="111" y="166"/>
                  </a:lnTo>
                  <a:lnTo>
                    <a:pt x="60" y="167"/>
                  </a:lnTo>
                  <a:lnTo>
                    <a:pt x="43" y="162"/>
                  </a:lnTo>
                  <a:lnTo>
                    <a:pt x="34" y="152"/>
                  </a:lnTo>
                  <a:lnTo>
                    <a:pt x="15" y="152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92D05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312" name="Freeform 11"/>
            <p:cNvSpPr>
              <a:spLocks noChangeArrowheads="1"/>
            </p:cNvSpPr>
            <p:nvPr/>
          </p:nvSpPr>
          <p:spPr bwMode="auto">
            <a:xfrm rot="21060000">
              <a:off x="1945183" y="1765201"/>
              <a:ext cx="2925763" cy="3051175"/>
            </a:xfrm>
            <a:custGeom>
              <a:avLst/>
              <a:gdLst>
                <a:gd name="T0" fmla="*/ 56906 w 1373"/>
                <a:gd name="T1" fmla="*/ 105443 h 1375"/>
                <a:gd name="T2" fmla="*/ 66719 w 1373"/>
                <a:gd name="T3" fmla="*/ 94891 h 1375"/>
                <a:gd name="T4" fmla="*/ 75713 w 1373"/>
                <a:gd name="T5" fmla="*/ 82036 h 1375"/>
                <a:gd name="T6" fmla="*/ 78812 w 1373"/>
                <a:gd name="T7" fmla="*/ 80468 h 1375"/>
                <a:gd name="T8" fmla="*/ 85860 w 1373"/>
                <a:gd name="T9" fmla="*/ 79827 h 1375"/>
                <a:gd name="T10" fmla="*/ 90902 w 1373"/>
                <a:gd name="T11" fmla="*/ 74805 h 1375"/>
                <a:gd name="T12" fmla="*/ 94999 w 1373"/>
                <a:gd name="T13" fmla="*/ 67369 h 1375"/>
                <a:gd name="T14" fmla="*/ 96943 w 1373"/>
                <a:gd name="T15" fmla="*/ 55502 h 1375"/>
                <a:gd name="T16" fmla="*/ 105913 w 1373"/>
                <a:gd name="T17" fmla="*/ 47420 h 1375"/>
                <a:gd name="T18" fmla="*/ 109703 w 1373"/>
                <a:gd name="T19" fmla="*/ 39655 h 1375"/>
                <a:gd name="T20" fmla="*/ 103863 w 1373"/>
                <a:gd name="T21" fmla="*/ 33404 h 1375"/>
                <a:gd name="T22" fmla="*/ 95655 w 1373"/>
                <a:gd name="T23" fmla="*/ 26149 h 1375"/>
                <a:gd name="T24" fmla="*/ 87089 w 1373"/>
                <a:gd name="T25" fmla="*/ 24051 h 1375"/>
                <a:gd name="T26" fmla="*/ 81891 w 1373"/>
                <a:gd name="T27" fmla="*/ 20747 h 1375"/>
                <a:gd name="T28" fmla="*/ 75019 w 1373"/>
                <a:gd name="T29" fmla="*/ 17814 h 1375"/>
                <a:gd name="T30" fmla="*/ 70671 w 1373"/>
                <a:gd name="T31" fmla="*/ 19491 h 1375"/>
                <a:gd name="T32" fmla="*/ 67159 w 1373"/>
                <a:gd name="T33" fmla="*/ 15844 h 1375"/>
                <a:gd name="T34" fmla="*/ 64785 w 1373"/>
                <a:gd name="T35" fmla="*/ 17972 h 1375"/>
                <a:gd name="T36" fmla="*/ 67382 w 1373"/>
                <a:gd name="T37" fmla="*/ 10550 h 1375"/>
                <a:gd name="T38" fmla="*/ 64040 w 1373"/>
                <a:gd name="T39" fmla="*/ 4906 h 1375"/>
                <a:gd name="T40" fmla="*/ 58842 w 1373"/>
                <a:gd name="T41" fmla="*/ 8870 h 1375"/>
                <a:gd name="T42" fmla="*/ 55292 w 1373"/>
                <a:gd name="T43" fmla="*/ 8941 h 1375"/>
                <a:gd name="T44" fmla="*/ 50833 w 1373"/>
                <a:gd name="T45" fmla="*/ 7834 h 1375"/>
                <a:gd name="T46" fmla="*/ 47072 w 1373"/>
                <a:gd name="T47" fmla="*/ 8870 h 1375"/>
                <a:gd name="T48" fmla="*/ 39107 w 1373"/>
                <a:gd name="T49" fmla="*/ 6982 h 1375"/>
                <a:gd name="T50" fmla="*/ 39434 w 1373"/>
                <a:gd name="T51" fmla="*/ 1824 h 1375"/>
                <a:gd name="T52" fmla="*/ 36981 w 1373"/>
                <a:gd name="T53" fmla="*/ 0 h 1375"/>
                <a:gd name="T54" fmla="*/ 33953 w 1373"/>
                <a:gd name="T55" fmla="*/ 2619 h 1375"/>
                <a:gd name="T56" fmla="*/ 26977 w 1373"/>
                <a:gd name="T57" fmla="*/ 2854 h 1375"/>
                <a:gd name="T58" fmla="*/ 26476 w 1373"/>
                <a:gd name="T59" fmla="*/ 5473 h 1375"/>
                <a:gd name="T60" fmla="*/ 28800 w 1373"/>
                <a:gd name="T61" fmla="*/ 8629 h 1375"/>
                <a:gd name="T62" fmla="*/ 20565 w 1373"/>
                <a:gd name="T63" fmla="*/ 12617 h 1375"/>
                <a:gd name="T64" fmla="*/ 17628 w 1373"/>
                <a:gd name="T65" fmla="*/ 9404 h 1375"/>
                <a:gd name="T66" fmla="*/ 10752 w 1373"/>
                <a:gd name="T67" fmla="*/ 11483 h 1375"/>
                <a:gd name="T68" fmla="*/ 11625 w 1373"/>
                <a:gd name="T69" fmla="*/ 13440 h 1375"/>
                <a:gd name="T70" fmla="*/ 11491 w 1373"/>
                <a:gd name="T71" fmla="*/ 17432 h 1375"/>
                <a:gd name="T72" fmla="*/ 3922 w 1373"/>
                <a:gd name="T73" fmla="*/ 29654 h 1375"/>
                <a:gd name="T74" fmla="*/ 0 w 1373"/>
                <a:gd name="T75" fmla="*/ 36639 h 1375"/>
                <a:gd name="T76" fmla="*/ 2294 w 1373"/>
                <a:gd name="T77" fmla="*/ 41869 h 1375"/>
                <a:gd name="T78" fmla="*/ 6685 w 1373"/>
                <a:gd name="T79" fmla="*/ 43200 h 1375"/>
                <a:gd name="T80" fmla="*/ 10404 w 1373"/>
                <a:gd name="T81" fmla="*/ 46103 h 1375"/>
                <a:gd name="T82" fmla="*/ 17628 w 1373"/>
                <a:gd name="T83" fmla="*/ 44415 h 1375"/>
                <a:gd name="T84" fmla="*/ 23900 w 1373"/>
                <a:gd name="T85" fmla="*/ 42351 h 1375"/>
                <a:gd name="T86" fmla="*/ 24829 w 1373"/>
                <a:gd name="T87" fmla="*/ 48062 h 1375"/>
                <a:gd name="T88" fmla="*/ 32662 w 1373"/>
                <a:gd name="T89" fmla="*/ 51006 h 1375"/>
                <a:gd name="T90" fmla="*/ 36914 w 1373"/>
                <a:gd name="T91" fmla="*/ 52754 h 1375"/>
                <a:gd name="T92" fmla="*/ 38250 w 1373"/>
                <a:gd name="T93" fmla="*/ 59438 h 1375"/>
                <a:gd name="T94" fmla="*/ 44283 w 1373"/>
                <a:gd name="T95" fmla="*/ 63109 h 1375"/>
                <a:gd name="T96" fmla="*/ 44347 w 1373"/>
                <a:gd name="T97" fmla="*/ 70132 h 1375"/>
                <a:gd name="T98" fmla="*/ 45126 w 1373"/>
                <a:gd name="T99" fmla="*/ 76135 h 1375"/>
                <a:gd name="T100" fmla="*/ 50036 w 1373"/>
                <a:gd name="T101" fmla="*/ 77223 h 1375"/>
                <a:gd name="T102" fmla="*/ 52760 w 1373"/>
                <a:gd name="T103" fmla="*/ 85895 h 1375"/>
                <a:gd name="T104" fmla="*/ 54668 w 1373"/>
                <a:gd name="T105" fmla="*/ 89930 h 1375"/>
                <a:gd name="T106" fmla="*/ 47401 w 1373"/>
                <a:gd name="T107" fmla="*/ 96071 h 1375"/>
                <a:gd name="T108" fmla="*/ 46804 w 1373"/>
                <a:gd name="T109" fmla="*/ 98657 h 1375"/>
                <a:gd name="T110" fmla="*/ 51803 w 1373"/>
                <a:gd name="T111" fmla="*/ 102208 h 1375"/>
                <a:gd name="T112" fmla="*/ 55081 w 1373"/>
                <a:gd name="T113" fmla="*/ 106117 h 137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373"/>
                <a:gd name="T172" fmla="*/ 0 h 1375"/>
                <a:gd name="T173" fmla="*/ 1373 w 1373"/>
                <a:gd name="T174" fmla="*/ 1375 h 137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373" h="1375">
                  <a:moveTo>
                    <a:pt x="679" y="1375"/>
                  </a:moveTo>
                  <a:lnTo>
                    <a:pt x="692" y="1366"/>
                  </a:lnTo>
                  <a:lnTo>
                    <a:pt x="705" y="1349"/>
                  </a:lnTo>
                  <a:lnTo>
                    <a:pt x="711" y="1331"/>
                  </a:lnTo>
                  <a:lnTo>
                    <a:pt x="757" y="1298"/>
                  </a:lnTo>
                  <a:lnTo>
                    <a:pt x="798" y="1231"/>
                  </a:lnTo>
                  <a:lnTo>
                    <a:pt x="813" y="1213"/>
                  </a:lnTo>
                  <a:lnTo>
                    <a:pt x="834" y="1198"/>
                  </a:lnTo>
                  <a:lnTo>
                    <a:pt x="845" y="1162"/>
                  </a:lnTo>
                  <a:lnTo>
                    <a:pt x="847" y="1105"/>
                  </a:lnTo>
                  <a:lnTo>
                    <a:pt x="909" y="1050"/>
                  </a:lnTo>
                  <a:lnTo>
                    <a:pt x="946" y="1036"/>
                  </a:lnTo>
                  <a:lnTo>
                    <a:pt x="957" y="1042"/>
                  </a:lnTo>
                  <a:lnTo>
                    <a:pt x="972" y="1026"/>
                  </a:lnTo>
                  <a:lnTo>
                    <a:pt x="988" y="1028"/>
                  </a:lnTo>
                  <a:lnTo>
                    <a:pt x="985" y="1016"/>
                  </a:lnTo>
                  <a:lnTo>
                    <a:pt x="1005" y="1015"/>
                  </a:lnTo>
                  <a:lnTo>
                    <a:pt x="1022" y="1019"/>
                  </a:lnTo>
                  <a:lnTo>
                    <a:pt x="1070" y="1022"/>
                  </a:lnTo>
                  <a:lnTo>
                    <a:pt x="1073" y="1008"/>
                  </a:lnTo>
                  <a:lnTo>
                    <a:pt x="1107" y="993"/>
                  </a:lnTo>
                  <a:lnTo>
                    <a:pt x="1109" y="977"/>
                  </a:lnTo>
                  <a:lnTo>
                    <a:pt x="1118" y="960"/>
                  </a:lnTo>
                  <a:lnTo>
                    <a:pt x="1136" y="945"/>
                  </a:lnTo>
                  <a:lnTo>
                    <a:pt x="1144" y="927"/>
                  </a:lnTo>
                  <a:lnTo>
                    <a:pt x="1162" y="912"/>
                  </a:lnTo>
                  <a:lnTo>
                    <a:pt x="1173" y="860"/>
                  </a:lnTo>
                  <a:lnTo>
                    <a:pt x="1187" y="851"/>
                  </a:lnTo>
                  <a:lnTo>
                    <a:pt x="1194" y="814"/>
                  </a:lnTo>
                  <a:lnTo>
                    <a:pt x="1201" y="793"/>
                  </a:lnTo>
                  <a:lnTo>
                    <a:pt x="1201" y="740"/>
                  </a:lnTo>
                  <a:lnTo>
                    <a:pt x="1211" y="701"/>
                  </a:lnTo>
                  <a:lnTo>
                    <a:pt x="1246" y="678"/>
                  </a:lnTo>
                  <a:lnTo>
                    <a:pt x="1285" y="629"/>
                  </a:lnTo>
                  <a:lnTo>
                    <a:pt x="1313" y="612"/>
                  </a:lnTo>
                  <a:lnTo>
                    <a:pt x="1323" y="599"/>
                  </a:lnTo>
                  <a:lnTo>
                    <a:pt x="1339" y="587"/>
                  </a:lnTo>
                  <a:lnTo>
                    <a:pt x="1368" y="541"/>
                  </a:lnTo>
                  <a:lnTo>
                    <a:pt x="1373" y="519"/>
                  </a:lnTo>
                  <a:lnTo>
                    <a:pt x="1371" y="501"/>
                  </a:lnTo>
                  <a:lnTo>
                    <a:pt x="1354" y="437"/>
                  </a:lnTo>
                  <a:lnTo>
                    <a:pt x="1334" y="427"/>
                  </a:lnTo>
                  <a:lnTo>
                    <a:pt x="1316" y="428"/>
                  </a:lnTo>
                  <a:lnTo>
                    <a:pt x="1298" y="422"/>
                  </a:lnTo>
                  <a:lnTo>
                    <a:pt x="1287" y="409"/>
                  </a:lnTo>
                  <a:lnTo>
                    <a:pt x="1270" y="398"/>
                  </a:lnTo>
                  <a:lnTo>
                    <a:pt x="1247" y="371"/>
                  </a:lnTo>
                  <a:lnTo>
                    <a:pt x="1195" y="330"/>
                  </a:lnTo>
                  <a:lnTo>
                    <a:pt x="1141" y="329"/>
                  </a:lnTo>
                  <a:lnTo>
                    <a:pt x="1123" y="318"/>
                  </a:lnTo>
                  <a:lnTo>
                    <a:pt x="1105" y="315"/>
                  </a:lnTo>
                  <a:lnTo>
                    <a:pt x="1088" y="304"/>
                  </a:lnTo>
                  <a:lnTo>
                    <a:pt x="1070" y="298"/>
                  </a:lnTo>
                  <a:lnTo>
                    <a:pt x="1030" y="309"/>
                  </a:lnTo>
                  <a:lnTo>
                    <a:pt x="1037" y="293"/>
                  </a:lnTo>
                  <a:lnTo>
                    <a:pt x="1023" y="262"/>
                  </a:lnTo>
                  <a:lnTo>
                    <a:pt x="1005" y="266"/>
                  </a:lnTo>
                  <a:lnTo>
                    <a:pt x="999" y="254"/>
                  </a:lnTo>
                  <a:lnTo>
                    <a:pt x="958" y="239"/>
                  </a:lnTo>
                  <a:lnTo>
                    <a:pt x="937" y="225"/>
                  </a:lnTo>
                  <a:lnTo>
                    <a:pt x="916" y="224"/>
                  </a:lnTo>
                  <a:lnTo>
                    <a:pt x="904" y="228"/>
                  </a:lnTo>
                  <a:lnTo>
                    <a:pt x="892" y="253"/>
                  </a:lnTo>
                  <a:lnTo>
                    <a:pt x="883" y="246"/>
                  </a:lnTo>
                  <a:lnTo>
                    <a:pt x="895" y="210"/>
                  </a:lnTo>
                  <a:lnTo>
                    <a:pt x="875" y="203"/>
                  </a:lnTo>
                  <a:lnTo>
                    <a:pt x="857" y="204"/>
                  </a:lnTo>
                  <a:lnTo>
                    <a:pt x="839" y="200"/>
                  </a:lnTo>
                  <a:lnTo>
                    <a:pt x="825" y="207"/>
                  </a:lnTo>
                  <a:lnTo>
                    <a:pt x="824" y="228"/>
                  </a:lnTo>
                  <a:lnTo>
                    <a:pt x="818" y="251"/>
                  </a:lnTo>
                  <a:lnTo>
                    <a:pt x="810" y="227"/>
                  </a:lnTo>
                  <a:lnTo>
                    <a:pt x="788" y="235"/>
                  </a:lnTo>
                  <a:lnTo>
                    <a:pt x="798" y="198"/>
                  </a:lnTo>
                  <a:lnTo>
                    <a:pt x="839" y="159"/>
                  </a:lnTo>
                  <a:lnTo>
                    <a:pt x="842" y="133"/>
                  </a:lnTo>
                  <a:lnTo>
                    <a:pt x="822" y="128"/>
                  </a:lnTo>
                  <a:lnTo>
                    <a:pt x="815" y="105"/>
                  </a:lnTo>
                  <a:lnTo>
                    <a:pt x="803" y="81"/>
                  </a:lnTo>
                  <a:lnTo>
                    <a:pt x="800" y="62"/>
                  </a:lnTo>
                  <a:lnTo>
                    <a:pt x="783" y="49"/>
                  </a:lnTo>
                  <a:lnTo>
                    <a:pt x="755" y="86"/>
                  </a:lnTo>
                  <a:lnTo>
                    <a:pt x="751" y="99"/>
                  </a:lnTo>
                  <a:lnTo>
                    <a:pt x="735" y="112"/>
                  </a:lnTo>
                  <a:lnTo>
                    <a:pt x="722" y="115"/>
                  </a:lnTo>
                  <a:lnTo>
                    <a:pt x="711" y="113"/>
                  </a:lnTo>
                  <a:lnTo>
                    <a:pt x="701" y="118"/>
                  </a:lnTo>
                  <a:lnTo>
                    <a:pt x="691" y="113"/>
                  </a:lnTo>
                  <a:lnTo>
                    <a:pt x="683" y="105"/>
                  </a:lnTo>
                  <a:lnTo>
                    <a:pt x="658" y="98"/>
                  </a:lnTo>
                  <a:lnTo>
                    <a:pt x="646" y="101"/>
                  </a:lnTo>
                  <a:lnTo>
                    <a:pt x="635" y="99"/>
                  </a:lnTo>
                  <a:lnTo>
                    <a:pt x="626" y="119"/>
                  </a:lnTo>
                  <a:lnTo>
                    <a:pt x="612" y="114"/>
                  </a:lnTo>
                  <a:lnTo>
                    <a:pt x="599" y="117"/>
                  </a:lnTo>
                  <a:lnTo>
                    <a:pt x="588" y="112"/>
                  </a:lnTo>
                  <a:lnTo>
                    <a:pt x="528" y="137"/>
                  </a:lnTo>
                  <a:lnTo>
                    <a:pt x="509" y="129"/>
                  </a:lnTo>
                  <a:lnTo>
                    <a:pt x="501" y="121"/>
                  </a:lnTo>
                  <a:lnTo>
                    <a:pt x="489" y="88"/>
                  </a:lnTo>
                  <a:lnTo>
                    <a:pt x="495" y="53"/>
                  </a:lnTo>
                  <a:lnTo>
                    <a:pt x="501" y="45"/>
                  </a:lnTo>
                  <a:lnTo>
                    <a:pt x="498" y="34"/>
                  </a:lnTo>
                  <a:lnTo>
                    <a:pt x="493" y="23"/>
                  </a:lnTo>
                  <a:lnTo>
                    <a:pt x="484" y="18"/>
                  </a:lnTo>
                  <a:lnTo>
                    <a:pt x="486" y="4"/>
                  </a:lnTo>
                  <a:lnTo>
                    <a:pt x="475" y="0"/>
                  </a:lnTo>
                  <a:lnTo>
                    <a:pt x="462" y="0"/>
                  </a:lnTo>
                  <a:lnTo>
                    <a:pt x="461" y="9"/>
                  </a:lnTo>
                  <a:lnTo>
                    <a:pt x="452" y="19"/>
                  </a:lnTo>
                  <a:lnTo>
                    <a:pt x="432" y="26"/>
                  </a:lnTo>
                  <a:lnTo>
                    <a:pt x="424" y="33"/>
                  </a:lnTo>
                  <a:lnTo>
                    <a:pt x="389" y="41"/>
                  </a:lnTo>
                  <a:lnTo>
                    <a:pt x="376" y="47"/>
                  </a:lnTo>
                  <a:lnTo>
                    <a:pt x="363" y="46"/>
                  </a:lnTo>
                  <a:lnTo>
                    <a:pt x="337" y="36"/>
                  </a:lnTo>
                  <a:lnTo>
                    <a:pt x="326" y="35"/>
                  </a:lnTo>
                  <a:lnTo>
                    <a:pt x="315" y="40"/>
                  </a:lnTo>
                  <a:lnTo>
                    <a:pt x="333" y="57"/>
                  </a:lnTo>
                  <a:lnTo>
                    <a:pt x="331" y="69"/>
                  </a:lnTo>
                  <a:lnTo>
                    <a:pt x="335" y="92"/>
                  </a:lnTo>
                  <a:lnTo>
                    <a:pt x="342" y="99"/>
                  </a:lnTo>
                  <a:lnTo>
                    <a:pt x="354" y="101"/>
                  </a:lnTo>
                  <a:lnTo>
                    <a:pt x="360" y="109"/>
                  </a:lnTo>
                  <a:lnTo>
                    <a:pt x="338" y="121"/>
                  </a:lnTo>
                  <a:lnTo>
                    <a:pt x="332" y="133"/>
                  </a:lnTo>
                  <a:lnTo>
                    <a:pt x="281" y="158"/>
                  </a:lnTo>
                  <a:lnTo>
                    <a:pt x="257" y="159"/>
                  </a:lnTo>
                  <a:lnTo>
                    <a:pt x="240" y="141"/>
                  </a:lnTo>
                  <a:lnTo>
                    <a:pt x="231" y="137"/>
                  </a:lnTo>
                  <a:lnTo>
                    <a:pt x="227" y="127"/>
                  </a:lnTo>
                  <a:lnTo>
                    <a:pt x="220" y="119"/>
                  </a:lnTo>
                  <a:lnTo>
                    <a:pt x="197" y="124"/>
                  </a:lnTo>
                  <a:lnTo>
                    <a:pt x="188" y="129"/>
                  </a:lnTo>
                  <a:lnTo>
                    <a:pt x="139" y="134"/>
                  </a:lnTo>
                  <a:lnTo>
                    <a:pt x="134" y="145"/>
                  </a:lnTo>
                  <a:lnTo>
                    <a:pt x="134" y="154"/>
                  </a:lnTo>
                  <a:lnTo>
                    <a:pt x="156" y="161"/>
                  </a:lnTo>
                  <a:lnTo>
                    <a:pt x="159" y="171"/>
                  </a:lnTo>
                  <a:lnTo>
                    <a:pt x="145" y="170"/>
                  </a:lnTo>
                  <a:lnTo>
                    <a:pt x="135" y="173"/>
                  </a:lnTo>
                  <a:lnTo>
                    <a:pt x="127" y="181"/>
                  </a:lnTo>
                  <a:lnTo>
                    <a:pt x="128" y="203"/>
                  </a:lnTo>
                  <a:lnTo>
                    <a:pt x="144" y="220"/>
                  </a:lnTo>
                  <a:lnTo>
                    <a:pt x="149" y="241"/>
                  </a:lnTo>
                  <a:lnTo>
                    <a:pt x="130" y="341"/>
                  </a:lnTo>
                  <a:lnTo>
                    <a:pt x="72" y="360"/>
                  </a:lnTo>
                  <a:lnTo>
                    <a:pt x="49" y="374"/>
                  </a:lnTo>
                  <a:lnTo>
                    <a:pt x="25" y="407"/>
                  </a:lnTo>
                  <a:lnTo>
                    <a:pt x="23" y="433"/>
                  </a:lnTo>
                  <a:lnTo>
                    <a:pt x="10" y="436"/>
                  </a:lnTo>
                  <a:lnTo>
                    <a:pt x="0" y="463"/>
                  </a:lnTo>
                  <a:lnTo>
                    <a:pt x="0" y="475"/>
                  </a:lnTo>
                  <a:lnTo>
                    <a:pt x="11" y="499"/>
                  </a:lnTo>
                  <a:lnTo>
                    <a:pt x="31" y="517"/>
                  </a:lnTo>
                  <a:lnTo>
                    <a:pt x="29" y="529"/>
                  </a:lnTo>
                  <a:lnTo>
                    <a:pt x="51" y="533"/>
                  </a:lnTo>
                  <a:lnTo>
                    <a:pt x="56" y="542"/>
                  </a:lnTo>
                  <a:lnTo>
                    <a:pt x="68" y="548"/>
                  </a:lnTo>
                  <a:lnTo>
                    <a:pt x="83" y="546"/>
                  </a:lnTo>
                  <a:lnTo>
                    <a:pt x="110" y="525"/>
                  </a:lnTo>
                  <a:lnTo>
                    <a:pt x="116" y="534"/>
                  </a:lnTo>
                  <a:lnTo>
                    <a:pt x="117" y="579"/>
                  </a:lnTo>
                  <a:lnTo>
                    <a:pt x="130" y="582"/>
                  </a:lnTo>
                  <a:lnTo>
                    <a:pt x="146" y="577"/>
                  </a:lnTo>
                  <a:lnTo>
                    <a:pt x="169" y="579"/>
                  </a:lnTo>
                  <a:lnTo>
                    <a:pt x="195" y="576"/>
                  </a:lnTo>
                  <a:lnTo>
                    <a:pt x="220" y="561"/>
                  </a:lnTo>
                  <a:lnTo>
                    <a:pt x="249" y="531"/>
                  </a:lnTo>
                  <a:lnTo>
                    <a:pt x="283" y="525"/>
                  </a:lnTo>
                  <a:lnTo>
                    <a:pt x="294" y="526"/>
                  </a:lnTo>
                  <a:lnTo>
                    <a:pt x="299" y="535"/>
                  </a:lnTo>
                  <a:lnTo>
                    <a:pt x="300" y="550"/>
                  </a:lnTo>
                  <a:lnTo>
                    <a:pt x="296" y="581"/>
                  </a:lnTo>
                  <a:lnTo>
                    <a:pt x="302" y="600"/>
                  </a:lnTo>
                  <a:lnTo>
                    <a:pt x="310" y="607"/>
                  </a:lnTo>
                  <a:lnTo>
                    <a:pt x="327" y="619"/>
                  </a:lnTo>
                  <a:lnTo>
                    <a:pt x="368" y="624"/>
                  </a:lnTo>
                  <a:lnTo>
                    <a:pt x="384" y="638"/>
                  </a:lnTo>
                  <a:lnTo>
                    <a:pt x="408" y="644"/>
                  </a:lnTo>
                  <a:lnTo>
                    <a:pt x="417" y="652"/>
                  </a:lnTo>
                  <a:lnTo>
                    <a:pt x="443" y="655"/>
                  </a:lnTo>
                  <a:lnTo>
                    <a:pt x="452" y="660"/>
                  </a:lnTo>
                  <a:lnTo>
                    <a:pt x="461" y="666"/>
                  </a:lnTo>
                  <a:lnTo>
                    <a:pt x="473" y="699"/>
                  </a:lnTo>
                  <a:lnTo>
                    <a:pt x="472" y="711"/>
                  </a:lnTo>
                  <a:lnTo>
                    <a:pt x="467" y="720"/>
                  </a:lnTo>
                  <a:lnTo>
                    <a:pt x="478" y="751"/>
                  </a:lnTo>
                  <a:lnTo>
                    <a:pt x="529" y="755"/>
                  </a:lnTo>
                  <a:lnTo>
                    <a:pt x="539" y="760"/>
                  </a:lnTo>
                  <a:lnTo>
                    <a:pt x="537" y="780"/>
                  </a:lnTo>
                  <a:lnTo>
                    <a:pt x="553" y="797"/>
                  </a:lnTo>
                  <a:lnTo>
                    <a:pt x="562" y="823"/>
                  </a:lnTo>
                  <a:lnTo>
                    <a:pt x="560" y="855"/>
                  </a:lnTo>
                  <a:lnTo>
                    <a:pt x="553" y="874"/>
                  </a:lnTo>
                  <a:lnTo>
                    <a:pt x="554" y="886"/>
                  </a:lnTo>
                  <a:lnTo>
                    <a:pt x="549" y="890"/>
                  </a:lnTo>
                  <a:lnTo>
                    <a:pt x="553" y="911"/>
                  </a:lnTo>
                  <a:lnTo>
                    <a:pt x="551" y="953"/>
                  </a:lnTo>
                  <a:lnTo>
                    <a:pt x="564" y="962"/>
                  </a:lnTo>
                  <a:lnTo>
                    <a:pt x="578" y="965"/>
                  </a:lnTo>
                  <a:lnTo>
                    <a:pt x="599" y="964"/>
                  </a:lnTo>
                  <a:lnTo>
                    <a:pt x="614" y="967"/>
                  </a:lnTo>
                  <a:lnTo>
                    <a:pt x="625" y="975"/>
                  </a:lnTo>
                  <a:lnTo>
                    <a:pt x="631" y="1022"/>
                  </a:lnTo>
                  <a:lnTo>
                    <a:pt x="666" y="1028"/>
                  </a:lnTo>
                  <a:lnTo>
                    <a:pt x="668" y="1039"/>
                  </a:lnTo>
                  <a:lnTo>
                    <a:pt x="659" y="1085"/>
                  </a:lnTo>
                  <a:lnTo>
                    <a:pt x="670" y="1084"/>
                  </a:lnTo>
                  <a:lnTo>
                    <a:pt x="679" y="1088"/>
                  </a:lnTo>
                  <a:lnTo>
                    <a:pt x="684" y="1108"/>
                  </a:lnTo>
                  <a:lnTo>
                    <a:pt x="683" y="1136"/>
                  </a:lnTo>
                  <a:lnTo>
                    <a:pt x="660" y="1150"/>
                  </a:lnTo>
                  <a:lnTo>
                    <a:pt x="649" y="1153"/>
                  </a:lnTo>
                  <a:lnTo>
                    <a:pt x="614" y="1186"/>
                  </a:lnTo>
                  <a:lnTo>
                    <a:pt x="592" y="1213"/>
                  </a:lnTo>
                  <a:lnTo>
                    <a:pt x="556" y="1247"/>
                  </a:lnTo>
                  <a:lnTo>
                    <a:pt x="566" y="1248"/>
                  </a:lnTo>
                  <a:lnTo>
                    <a:pt x="575" y="1241"/>
                  </a:lnTo>
                  <a:lnTo>
                    <a:pt x="585" y="1246"/>
                  </a:lnTo>
                  <a:lnTo>
                    <a:pt x="609" y="1275"/>
                  </a:lnTo>
                  <a:lnTo>
                    <a:pt x="618" y="1268"/>
                  </a:lnTo>
                  <a:lnTo>
                    <a:pt x="630" y="1285"/>
                  </a:lnTo>
                  <a:lnTo>
                    <a:pt x="647" y="1291"/>
                  </a:lnTo>
                  <a:lnTo>
                    <a:pt x="652" y="1300"/>
                  </a:lnTo>
                  <a:lnTo>
                    <a:pt x="671" y="1311"/>
                  </a:lnTo>
                  <a:lnTo>
                    <a:pt x="674" y="1325"/>
                  </a:lnTo>
                  <a:lnTo>
                    <a:pt x="688" y="1340"/>
                  </a:lnTo>
                  <a:lnTo>
                    <a:pt x="678" y="1356"/>
                  </a:lnTo>
                  <a:lnTo>
                    <a:pt x="678" y="1373"/>
                  </a:lnTo>
                  <a:lnTo>
                    <a:pt x="679" y="1375"/>
                  </a:lnTo>
                  <a:close/>
                </a:path>
              </a:pathLst>
            </a:custGeom>
            <a:solidFill>
              <a:srgbClr val="92D05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313" name="Freeform 12"/>
            <p:cNvSpPr>
              <a:spLocks noChangeArrowheads="1"/>
            </p:cNvSpPr>
            <p:nvPr/>
          </p:nvSpPr>
          <p:spPr bwMode="auto">
            <a:xfrm rot="21060000">
              <a:off x="2569071" y="3944838"/>
              <a:ext cx="1103312" cy="2386013"/>
            </a:xfrm>
            <a:custGeom>
              <a:avLst/>
              <a:gdLst>
                <a:gd name="T0" fmla="*/ 5233 w 518"/>
                <a:gd name="T1" fmla="*/ 84917 h 1076"/>
                <a:gd name="T2" fmla="*/ 1619 w 518"/>
                <a:gd name="T3" fmla="*/ 81548 h 1076"/>
                <a:gd name="T4" fmla="*/ 2262 w 518"/>
                <a:gd name="T5" fmla="*/ 74644 h 1076"/>
                <a:gd name="T6" fmla="*/ 2410 w 518"/>
                <a:gd name="T7" fmla="*/ 65584 h 1076"/>
                <a:gd name="T8" fmla="*/ 2262 w 518"/>
                <a:gd name="T9" fmla="*/ 63760 h 1076"/>
                <a:gd name="T10" fmla="*/ 208 w 518"/>
                <a:gd name="T11" fmla="*/ 58664 h 1076"/>
                <a:gd name="T12" fmla="*/ 1 w 518"/>
                <a:gd name="T13" fmla="*/ 51263 h 1076"/>
                <a:gd name="T14" fmla="*/ 359 w 518"/>
                <a:gd name="T15" fmla="*/ 45573 h 1076"/>
                <a:gd name="T16" fmla="*/ 1433 w 518"/>
                <a:gd name="T17" fmla="*/ 40366 h 1076"/>
                <a:gd name="T18" fmla="*/ 2133 w 518"/>
                <a:gd name="T19" fmla="*/ 34225 h 1076"/>
                <a:gd name="T20" fmla="*/ 0 w 518"/>
                <a:gd name="T21" fmla="*/ 27773 h 1076"/>
                <a:gd name="T22" fmla="*/ 963 w 518"/>
                <a:gd name="T23" fmla="*/ 21880 h 1076"/>
                <a:gd name="T24" fmla="*/ 3053 w 518"/>
                <a:gd name="T25" fmla="*/ 15367 h 1076"/>
                <a:gd name="T26" fmla="*/ 3606 w 518"/>
                <a:gd name="T27" fmla="*/ 9163 h 1076"/>
                <a:gd name="T28" fmla="*/ 6308 w 518"/>
                <a:gd name="T29" fmla="*/ 6447 h 1076"/>
                <a:gd name="T30" fmla="*/ 6522 w 518"/>
                <a:gd name="T31" fmla="*/ 3067 h 1076"/>
                <a:gd name="T32" fmla="*/ 12687 w 518"/>
                <a:gd name="T33" fmla="*/ 1094 h 1076"/>
                <a:gd name="T34" fmla="*/ 14448 w 518"/>
                <a:gd name="T35" fmla="*/ 1001 h 1076"/>
                <a:gd name="T36" fmla="*/ 18116 w 518"/>
                <a:gd name="T37" fmla="*/ 1183 h 1076"/>
                <a:gd name="T38" fmla="*/ 22480 w 518"/>
                <a:gd name="T39" fmla="*/ 4906 h 1076"/>
                <a:gd name="T40" fmla="*/ 30389 w 518"/>
                <a:gd name="T41" fmla="*/ 9072 h 1076"/>
                <a:gd name="T42" fmla="*/ 29895 w 518"/>
                <a:gd name="T43" fmla="*/ 12302 h 1076"/>
                <a:gd name="T44" fmla="*/ 32698 w 518"/>
                <a:gd name="T45" fmla="*/ 15519 h 1076"/>
                <a:gd name="T46" fmla="*/ 38264 w 518"/>
                <a:gd name="T47" fmla="*/ 13339 h 1076"/>
                <a:gd name="T48" fmla="*/ 40003 w 518"/>
                <a:gd name="T49" fmla="*/ 10430 h 1076"/>
                <a:gd name="T50" fmla="*/ 41089 w 518"/>
                <a:gd name="T51" fmla="*/ 14588 h 1076"/>
                <a:gd name="T52" fmla="*/ 35612 w 518"/>
                <a:gd name="T53" fmla="*/ 18523 h 1076"/>
                <a:gd name="T54" fmla="*/ 30521 w 518"/>
                <a:gd name="T55" fmla="*/ 23886 h 1076"/>
                <a:gd name="T56" fmla="*/ 29151 w 518"/>
                <a:gd name="T57" fmla="*/ 33782 h 1076"/>
                <a:gd name="T58" fmla="*/ 30961 w 518"/>
                <a:gd name="T59" fmla="*/ 36496 h 1076"/>
                <a:gd name="T60" fmla="*/ 31705 w 518"/>
                <a:gd name="T61" fmla="*/ 40098 h 1076"/>
                <a:gd name="T62" fmla="*/ 30961 w 518"/>
                <a:gd name="T63" fmla="*/ 44254 h 1076"/>
                <a:gd name="T64" fmla="*/ 24225 w 518"/>
                <a:gd name="T65" fmla="*/ 47497 h 1076"/>
                <a:gd name="T66" fmla="*/ 20180 w 518"/>
                <a:gd name="T67" fmla="*/ 48191 h 1076"/>
                <a:gd name="T68" fmla="*/ 20506 w 518"/>
                <a:gd name="T69" fmla="*/ 52180 h 1076"/>
                <a:gd name="T70" fmla="*/ 17123 w 518"/>
                <a:gd name="T71" fmla="*/ 53714 h 1076"/>
                <a:gd name="T72" fmla="*/ 14759 w 518"/>
                <a:gd name="T73" fmla="*/ 54799 h 1076"/>
                <a:gd name="T74" fmla="*/ 17394 w 518"/>
                <a:gd name="T75" fmla="*/ 56333 h 1076"/>
                <a:gd name="T76" fmla="*/ 16722 w 518"/>
                <a:gd name="T77" fmla="*/ 58533 h 1076"/>
                <a:gd name="T78" fmla="*/ 16276 w 518"/>
                <a:gd name="T79" fmla="*/ 58938 h 1076"/>
                <a:gd name="T80" fmla="*/ 14954 w 518"/>
                <a:gd name="T81" fmla="*/ 63134 h 1076"/>
                <a:gd name="T82" fmla="*/ 12982 w 518"/>
                <a:gd name="T83" fmla="*/ 64663 h 1076"/>
                <a:gd name="T84" fmla="*/ 10614 w 518"/>
                <a:gd name="T85" fmla="*/ 67607 h 1076"/>
                <a:gd name="T86" fmla="*/ 14311 w 518"/>
                <a:gd name="T87" fmla="*/ 70550 h 1076"/>
                <a:gd name="T88" fmla="*/ 11438 w 518"/>
                <a:gd name="T89" fmla="*/ 75771 h 1076"/>
                <a:gd name="T90" fmla="*/ 9154 w 518"/>
                <a:gd name="T91" fmla="*/ 80245 h 1076"/>
                <a:gd name="T92" fmla="*/ 10709 w 518"/>
                <a:gd name="T93" fmla="*/ 85136 h 107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518"/>
                <a:gd name="T142" fmla="*/ 0 h 1076"/>
                <a:gd name="T143" fmla="*/ 518 w 518"/>
                <a:gd name="T144" fmla="*/ 1076 h 107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518" h="1076">
                  <a:moveTo>
                    <a:pt x="135" y="1076"/>
                  </a:moveTo>
                  <a:lnTo>
                    <a:pt x="105" y="1070"/>
                  </a:lnTo>
                  <a:lnTo>
                    <a:pt x="66" y="1073"/>
                  </a:lnTo>
                  <a:lnTo>
                    <a:pt x="53" y="1070"/>
                  </a:lnTo>
                  <a:lnTo>
                    <a:pt x="40" y="1026"/>
                  </a:lnTo>
                  <a:lnTo>
                    <a:pt x="20" y="1031"/>
                  </a:lnTo>
                  <a:lnTo>
                    <a:pt x="15" y="996"/>
                  </a:lnTo>
                  <a:lnTo>
                    <a:pt x="27" y="956"/>
                  </a:lnTo>
                  <a:lnTo>
                    <a:pt x="28" y="943"/>
                  </a:lnTo>
                  <a:lnTo>
                    <a:pt x="22" y="922"/>
                  </a:lnTo>
                  <a:lnTo>
                    <a:pt x="34" y="885"/>
                  </a:lnTo>
                  <a:lnTo>
                    <a:pt x="30" y="829"/>
                  </a:lnTo>
                  <a:lnTo>
                    <a:pt x="22" y="818"/>
                  </a:lnTo>
                  <a:lnTo>
                    <a:pt x="32" y="818"/>
                  </a:lnTo>
                  <a:lnTo>
                    <a:pt x="28" y="806"/>
                  </a:lnTo>
                  <a:lnTo>
                    <a:pt x="18" y="805"/>
                  </a:lnTo>
                  <a:lnTo>
                    <a:pt x="16" y="784"/>
                  </a:lnTo>
                  <a:lnTo>
                    <a:pt x="3" y="741"/>
                  </a:lnTo>
                  <a:lnTo>
                    <a:pt x="9" y="718"/>
                  </a:lnTo>
                  <a:lnTo>
                    <a:pt x="1" y="700"/>
                  </a:lnTo>
                  <a:lnTo>
                    <a:pt x="1" y="648"/>
                  </a:lnTo>
                  <a:lnTo>
                    <a:pt x="4" y="623"/>
                  </a:lnTo>
                  <a:lnTo>
                    <a:pt x="12" y="600"/>
                  </a:lnTo>
                  <a:lnTo>
                    <a:pt x="5" y="576"/>
                  </a:lnTo>
                  <a:lnTo>
                    <a:pt x="3" y="537"/>
                  </a:lnTo>
                  <a:lnTo>
                    <a:pt x="4" y="528"/>
                  </a:lnTo>
                  <a:lnTo>
                    <a:pt x="18" y="510"/>
                  </a:lnTo>
                  <a:lnTo>
                    <a:pt x="13" y="482"/>
                  </a:lnTo>
                  <a:lnTo>
                    <a:pt x="18" y="471"/>
                  </a:lnTo>
                  <a:lnTo>
                    <a:pt x="27" y="433"/>
                  </a:lnTo>
                  <a:lnTo>
                    <a:pt x="6" y="374"/>
                  </a:lnTo>
                  <a:lnTo>
                    <a:pt x="5" y="362"/>
                  </a:lnTo>
                  <a:lnTo>
                    <a:pt x="0" y="351"/>
                  </a:lnTo>
                  <a:lnTo>
                    <a:pt x="0" y="340"/>
                  </a:lnTo>
                  <a:lnTo>
                    <a:pt x="13" y="299"/>
                  </a:lnTo>
                  <a:lnTo>
                    <a:pt x="12" y="276"/>
                  </a:lnTo>
                  <a:lnTo>
                    <a:pt x="18" y="236"/>
                  </a:lnTo>
                  <a:lnTo>
                    <a:pt x="31" y="215"/>
                  </a:lnTo>
                  <a:lnTo>
                    <a:pt x="38" y="194"/>
                  </a:lnTo>
                  <a:lnTo>
                    <a:pt x="54" y="176"/>
                  </a:lnTo>
                  <a:lnTo>
                    <a:pt x="42" y="126"/>
                  </a:lnTo>
                  <a:lnTo>
                    <a:pt x="46" y="116"/>
                  </a:lnTo>
                  <a:lnTo>
                    <a:pt x="43" y="103"/>
                  </a:lnTo>
                  <a:lnTo>
                    <a:pt x="53" y="96"/>
                  </a:lnTo>
                  <a:lnTo>
                    <a:pt x="79" y="81"/>
                  </a:lnTo>
                  <a:lnTo>
                    <a:pt x="83" y="73"/>
                  </a:lnTo>
                  <a:lnTo>
                    <a:pt x="86" y="49"/>
                  </a:lnTo>
                  <a:lnTo>
                    <a:pt x="82" y="39"/>
                  </a:lnTo>
                  <a:lnTo>
                    <a:pt x="115" y="0"/>
                  </a:lnTo>
                  <a:lnTo>
                    <a:pt x="132" y="11"/>
                  </a:lnTo>
                  <a:lnTo>
                    <a:pt x="160" y="14"/>
                  </a:lnTo>
                  <a:lnTo>
                    <a:pt x="167" y="21"/>
                  </a:lnTo>
                  <a:lnTo>
                    <a:pt x="178" y="23"/>
                  </a:lnTo>
                  <a:lnTo>
                    <a:pt x="182" y="13"/>
                  </a:lnTo>
                  <a:lnTo>
                    <a:pt x="189" y="7"/>
                  </a:lnTo>
                  <a:lnTo>
                    <a:pt x="211" y="8"/>
                  </a:lnTo>
                  <a:lnTo>
                    <a:pt x="228" y="15"/>
                  </a:lnTo>
                  <a:lnTo>
                    <a:pt x="242" y="22"/>
                  </a:lnTo>
                  <a:lnTo>
                    <a:pt x="249" y="34"/>
                  </a:lnTo>
                  <a:lnTo>
                    <a:pt x="283" y="62"/>
                  </a:lnTo>
                  <a:lnTo>
                    <a:pt x="290" y="73"/>
                  </a:lnTo>
                  <a:lnTo>
                    <a:pt x="332" y="83"/>
                  </a:lnTo>
                  <a:lnTo>
                    <a:pt x="383" y="115"/>
                  </a:lnTo>
                  <a:lnTo>
                    <a:pt x="389" y="124"/>
                  </a:lnTo>
                  <a:lnTo>
                    <a:pt x="389" y="137"/>
                  </a:lnTo>
                  <a:lnTo>
                    <a:pt x="376" y="155"/>
                  </a:lnTo>
                  <a:lnTo>
                    <a:pt x="367" y="183"/>
                  </a:lnTo>
                  <a:lnTo>
                    <a:pt x="402" y="190"/>
                  </a:lnTo>
                  <a:lnTo>
                    <a:pt x="412" y="196"/>
                  </a:lnTo>
                  <a:lnTo>
                    <a:pt x="426" y="198"/>
                  </a:lnTo>
                  <a:lnTo>
                    <a:pt x="450" y="194"/>
                  </a:lnTo>
                  <a:lnTo>
                    <a:pt x="482" y="169"/>
                  </a:lnTo>
                  <a:lnTo>
                    <a:pt x="489" y="156"/>
                  </a:lnTo>
                  <a:lnTo>
                    <a:pt x="493" y="133"/>
                  </a:lnTo>
                  <a:lnTo>
                    <a:pt x="504" y="132"/>
                  </a:lnTo>
                  <a:lnTo>
                    <a:pt x="513" y="136"/>
                  </a:lnTo>
                  <a:lnTo>
                    <a:pt x="518" y="156"/>
                  </a:lnTo>
                  <a:lnTo>
                    <a:pt x="517" y="184"/>
                  </a:lnTo>
                  <a:lnTo>
                    <a:pt x="494" y="198"/>
                  </a:lnTo>
                  <a:lnTo>
                    <a:pt x="483" y="201"/>
                  </a:lnTo>
                  <a:lnTo>
                    <a:pt x="448" y="234"/>
                  </a:lnTo>
                  <a:lnTo>
                    <a:pt x="426" y="261"/>
                  </a:lnTo>
                  <a:lnTo>
                    <a:pt x="390" y="295"/>
                  </a:lnTo>
                  <a:lnTo>
                    <a:pt x="384" y="302"/>
                  </a:lnTo>
                  <a:lnTo>
                    <a:pt x="374" y="389"/>
                  </a:lnTo>
                  <a:lnTo>
                    <a:pt x="370" y="413"/>
                  </a:lnTo>
                  <a:lnTo>
                    <a:pt x="367" y="427"/>
                  </a:lnTo>
                  <a:lnTo>
                    <a:pt x="361" y="438"/>
                  </a:lnTo>
                  <a:lnTo>
                    <a:pt x="367" y="450"/>
                  </a:lnTo>
                  <a:lnTo>
                    <a:pt x="390" y="461"/>
                  </a:lnTo>
                  <a:lnTo>
                    <a:pt x="400" y="473"/>
                  </a:lnTo>
                  <a:lnTo>
                    <a:pt x="393" y="492"/>
                  </a:lnTo>
                  <a:lnTo>
                    <a:pt x="399" y="507"/>
                  </a:lnTo>
                  <a:lnTo>
                    <a:pt x="411" y="509"/>
                  </a:lnTo>
                  <a:lnTo>
                    <a:pt x="413" y="528"/>
                  </a:lnTo>
                  <a:lnTo>
                    <a:pt x="390" y="559"/>
                  </a:lnTo>
                  <a:lnTo>
                    <a:pt x="386" y="573"/>
                  </a:lnTo>
                  <a:lnTo>
                    <a:pt x="355" y="587"/>
                  </a:lnTo>
                  <a:lnTo>
                    <a:pt x="305" y="600"/>
                  </a:lnTo>
                  <a:lnTo>
                    <a:pt x="264" y="603"/>
                  </a:lnTo>
                  <a:lnTo>
                    <a:pt x="256" y="594"/>
                  </a:lnTo>
                  <a:lnTo>
                    <a:pt x="254" y="609"/>
                  </a:lnTo>
                  <a:lnTo>
                    <a:pt x="264" y="621"/>
                  </a:lnTo>
                  <a:lnTo>
                    <a:pt x="253" y="650"/>
                  </a:lnTo>
                  <a:lnTo>
                    <a:pt x="258" y="659"/>
                  </a:lnTo>
                  <a:lnTo>
                    <a:pt x="256" y="670"/>
                  </a:lnTo>
                  <a:lnTo>
                    <a:pt x="238" y="679"/>
                  </a:lnTo>
                  <a:lnTo>
                    <a:pt x="216" y="679"/>
                  </a:lnTo>
                  <a:lnTo>
                    <a:pt x="189" y="666"/>
                  </a:lnTo>
                  <a:lnTo>
                    <a:pt x="180" y="675"/>
                  </a:lnTo>
                  <a:lnTo>
                    <a:pt x="186" y="692"/>
                  </a:lnTo>
                  <a:lnTo>
                    <a:pt x="187" y="713"/>
                  </a:lnTo>
                  <a:lnTo>
                    <a:pt x="200" y="722"/>
                  </a:lnTo>
                  <a:lnTo>
                    <a:pt x="219" y="712"/>
                  </a:lnTo>
                  <a:lnTo>
                    <a:pt x="225" y="730"/>
                  </a:lnTo>
                  <a:lnTo>
                    <a:pt x="223" y="739"/>
                  </a:lnTo>
                  <a:lnTo>
                    <a:pt x="210" y="739"/>
                  </a:lnTo>
                  <a:lnTo>
                    <a:pt x="201" y="728"/>
                  </a:lnTo>
                  <a:lnTo>
                    <a:pt x="188" y="740"/>
                  </a:lnTo>
                  <a:lnTo>
                    <a:pt x="205" y="745"/>
                  </a:lnTo>
                  <a:lnTo>
                    <a:pt x="189" y="757"/>
                  </a:lnTo>
                  <a:lnTo>
                    <a:pt x="184" y="769"/>
                  </a:lnTo>
                  <a:lnTo>
                    <a:pt x="188" y="798"/>
                  </a:lnTo>
                  <a:lnTo>
                    <a:pt x="178" y="805"/>
                  </a:lnTo>
                  <a:lnTo>
                    <a:pt x="178" y="816"/>
                  </a:lnTo>
                  <a:lnTo>
                    <a:pt x="163" y="817"/>
                  </a:lnTo>
                  <a:lnTo>
                    <a:pt x="148" y="826"/>
                  </a:lnTo>
                  <a:lnTo>
                    <a:pt x="140" y="835"/>
                  </a:lnTo>
                  <a:lnTo>
                    <a:pt x="134" y="854"/>
                  </a:lnTo>
                  <a:lnTo>
                    <a:pt x="137" y="872"/>
                  </a:lnTo>
                  <a:lnTo>
                    <a:pt x="161" y="893"/>
                  </a:lnTo>
                  <a:lnTo>
                    <a:pt x="180" y="892"/>
                  </a:lnTo>
                  <a:lnTo>
                    <a:pt x="183" y="904"/>
                  </a:lnTo>
                  <a:lnTo>
                    <a:pt x="180" y="922"/>
                  </a:lnTo>
                  <a:lnTo>
                    <a:pt x="144" y="958"/>
                  </a:lnTo>
                  <a:lnTo>
                    <a:pt x="140" y="995"/>
                  </a:lnTo>
                  <a:lnTo>
                    <a:pt x="125" y="1002"/>
                  </a:lnTo>
                  <a:lnTo>
                    <a:pt x="115" y="1014"/>
                  </a:lnTo>
                  <a:lnTo>
                    <a:pt x="114" y="1032"/>
                  </a:lnTo>
                  <a:lnTo>
                    <a:pt x="125" y="1060"/>
                  </a:lnTo>
                  <a:lnTo>
                    <a:pt x="135" y="1076"/>
                  </a:lnTo>
                  <a:close/>
                </a:path>
              </a:pathLst>
            </a:custGeom>
            <a:solidFill>
              <a:srgbClr val="92D05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2314" name="Text Box 13"/>
            <p:cNvSpPr txBox="1">
              <a:spLocks noChangeArrowheads="1"/>
            </p:cNvSpPr>
            <p:nvPr/>
          </p:nvSpPr>
          <p:spPr bwMode="auto">
            <a:xfrm>
              <a:off x="1818183" y="5030688"/>
              <a:ext cx="1384300" cy="385763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lIns="90000" tIns="46800" rIns="90000" bIns="46800">
              <a:spAutoFit/>
            </a:bodyPr>
            <a:lstStyle/>
            <a:p>
              <a:pPr>
                <a:tabLst>
                  <a:tab pos="723900" algn="l"/>
                </a:tabLst>
                <a:defRPr/>
              </a:pPr>
              <a:r>
                <a:rPr lang="de-DE" sz="1900" b="1" dirty="0">
                  <a:solidFill>
                    <a:schemeClr val="accent1">
                      <a:lumMod val="50000"/>
                    </a:schemeClr>
                  </a:solidFill>
                  <a:latin typeface="Tahoma" pitchFamily="34" charset="0"/>
                </a:rPr>
                <a:t>Argentina</a:t>
              </a:r>
            </a:p>
          </p:txBody>
        </p:sp>
        <p:sp>
          <p:nvSpPr>
            <p:cNvPr id="12315" name="Text Box 14"/>
            <p:cNvSpPr txBox="1">
              <a:spLocks noChangeArrowheads="1"/>
            </p:cNvSpPr>
            <p:nvPr/>
          </p:nvSpPr>
          <p:spPr bwMode="auto">
            <a:xfrm>
              <a:off x="3505696" y="4760813"/>
              <a:ext cx="1930400" cy="3968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188"/>
                </a:spcBef>
                <a:tabLst>
                  <a:tab pos="723900" algn="l"/>
                  <a:tab pos="1447800" algn="l"/>
                </a:tabLst>
                <a:defRPr/>
              </a:pPr>
              <a:r>
                <a:rPr lang="es-ES" sz="1900" b="1" dirty="0">
                  <a:solidFill>
                    <a:schemeClr val="accent1">
                      <a:lumMod val="50000"/>
                    </a:schemeClr>
                  </a:solidFill>
                  <a:latin typeface="Tahoma" pitchFamily="34" charset="0"/>
                </a:rPr>
                <a:t>Uruguay</a:t>
              </a:r>
            </a:p>
          </p:txBody>
        </p:sp>
        <p:sp>
          <p:nvSpPr>
            <p:cNvPr id="12316" name="Text Box 15"/>
            <p:cNvSpPr txBox="1">
              <a:spLocks noChangeArrowheads="1"/>
            </p:cNvSpPr>
            <p:nvPr/>
          </p:nvSpPr>
          <p:spPr bwMode="auto">
            <a:xfrm>
              <a:off x="3362821" y="2492276"/>
              <a:ext cx="1933575" cy="3968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188"/>
                </a:spcBef>
                <a:tabLst>
                  <a:tab pos="723900" algn="l"/>
                  <a:tab pos="1447800" algn="l"/>
                </a:tabLst>
                <a:defRPr/>
              </a:pPr>
              <a:r>
                <a:rPr lang="es-ES" sz="1900" b="1" dirty="0" err="1">
                  <a:solidFill>
                    <a:schemeClr val="accent1">
                      <a:lumMod val="50000"/>
                    </a:schemeClr>
                  </a:solidFill>
                  <a:latin typeface="Tahoma" pitchFamily="34" charset="0"/>
                </a:rPr>
                <a:t>Brazil</a:t>
              </a:r>
              <a:endParaRPr lang="es-ES" sz="1900" b="1" dirty="0">
                <a:solidFill>
                  <a:schemeClr val="accent1">
                    <a:lumMod val="50000"/>
                  </a:schemeClr>
                </a:solidFill>
                <a:latin typeface="Tahoma" pitchFamily="34" charset="0"/>
              </a:endParaRPr>
            </a:p>
          </p:txBody>
        </p:sp>
        <p:sp>
          <p:nvSpPr>
            <p:cNvPr id="12317" name="Freeform 16"/>
            <p:cNvSpPr>
              <a:spLocks noChangeArrowheads="1"/>
            </p:cNvSpPr>
            <p:nvPr/>
          </p:nvSpPr>
          <p:spPr bwMode="auto">
            <a:xfrm rot="21060000">
              <a:off x="2891333" y="3714651"/>
              <a:ext cx="584200" cy="644525"/>
            </a:xfrm>
            <a:custGeom>
              <a:avLst/>
              <a:gdLst>
                <a:gd name="T0" fmla="*/ 21170 w 274"/>
                <a:gd name="T1" fmla="*/ 17878 h 291"/>
                <a:gd name="T2" fmla="*/ 21882 w 274"/>
                <a:gd name="T3" fmla="*/ 14274 h 291"/>
                <a:gd name="T4" fmla="*/ 21704 w 274"/>
                <a:gd name="T5" fmla="*/ 13343 h 291"/>
                <a:gd name="T6" fmla="*/ 18923 w 274"/>
                <a:gd name="T7" fmla="*/ 12948 h 291"/>
                <a:gd name="T8" fmla="*/ 18417 w 274"/>
                <a:gd name="T9" fmla="*/ 9169 h 291"/>
                <a:gd name="T10" fmla="*/ 17586 w 274"/>
                <a:gd name="T11" fmla="*/ 8568 h 291"/>
                <a:gd name="T12" fmla="*/ 16344 w 274"/>
                <a:gd name="T13" fmla="*/ 8279 h 291"/>
                <a:gd name="T14" fmla="*/ 14695 w 274"/>
                <a:gd name="T15" fmla="*/ 8412 h 291"/>
                <a:gd name="T16" fmla="*/ 13550 w 274"/>
                <a:gd name="T17" fmla="*/ 8144 h 291"/>
                <a:gd name="T18" fmla="*/ 12514 w 274"/>
                <a:gd name="T19" fmla="*/ 7426 h 291"/>
                <a:gd name="T20" fmla="*/ 12708 w 274"/>
                <a:gd name="T21" fmla="*/ 4098 h 291"/>
                <a:gd name="T22" fmla="*/ 12368 w 274"/>
                <a:gd name="T23" fmla="*/ 2422 h 291"/>
                <a:gd name="T24" fmla="*/ 11259 w 274"/>
                <a:gd name="T25" fmla="*/ 961 h 291"/>
                <a:gd name="T26" fmla="*/ 10388 w 274"/>
                <a:gd name="T27" fmla="*/ 204 h 291"/>
                <a:gd name="T28" fmla="*/ 9627 w 274"/>
                <a:gd name="T29" fmla="*/ 0 h 291"/>
                <a:gd name="T30" fmla="*/ 7201 w 274"/>
                <a:gd name="T31" fmla="*/ 0 h 291"/>
                <a:gd name="T32" fmla="*/ 2290 w 274"/>
                <a:gd name="T33" fmla="*/ 1430 h 291"/>
                <a:gd name="T34" fmla="*/ 1187 w 274"/>
                <a:gd name="T35" fmla="*/ 3604 h 291"/>
                <a:gd name="T36" fmla="*/ 797 w 274"/>
                <a:gd name="T37" fmla="*/ 4564 h 291"/>
                <a:gd name="T38" fmla="*/ 797 w 274"/>
                <a:gd name="T39" fmla="*/ 6516 h 291"/>
                <a:gd name="T40" fmla="*/ 1 w 274"/>
                <a:gd name="T41" fmla="*/ 8568 h 291"/>
                <a:gd name="T42" fmla="*/ 0 w 274"/>
                <a:gd name="T43" fmla="*/ 8568 h 291"/>
                <a:gd name="T44" fmla="*/ 1096 w 274"/>
                <a:gd name="T45" fmla="*/ 9074 h 291"/>
                <a:gd name="T46" fmla="*/ 1632 w 274"/>
                <a:gd name="T47" fmla="*/ 10047 h 291"/>
                <a:gd name="T48" fmla="*/ 4403 w 274"/>
                <a:gd name="T49" fmla="*/ 12306 h 291"/>
                <a:gd name="T50" fmla="*/ 4941 w 274"/>
                <a:gd name="T51" fmla="*/ 13167 h 291"/>
                <a:gd name="T52" fmla="*/ 8306 w 274"/>
                <a:gd name="T53" fmla="*/ 13942 h 291"/>
                <a:gd name="T54" fmla="*/ 12368 w 274"/>
                <a:gd name="T55" fmla="*/ 16442 h 291"/>
                <a:gd name="T56" fmla="*/ 12856 w 274"/>
                <a:gd name="T57" fmla="*/ 17201 h 291"/>
                <a:gd name="T58" fmla="*/ 12856 w 274"/>
                <a:gd name="T59" fmla="*/ 18176 h 291"/>
                <a:gd name="T60" fmla="*/ 11810 w 274"/>
                <a:gd name="T61" fmla="*/ 19638 h 291"/>
                <a:gd name="T62" fmla="*/ 11080 w 274"/>
                <a:gd name="T63" fmla="*/ 21901 h 291"/>
                <a:gd name="T64" fmla="*/ 13902 w 274"/>
                <a:gd name="T65" fmla="*/ 22373 h 291"/>
                <a:gd name="T66" fmla="*/ 14695 w 274"/>
                <a:gd name="T67" fmla="*/ 22882 h 291"/>
                <a:gd name="T68" fmla="*/ 15805 w 274"/>
                <a:gd name="T69" fmla="*/ 23014 h 291"/>
                <a:gd name="T70" fmla="*/ 17742 w 274"/>
                <a:gd name="T71" fmla="*/ 22705 h 291"/>
                <a:gd name="T72" fmla="*/ 20254 w 274"/>
                <a:gd name="T73" fmla="*/ 20745 h 291"/>
                <a:gd name="T74" fmla="*/ 20841 w 274"/>
                <a:gd name="T75" fmla="*/ 19729 h 291"/>
                <a:gd name="T76" fmla="*/ 21170 w 274"/>
                <a:gd name="T77" fmla="*/ 17878 h 29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274"/>
                <a:gd name="T118" fmla="*/ 0 h 291"/>
                <a:gd name="T119" fmla="*/ 274 w 274"/>
                <a:gd name="T120" fmla="*/ 291 h 29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274" h="291">
                  <a:moveTo>
                    <a:pt x="265" y="226"/>
                  </a:moveTo>
                  <a:lnTo>
                    <a:pt x="274" y="180"/>
                  </a:lnTo>
                  <a:lnTo>
                    <a:pt x="272" y="169"/>
                  </a:lnTo>
                  <a:lnTo>
                    <a:pt x="237" y="163"/>
                  </a:lnTo>
                  <a:lnTo>
                    <a:pt x="231" y="116"/>
                  </a:lnTo>
                  <a:lnTo>
                    <a:pt x="220" y="108"/>
                  </a:lnTo>
                  <a:lnTo>
                    <a:pt x="205" y="105"/>
                  </a:lnTo>
                  <a:lnTo>
                    <a:pt x="184" y="106"/>
                  </a:lnTo>
                  <a:lnTo>
                    <a:pt x="170" y="103"/>
                  </a:lnTo>
                  <a:lnTo>
                    <a:pt x="157" y="94"/>
                  </a:lnTo>
                  <a:lnTo>
                    <a:pt x="159" y="52"/>
                  </a:lnTo>
                  <a:lnTo>
                    <a:pt x="155" y="31"/>
                  </a:lnTo>
                  <a:lnTo>
                    <a:pt x="141" y="12"/>
                  </a:lnTo>
                  <a:lnTo>
                    <a:pt x="130" y="3"/>
                  </a:lnTo>
                  <a:lnTo>
                    <a:pt x="120" y="0"/>
                  </a:lnTo>
                  <a:lnTo>
                    <a:pt x="90" y="0"/>
                  </a:lnTo>
                  <a:lnTo>
                    <a:pt x="29" y="18"/>
                  </a:lnTo>
                  <a:lnTo>
                    <a:pt x="15" y="46"/>
                  </a:lnTo>
                  <a:lnTo>
                    <a:pt x="10" y="58"/>
                  </a:lnTo>
                  <a:lnTo>
                    <a:pt x="10" y="82"/>
                  </a:lnTo>
                  <a:lnTo>
                    <a:pt x="1" y="108"/>
                  </a:lnTo>
                  <a:lnTo>
                    <a:pt x="0" y="108"/>
                  </a:lnTo>
                  <a:lnTo>
                    <a:pt x="14" y="115"/>
                  </a:lnTo>
                  <a:lnTo>
                    <a:pt x="21" y="127"/>
                  </a:lnTo>
                  <a:lnTo>
                    <a:pt x="55" y="155"/>
                  </a:lnTo>
                  <a:lnTo>
                    <a:pt x="62" y="166"/>
                  </a:lnTo>
                  <a:lnTo>
                    <a:pt x="104" y="176"/>
                  </a:lnTo>
                  <a:lnTo>
                    <a:pt x="155" y="208"/>
                  </a:lnTo>
                  <a:lnTo>
                    <a:pt x="161" y="217"/>
                  </a:lnTo>
                  <a:lnTo>
                    <a:pt x="161" y="230"/>
                  </a:lnTo>
                  <a:lnTo>
                    <a:pt x="148" y="248"/>
                  </a:lnTo>
                  <a:lnTo>
                    <a:pt x="139" y="276"/>
                  </a:lnTo>
                  <a:lnTo>
                    <a:pt x="174" y="283"/>
                  </a:lnTo>
                  <a:lnTo>
                    <a:pt x="184" y="289"/>
                  </a:lnTo>
                  <a:lnTo>
                    <a:pt x="198" y="291"/>
                  </a:lnTo>
                  <a:lnTo>
                    <a:pt x="222" y="287"/>
                  </a:lnTo>
                  <a:lnTo>
                    <a:pt x="254" y="262"/>
                  </a:lnTo>
                  <a:lnTo>
                    <a:pt x="261" y="249"/>
                  </a:lnTo>
                  <a:lnTo>
                    <a:pt x="265" y="226"/>
                  </a:lnTo>
                </a:path>
              </a:pathLst>
            </a:custGeom>
            <a:solidFill>
              <a:srgbClr val="006600"/>
            </a:solidFill>
            <a:ln w="936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s-E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18458" name="Text Box 17"/>
            <p:cNvSpPr txBox="1">
              <a:spLocks noChangeArrowheads="1"/>
            </p:cNvSpPr>
            <p:nvPr/>
          </p:nvSpPr>
          <p:spPr bwMode="auto">
            <a:xfrm>
              <a:off x="1853101" y="3356992"/>
              <a:ext cx="1926811" cy="39630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pPr>
                <a:spcBef>
                  <a:spcPts val="1188"/>
                </a:spcBef>
                <a:tabLst>
                  <a:tab pos="723900" algn="l"/>
                  <a:tab pos="1447800" algn="l"/>
                </a:tabLst>
              </a:pPr>
              <a:r>
                <a:rPr lang="es-ES" sz="1900" b="1">
                  <a:solidFill>
                    <a:srgbClr val="0033CC"/>
                  </a:solidFill>
                  <a:latin typeface="Tahoma" pitchFamily="34" charset="0"/>
                </a:rPr>
                <a:t>Paraguay</a:t>
              </a:r>
            </a:p>
          </p:txBody>
        </p:sp>
        <p:sp>
          <p:nvSpPr>
            <p:cNvPr id="18459" name="AutoShape 18"/>
            <p:cNvSpPr>
              <a:spLocks noChangeArrowheads="1"/>
            </p:cNvSpPr>
            <p:nvPr/>
          </p:nvSpPr>
          <p:spPr bwMode="auto">
            <a:xfrm rot="10380000" flipH="1">
              <a:off x="3156446" y="3211413"/>
              <a:ext cx="1190625" cy="627063"/>
            </a:xfrm>
            <a:prstGeom prst="curvedUpArrow">
              <a:avLst>
                <a:gd name="adj1" fmla="val 22688"/>
                <a:gd name="adj2" fmla="val 59538"/>
                <a:gd name="adj3" fmla="val 55472"/>
              </a:avLst>
            </a:prstGeom>
            <a:solidFill>
              <a:schemeClr val="bg2"/>
            </a:solidFill>
            <a:ln w="28440">
              <a:solidFill>
                <a:schemeClr val="tx2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1F5C1F"/>
              </a:outerShdw>
            </a:effectLst>
          </p:spPr>
          <p:txBody>
            <a:bodyPr wrap="none" anchor="ctr"/>
            <a:lstStyle/>
            <a:p>
              <a:endParaRPr lang="es-PY"/>
            </a:p>
          </p:txBody>
        </p:sp>
        <p:sp>
          <p:nvSpPr>
            <p:cNvPr id="18460" name="AutoShape 19"/>
            <p:cNvSpPr>
              <a:spLocks noChangeArrowheads="1"/>
            </p:cNvSpPr>
            <p:nvPr/>
          </p:nvSpPr>
          <p:spPr bwMode="auto">
            <a:xfrm rot="6660000">
              <a:off x="1728490" y="3978969"/>
              <a:ext cx="1430338" cy="752475"/>
            </a:xfrm>
            <a:prstGeom prst="curvedUpArrow">
              <a:avLst>
                <a:gd name="adj1" fmla="val 19105"/>
                <a:gd name="adj2" fmla="val 52370"/>
                <a:gd name="adj3" fmla="val 47648"/>
              </a:avLst>
            </a:prstGeom>
            <a:solidFill>
              <a:schemeClr val="bg2"/>
            </a:solidFill>
            <a:ln w="28440">
              <a:solidFill>
                <a:schemeClr val="tx2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1F5C1F"/>
              </a:outerShdw>
            </a:effectLst>
          </p:spPr>
          <p:txBody>
            <a:bodyPr wrap="none" anchor="ctr"/>
            <a:lstStyle/>
            <a:p>
              <a:endParaRPr lang="es-PY"/>
            </a:p>
          </p:txBody>
        </p:sp>
        <p:sp>
          <p:nvSpPr>
            <p:cNvPr id="18461" name="AutoShape 20"/>
            <p:cNvSpPr>
              <a:spLocks noChangeArrowheads="1"/>
            </p:cNvSpPr>
            <p:nvPr/>
          </p:nvSpPr>
          <p:spPr bwMode="auto">
            <a:xfrm rot="3900000">
              <a:off x="2655589" y="4244082"/>
              <a:ext cx="1030288" cy="438150"/>
            </a:xfrm>
            <a:prstGeom prst="curvedUpArrow">
              <a:avLst>
                <a:gd name="adj1" fmla="val 46702"/>
                <a:gd name="adj2" fmla="val 99958"/>
                <a:gd name="adj3" fmla="val 44403"/>
              </a:avLst>
            </a:prstGeom>
            <a:solidFill>
              <a:schemeClr val="bg2"/>
            </a:solidFill>
            <a:ln w="28440">
              <a:solidFill>
                <a:schemeClr val="tx2"/>
              </a:solidFill>
              <a:miter lim="800000"/>
              <a:headEnd/>
              <a:tailEnd/>
            </a:ln>
            <a:effectLst>
              <a:outerShdw dist="17819" dir="2700000" algn="ctr" rotWithShape="0">
                <a:srgbClr val="1F5C1F"/>
              </a:outerShdw>
            </a:effectLst>
          </p:spPr>
          <p:txBody>
            <a:bodyPr wrap="none" anchor="ctr"/>
            <a:lstStyle/>
            <a:p>
              <a:endParaRPr lang="es-PY"/>
            </a:p>
          </p:txBody>
        </p:sp>
      </p:grpSp>
      <p:sp>
        <p:nvSpPr>
          <p:cNvPr id="36" name="35 Elipse"/>
          <p:cNvSpPr/>
          <p:nvPr/>
        </p:nvSpPr>
        <p:spPr bwMode="auto">
          <a:xfrm>
            <a:off x="5364088" y="1700849"/>
            <a:ext cx="2200818" cy="2016183"/>
          </a:xfrm>
          <a:prstGeom prst="ellipse">
            <a:avLst/>
          </a:prstGeom>
          <a:solidFill>
            <a:srgbClr val="00B050"/>
          </a:solidFill>
          <a:ln>
            <a:solidFill>
              <a:srgbClr val="002060"/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3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0%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PY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Arancel Aduanero</a:t>
            </a:r>
            <a:endParaRPr lang="es-PY" sz="3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2" name="20 Marcador de contenido" descr="maquila 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245" y="252361"/>
            <a:ext cx="1152203" cy="944391"/>
          </a:xfrm>
          <a:prstGeom prst="roundRect">
            <a:avLst/>
          </a:prstGeom>
          <a:noFill/>
          <a:ln w="12700">
            <a:solidFill>
              <a:srgbClr val="0033CC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rmedio">
  <a:themeElements>
    <a:clrScheme name="Intermedio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Intermedi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rmedi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ppt/theme/themeOverride2.xml><?xml version="1.0" encoding="utf-8"?>
<a:themeOverride xmlns:a="http://schemas.openxmlformats.org/drawingml/2006/main">
  <a:clrScheme name="Intermedio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  <a:fontScheme name="Intermedio">
    <a:maj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ajorFont>
    <a:minorFont>
      <a:latin typeface="Tw Cen MT"/>
      <a:ea typeface=""/>
      <a:cs typeface=""/>
      <a:font script="Grek" typeface="Calibri"/>
      <a:font script="Cyrl" typeface="Calibri"/>
      <a:font script="Jpan" typeface="HGPｺﾞｼｯｸE"/>
      <a:font script="Hang" typeface="HY얕은샘물M"/>
      <a:font script="Hans" typeface="华文仿宋"/>
      <a:font script="Hant" typeface="微軟正黑體"/>
      <a:font script="Arab" typeface="Arial"/>
      <a:font script="Hebr" typeface="Levenim MT"/>
      <a:font script="Thai" typeface="FreesiaUPC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ahoma"/>
      <a:font script="Uigh" typeface="Microsoft Uighur"/>
      <a:font script="Geor" typeface="Sylfaen"/>
    </a:minorFont>
  </a:fontScheme>
  <a:fmtScheme name="Intermedio">
    <a:fillStyleLst>
      <a:solidFill>
        <a:schemeClr val="phClr"/>
      </a:solidFill>
      <a:solidFill>
        <a:schemeClr val="phClr">
          <a:tint val="50000"/>
        </a:schemeClr>
      </a:solidFill>
      <a:solidFill>
        <a:schemeClr val="phClr"/>
      </a:solidFill>
    </a:fillStyleLst>
    <a:lnStyleLst>
      <a:ln w="10000" cap="flat" cmpd="sng" algn="ctr">
        <a:solidFill>
          <a:schemeClr val="phClr"/>
        </a:solidFill>
        <a:prstDash val="solid"/>
      </a:ln>
      <a:ln w="19050" cap="flat" cmpd="sng" algn="ctr">
        <a:solidFill>
          <a:schemeClr val="phClr"/>
        </a:solidFill>
        <a:prstDash val="solid"/>
      </a:ln>
      <a:ln w="47625" cap="flat" cmpd="dbl" algn="ctr">
        <a:solidFill>
          <a:schemeClr val="phClr"/>
        </a:solidFill>
        <a:prstDash val="solid"/>
      </a:ln>
    </a:lnStyleLst>
    <a:effectStyleLst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30000" dir="5400000" rotWithShape="0">
            <a:srgbClr val="000000">
              <a:alpha val="45000"/>
            </a:srgbClr>
          </a:outerShdw>
        </a:effectLst>
      </a:effectStyle>
      <a:effectStyle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isometricTopDown" fov="0">
            <a:rot lat="0" lon="0" rev="0"/>
          </a:camera>
          <a:lightRig rig="balanced" dir="t">
            <a:rot lat="0" lon="0" rev="13800000"/>
          </a:lightRig>
        </a:scene3d>
        <a:sp3d extrusionH="12700" prstMaterial="plastic">
          <a:bevelT w="38100" h="25400" prst="softRound"/>
          <a:contourClr>
            <a:schemeClr val="phClr"/>
          </a:contourClr>
        </a:sp3d>
      </a:effectStyle>
    </a:effectStyleLst>
    <a:bgFillStyleLst>
      <a:solidFill>
        <a:schemeClr val="phClr"/>
      </a:solidFill>
      <a:blipFill>
        <a:blip xmlns:r="http://schemas.openxmlformats.org/officeDocument/2006/relationships" r:embed="rId1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  <a:blipFill>
        <a:blip xmlns:r="http://schemas.openxmlformats.org/officeDocument/2006/relationships" r:embed="rId2">
          <a:duotone>
            <a:schemeClr val="phClr">
              <a:shade val="90000"/>
              <a:satMod val="140000"/>
            </a:schemeClr>
            <a:schemeClr val="phClr">
              <a:satMod val="120000"/>
            </a:schemeClr>
          </a:duotone>
        </a:blip>
        <a:tile tx="0" ty="0" sx="100000" sy="100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9231</TotalTime>
  <Words>1084</Words>
  <Application>Microsoft Office PowerPoint</Application>
  <PresentationFormat>Presentación en pantalla (4:3)</PresentationFormat>
  <Paragraphs>310</Paragraphs>
  <Slides>23</Slides>
  <Notes>16</Notes>
  <HiddenSlides>9</HiddenSlides>
  <MMClips>0</MMClips>
  <ScaleCrop>false</ScaleCrop>
  <HeadingPairs>
    <vt:vector size="6" baseType="variant">
      <vt:variant>
        <vt:lpstr>Fuentes usadas</vt:lpstr>
      </vt:variant>
      <vt:variant>
        <vt:i4>18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42" baseType="lpstr">
      <vt:lpstr>Batang</vt:lpstr>
      <vt:lpstr>Gulim</vt:lpstr>
      <vt:lpstr>Gulim</vt:lpstr>
      <vt:lpstr>Arial</vt:lpstr>
      <vt:lpstr>Arial Black</vt:lpstr>
      <vt:lpstr>Arial Narrow</vt:lpstr>
      <vt:lpstr>Calibri</vt:lpstr>
      <vt:lpstr>Cataneo BT</vt:lpstr>
      <vt:lpstr>Lucida Bright</vt:lpstr>
      <vt:lpstr>Segoe UI Light</vt:lpstr>
      <vt:lpstr>Symbol</vt:lpstr>
      <vt:lpstr>Tahoma</vt:lpstr>
      <vt:lpstr>Times</vt:lpstr>
      <vt:lpstr>Times New Roman</vt:lpstr>
      <vt:lpstr>Tw Cen MT</vt:lpstr>
      <vt:lpstr>Webdings</vt:lpstr>
      <vt:lpstr>Wingdings</vt:lpstr>
      <vt:lpstr>Wingdings 2</vt:lpstr>
      <vt:lpstr>Intermedio</vt:lpstr>
      <vt:lpstr>Presentación de PowerPoint</vt:lpstr>
      <vt:lpstr>CONTENIDO</vt:lpstr>
      <vt:lpstr>Que es Maquila?</vt:lpstr>
      <vt:lpstr>Marco Normativo</vt:lpstr>
      <vt:lpstr>Estructura Institucional</vt:lpstr>
      <vt:lpstr>Operativa Maquiladora</vt:lpstr>
      <vt:lpstr>Operativa Maquiladora</vt:lpstr>
      <vt:lpstr>Aspectos Tributarios</vt:lpstr>
      <vt:lpstr>Régimen de Origen Mercosur</vt:lpstr>
      <vt:lpstr>Presentación de PowerPoint</vt:lpstr>
      <vt:lpstr>Recomendaciones</vt:lpstr>
      <vt:lpstr>Por que Maquila?</vt:lpstr>
      <vt:lpstr>Presentación de PowerPoint</vt:lpstr>
      <vt:lpstr>Comparativo Costo MO</vt:lpstr>
      <vt:lpstr>Comparativo Costo de Producción</vt:lpstr>
      <vt:lpstr>Presentación de PowerPoint</vt:lpstr>
      <vt:lpstr>Presentación de PowerPoint</vt:lpstr>
      <vt:lpstr>DATOS ESTADISTICOS</vt:lpstr>
      <vt:lpstr>DATOS ESTADISTICOS</vt:lpstr>
      <vt:lpstr>DATOS ESTADISTICOS</vt:lpstr>
      <vt:lpstr>Presentación de PowerPoint</vt:lpstr>
      <vt:lpstr>Presentación de PowerPoint</vt:lpstr>
      <vt:lpstr>MUCHAS GRACIAS!!!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maquila</dc:creator>
  <cp:lastModifiedBy>Ernesto Paredes</cp:lastModifiedBy>
  <cp:revision>339</cp:revision>
  <dcterms:created xsi:type="dcterms:W3CDTF">2008-03-22T21:08:40Z</dcterms:created>
  <dcterms:modified xsi:type="dcterms:W3CDTF">2014-10-29T11:19:58Z</dcterms:modified>
</cp:coreProperties>
</file>